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90" r:id="rId20"/>
    <p:sldId id="291" r:id="rId21"/>
    <p:sldId id="292" r:id="rId22"/>
    <p:sldId id="275" r:id="rId23"/>
    <p:sldId id="280" r:id="rId24"/>
    <p:sldId id="281" r:id="rId25"/>
    <p:sldId id="282" r:id="rId26"/>
    <p:sldId id="283" r:id="rId27"/>
    <p:sldId id="284" r:id="rId28"/>
    <p:sldId id="279" r:id="rId29"/>
    <p:sldId id="276" r:id="rId30"/>
    <p:sldId id="285" r:id="rId31"/>
    <p:sldId id="286" r:id="rId32"/>
    <p:sldId id="287" r:id="rId33"/>
    <p:sldId id="288" r:id="rId34"/>
    <p:sldId id="289" r:id="rId35"/>
    <p:sldId id="277" r:id="rId36"/>
    <p:sldId id="278" r:id="rId37"/>
    <p:sldId id="293" r:id="rId38"/>
    <p:sldId id="294" r:id="rId39"/>
    <p:sldId id="295" r:id="rId40"/>
    <p:sldId id="296" r:id="rId41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5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3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908925" y="4314825"/>
            <a:ext cx="2911475" cy="374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F6B69-35DB-4B4C-B10C-0E9913951C70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4350"/>
            <a:ext cx="640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33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B0322-ABA2-433C-8D2F-D68121C00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CDB31-2E08-4764-824C-C0833FFFD312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F29A9-2CB1-47BA-992F-0867CA95B4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3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1C8047E6-1D33-4315-9F57-A7BEE3679295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EEA1F-C25D-4DED-B8A4-21DA68B23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3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8"/>
          <p:cNvSpPr txBox="1"/>
          <p:nvPr/>
        </p:nvSpPr>
        <p:spPr>
          <a:xfrm>
            <a:off x="476250" y="93345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10983913" y="27019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B5ACFCE7-7AAA-475D-BB31-9ABD90BA911C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E0AA6-1312-438F-A988-866B97B3B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3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230091C2-87AD-4B39-9EAD-9509C66ABA28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46C07-206C-49B6-A4D2-24C1EBEA4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AA4FF-9C61-4C0C-956D-A77CFA39E206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934A3-D7F7-4573-A435-BBE93E3B59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56F97-EA37-454F-8B25-7DDD8B842A55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4F913-261F-43B0-8257-228ADFDB6E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765FE-3C65-4D34-8658-8DE4B81EFC8B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D82AD-79F1-4FB3-840B-869FC6AF0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3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7944697C-C55F-4966-980D-A2A41AF4914C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84CBA-8F70-4050-8A40-7002FBDCE0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ED443-A2D1-4542-B705-AD263545EF65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83E8A-1537-4B71-9027-0C524C56BE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3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EF4D07C8-B89F-4FD3-8234-DBE24782AAB2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17AAB-62DE-4B3E-993D-A8AE68337C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5CD0E-5442-4BFB-AD01-4285354F4026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BCF52-6251-4339-89E7-BE25FBD55A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130B6-71B5-4312-B7C6-169FC670059F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BC21E-E90D-491C-8555-C5976578E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39348-6924-46B9-8525-96A0E4D861EB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56ED4-1202-4D89-A4F5-53BB711F2B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49C68-449C-4C27-8496-AD9E9AE63B73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274-2CCC-4BF9-86E3-44B6860C46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13063-91AF-4BEA-BDB4-6CFF6EDA3470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07E28-8214-4C0C-B38A-376AA03D39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3FFF5-5FEA-4E81-ACDC-8B81DE25D1D4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1DC44-3C2B-4E24-8197-DDFEFEDAB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3-HD-TOP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121920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3588"/>
            <a:ext cx="8610600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93925"/>
            <a:ext cx="10820400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4725" y="6356350"/>
            <a:ext cx="2911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DDEDF6-1F9B-4301-A48D-6910123703B3}" type="datetimeFigureOut">
              <a:rPr lang="ru-RU"/>
              <a:pPr>
                <a:defRPr/>
              </a:pPr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F82AAA-852E-4A57-A4C6-987613CDD8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5" r:id="rId2"/>
    <p:sldLayoutId id="2147483727" r:id="rId3"/>
    <p:sldLayoutId id="2147483724" r:id="rId4"/>
    <p:sldLayoutId id="2147483723" r:id="rId5"/>
    <p:sldLayoutId id="2147483722" r:id="rId6"/>
    <p:sldLayoutId id="2147483721" r:id="rId7"/>
    <p:sldLayoutId id="2147483720" r:id="rId8"/>
    <p:sldLayoutId id="2147483719" r:id="rId9"/>
    <p:sldLayoutId id="2147483718" r:id="rId10"/>
    <p:sldLayoutId id="2147483728" r:id="rId11"/>
    <p:sldLayoutId id="2147483729" r:id="rId12"/>
    <p:sldLayoutId id="2147483730" r:id="rId13"/>
    <p:sldLayoutId id="2147483717" r:id="rId14"/>
    <p:sldLayoutId id="2147483716" r:id="rId15"/>
    <p:sldLayoutId id="2147483715" r:id="rId16"/>
    <p:sldLayoutId id="2147483731" r:id="rId17"/>
  </p:sldLayoutIdLst>
  <p:txStyles>
    <p:titleStyle>
      <a:lvl1pPr algn="r" rtl="0" fontAlgn="base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2pPr>
      <a:lvl3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3pPr>
      <a:lvl4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4pPr>
      <a:lvl5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ru.wikipedia.org/wiki/%D0%A1%D0%BE%D1%86%D0%B8%D0%BE%D0%BB%D0%BE%D0%B3%D0%B8%D1%8F" TargetMode="External"/><Relationship Id="rId7" Type="http://schemas.openxmlformats.org/officeDocument/2006/relationships/hyperlink" Target="https://ru.wikipedia.org/wiki/%D0%9E%D0%B1%D1%8B%D1%87%D0%B0%D0%B9" TargetMode="External"/><Relationship Id="rId2" Type="http://schemas.openxmlformats.org/officeDocument/2006/relationships/hyperlink" Target="https://ru.wikipedia.org/wiki/%D0%9B%D0%B0%D1%82%D0%B8%D0%BD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E%D0%B1%D1%80%D0%B0%D0%B7_%D0%B6%D0%B8%D0%B7%D0%BD%D0%B8" TargetMode="External"/><Relationship Id="rId5" Type="http://schemas.openxmlformats.org/officeDocument/2006/relationships/hyperlink" Target="https://ru.wikipedia.org/wiki/%D0%9C%D0%B8%D1%80%D0%BE%D0%B2%D0%BE%D0%B7%D0%B7%D1%80%D0%B5%D0%BD%D0%B8%D0%B5" TargetMode="External"/><Relationship Id="rId4" Type="http://schemas.openxmlformats.org/officeDocument/2006/relationships/hyperlink" Target="https://ru.wikipedia.org/wiki/%D0%A2%D0%B5%D1%80%D0%BF%D0%B8%D0%BC%D0%BE%D1%81%D1%82%D1%8C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/index.php?title=%D0%9F%D1%80%D0%B8%D0%BD%D1%8F%D1%82%D0%B8%D0%B5&amp;action=edit&amp;redlink=1" TargetMode="External"/><Relationship Id="rId2" Type="http://schemas.openxmlformats.org/officeDocument/2006/relationships/hyperlink" Target="https://ru.wikipedia.org/wiki/%D0%A3%D0%B2%D0%B0%D0%B6%D0%B5%D0%BD%D0%B8%D0%B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ru.wikipedia.org/w/index.php?title=%D0%9F%D0%BE%D1%82%D0%B2%D0%BE%D1%80%D1%81%D1%82%D0%B2%D0%BE&amp;action=edit&amp;redlink=1" TargetMode="External"/><Relationship Id="rId4" Type="http://schemas.openxmlformats.org/officeDocument/2006/relationships/hyperlink" Target="https://ru.wikipedia.org/w/index.php?title=%D0%A1%D0%BD%D0%B8%D1%81%D1%85%D0%BE%D0%B6%D0%B4%D0%B5%D0%BD%D0%B8%D0%B5&amp;action=edit&amp;redlink=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D%D0%BC%D0%BE%D1%86%D0%B8%D0%BE%D0%BD%D0%B0%D0%BB%D1%8C%D0%BD%D1%8B%D0%B9_%D0%BF%D1%80%D0%BE%D1%86%D0%B5%D1%81%D1%81" TargetMode="External"/><Relationship Id="rId2" Type="http://schemas.openxmlformats.org/officeDocument/2006/relationships/hyperlink" Target="https://ru.wikipedia.org/wiki/%D0%93%D1%80%D0%B5%D1%87%D0%B5%D1%81%D0%BA%D0%B8%D0%B9_%D1%8F%D0%B7%D1%8B%D0%B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ru.wikipedia.org/wiki/%D0%A1%D0%BE%D1%81%D1%82%D1%80%D0%B0%D0%B4%D0%B0%D0%BD%D0%B8%D0%B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0%BE%D1%87%D1%83%D0%B2%D1%81%D1%82%D0%B2%D0%B8%D0%B5" TargetMode="External"/><Relationship Id="rId2" Type="http://schemas.openxmlformats.org/officeDocument/2006/relationships/hyperlink" Target="https://ru.wikipedia.org/wiki/%D0%A1%D0%BE%D0%BF%D0%B5%D1%80%D0%B5%D0%B6%D0%B8%D0%B2%D0%B0%D0%BD%D0%B8%D0%B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7%D0%B5%D0%BB%D0%BE%D0%B2%D0%B5%D0%BA" TargetMode="External"/><Relationship Id="rId2" Type="http://schemas.openxmlformats.org/officeDocument/2006/relationships/hyperlink" Target="https://ru.wikipedia.org/wiki/%D0%A7%D1%83%D0%B2%D1%81%D1%82%D0%B2%D0%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1%80%D0%BE%D0%B1%D0%BB%D0%B5%D0%BC%D0%B0" TargetMode="External"/><Relationship Id="rId3" Type="http://schemas.openxmlformats.org/officeDocument/2006/relationships/hyperlink" Target="https://ru.wikipedia.org/wiki/%D0%A7%D0%B5%D0%BB%D0%BE%D0%B2%D0%B5%D0%BA" TargetMode="External"/><Relationship Id="rId7" Type="http://schemas.openxmlformats.org/officeDocument/2006/relationships/hyperlink" Target="https://ru.wikipedia.org/wiki/%D0%94%D0%B5%D1%8F%D1%82%D0%B5%D0%BB%D1%8C%D0%BD%D0%BE%D1%81%D1%82%D1%8C" TargetMode="External"/><Relationship Id="rId2" Type="http://schemas.openxmlformats.org/officeDocument/2006/relationships/hyperlink" Target="https://ru.wikipedia.org/wiki/%D0%9F%D0%BE%D0%B7%D0%BD%D0%B0%D0%BD%D0%B8%D0%B5_(%D1%84%D0%B8%D0%BB%D0%BE%D1%81%D0%BE%D1%84%D0%B8%D1%8F)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A0%D0%B0%D1%86%D0%B8%D0%BE%D0%BD%D0%B0%D0%BB%D1%8C%D0%BD%D0%BE%D1%81%D1%82%D1%8C" TargetMode="External"/><Relationship Id="rId5" Type="http://schemas.openxmlformats.org/officeDocument/2006/relationships/hyperlink" Target="https://ru.wikipedia.org/wiki/%D0%98%D0%BD%D1%84%D0%BE%D1%80%D0%BC%D0%B0%D1%86%D0%B8%D1%8F" TargetMode="External"/><Relationship Id="rId10" Type="http://schemas.openxmlformats.org/officeDocument/2006/relationships/image" Target="../media/image30.png"/><Relationship Id="rId4" Type="http://schemas.openxmlformats.org/officeDocument/2006/relationships/hyperlink" Target="https://ru.wikipedia.org/wiki/%D0%9F%D1%80%D0%BE%D0%B2%D0%B5%D1%80%D1%8F%D0%B5%D0%BC%D0%BE%D1%81%D1%82%D1%8C" TargetMode="External"/><Relationship Id="rId9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https://ru.wikipedia.org/wiki/%D0%9E%D1%82%D0%B5%D1%87%D0%B5%D1%81%D1%82%D0%B2%D0%BE" TargetMode="External"/><Relationship Id="rId7" Type="http://schemas.openxmlformats.org/officeDocument/2006/relationships/image" Target="../media/image32.jpeg"/><Relationship Id="rId2" Type="http://schemas.openxmlformats.org/officeDocument/2006/relationships/hyperlink" Target="https://ru.wikipedia.org/wiki/%D0%93%D1%80%D0%B5%D1%87%D0%B5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s://ru.wikipedia.org/wiki/%D0%9D%D0%B0%D1%80%D0%BE%D0%B4" TargetMode="External"/><Relationship Id="rId4" Type="http://schemas.openxmlformats.org/officeDocument/2006/relationships/hyperlink" Target="https://ru.wikipedia.org/wiki/%D0%AF%D0%B7%D1%8B%D0%BA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8%D1%80%D0%BE%D0%B2%D0%BE%D0%B7%D0%B7%D1%80%D0%B5%D0%BD%D0%B8%D0%B5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ru.wikipedia.org/wiki/%D0%93%D1%80%D0%B5%D1%87%D0%B5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&#1095;&#1090;&#1086;-&#1086;&#1079;&#1085;&#1072;&#1095;&#1072;&#1077;&#1090;.&#1088;&#1092;/%D0%BD%D0%B5%D0%B7%D0%BD%D0%B0%D0%BA%D0%BE%D0%BC%D1%8B%D0%B9" TargetMode="External"/><Relationship Id="rId4" Type="http://schemas.openxmlformats.org/officeDocument/2006/relationships/hyperlink" Target="http://&#1095;&#1090;&#1086;-&#1086;&#1079;&#1085;&#1072;&#1095;&#1072;&#1077;&#1090;.&#1088;&#1092;/%D0%BD%D0%B5%D1%82%D0%B5%D1%80%D0%BF%D0%B8%D0%BC%D0%BE%D1%81%D1%82%D1%8C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1104900"/>
            <a:ext cx="11639550" cy="19621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/>
              <a:t>Профилактика</a:t>
            </a:r>
            <a:br>
              <a:rPr lang="ru-RU" sz="4000" b="1" dirty="0" smtClean="0"/>
            </a:br>
            <a:r>
              <a:rPr lang="ru-RU" sz="4000" b="1" dirty="0" smtClean="0"/>
              <a:t> экстремистской деятельности</a:t>
            </a:r>
            <a:br>
              <a:rPr lang="ru-RU" sz="4000" b="1" dirty="0" smtClean="0"/>
            </a:br>
            <a:r>
              <a:rPr lang="ru-RU" sz="4000" b="1" dirty="0" smtClean="0"/>
              <a:t> в подростковой среде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763588"/>
            <a:ext cx="8610600" cy="8747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Почему мы об этом говорим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2600" y="1638300"/>
            <a:ext cx="5943600" cy="485775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экстремизм проявляется чаще в тех обществах и группах, где проявляется низкий уровень самоуважения или же условия способствуют игнорированию прав личности.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 </a:t>
            </a:r>
            <a:r>
              <a:rPr lang="ru-RU" dirty="0"/>
              <a:t>данный феномен характерен для общностей не столько с так называемым «низким уровнем культуры», сколько с культурой разорванной, деформированной, не являющей собой целостности.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экстремизм соответствует обществам и группам, принявшим идеологию насилия и проповедующим нравственную неразборчивость, особенно в средствах достижения целей.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2867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1838325"/>
            <a:ext cx="48514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11296650" cy="1066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 </a:t>
            </a:r>
            <a:br>
              <a:rPr lang="ru-RU" dirty="0"/>
            </a:br>
            <a:r>
              <a:rPr lang="ru-RU" dirty="0" smtClean="0"/>
              <a:t>Причины </a:t>
            </a:r>
            <a:r>
              <a:rPr lang="ru-RU" dirty="0"/>
              <a:t>возникновения экстремистских проявлений в молодежной среде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2550" y="2193925"/>
            <a:ext cx="6343650" cy="402431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это обострение социальной напряженности в молодежной среде (характеризуется комплексом социальных проблем, включающим в себя проблемы уровня и качества образования, «выживания» на рынке труда, социального неравенства, снижения авторитета правоохранительных органов и т.д.);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это криминализация ряда сфер общественной жизни (в молодежной среде это выражается в широком вовлечении молодых людей в криминальные сферы бизнеса и т.п.);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2969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13" y="2365375"/>
            <a:ext cx="4383087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ъект 2"/>
          <p:cNvSpPr>
            <a:spLocks noGrp="1"/>
          </p:cNvSpPr>
          <p:nvPr>
            <p:ph idx="1"/>
          </p:nvPr>
        </p:nvSpPr>
        <p:spPr>
          <a:xfrm>
            <a:off x="4857750" y="552450"/>
            <a:ext cx="6648450" cy="6305550"/>
          </a:xfrm>
        </p:spPr>
        <p:txBody>
          <a:bodyPr/>
          <a:lstStyle/>
          <a:p>
            <a:r>
              <a:rPr lang="ru-RU" smtClean="0"/>
              <a:t>это изменение ценностных ориентаций (значительную опасность представляют зарубежные и религиозные организации и секты, насаждающие религиозный фанатизм и экстремизм, отрицание норм и конституционных обязанностей, а также чуждые российскому обществу ценности);</a:t>
            </a:r>
          </a:p>
          <a:p>
            <a:r>
              <a:rPr lang="ru-RU" smtClean="0"/>
              <a:t>это проявление так называемого «исламского фактора» (пропаганда среди молодых мусульман России идей религиозного экстремизма, организация выезда молодых мусульман на обучение в страны исламского мира, где осуществляется вербовочная работа со стороны представителей международных экстремистских и террористических организаций). </a:t>
            </a:r>
          </a:p>
        </p:txBody>
      </p:sp>
      <p:pic>
        <p:nvPicPr>
          <p:cNvPr id="3072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" y="4381500"/>
            <a:ext cx="36163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838" y="1514475"/>
            <a:ext cx="3779837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ъект 2"/>
          <p:cNvSpPr>
            <a:spLocks noGrp="1"/>
          </p:cNvSpPr>
          <p:nvPr>
            <p:ph idx="1"/>
          </p:nvPr>
        </p:nvSpPr>
        <p:spPr>
          <a:xfrm>
            <a:off x="5124450" y="495300"/>
            <a:ext cx="6381750" cy="6134100"/>
          </a:xfrm>
        </p:spPr>
        <p:txBody>
          <a:bodyPr/>
          <a:lstStyle/>
          <a:p>
            <a:r>
              <a:rPr lang="ru-RU" smtClean="0"/>
              <a:t>Это - рост национализма и сепаратизма (активная деятельность молодежных националистических группировок и движений, которые используются отдельными общественно-политическими силами для реализации своих целей);</a:t>
            </a:r>
          </a:p>
          <a:p>
            <a:r>
              <a:rPr lang="ru-RU" smtClean="0"/>
              <a:t>это наличие незаконного оборота средств совершения экстремистских акций (некоторые молодежные экстремистские организации в противоправных целях занимаются изготовлением и хранением взрывных устройств, обучают обращению с огнестрельным и холодным оружием и т.п.).</a:t>
            </a:r>
          </a:p>
          <a:p>
            <a:endParaRPr lang="ru-RU" smtClean="0"/>
          </a:p>
        </p:txBody>
      </p:sp>
      <p:pic>
        <p:nvPicPr>
          <p:cNvPr id="3174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38" y="4051300"/>
            <a:ext cx="3881437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338" y="890588"/>
            <a:ext cx="3881437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ъект 2"/>
          <p:cNvSpPr>
            <a:spLocks noGrp="1"/>
          </p:cNvSpPr>
          <p:nvPr>
            <p:ph idx="1"/>
          </p:nvPr>
        </p:nvSpPr>
        <p:spPr>
          <a:xfrm>
            <a:off x="4552950" y="1009650"/>
            <a:ext cx="7329488" cy="5600700"/>
          </a:xfrm>
        </p:spPr>
        <p:txBody>
          <a:bodyPr/>
          <a:lstStyle/>
          <a:p>
            <a:r>
              <a:rPr lang="ru-RU" smtClean="0"/>
              <a:t>это использование в деструктивных целях психологического фактора (агрессия, свойственная молодежной психологии, активно используется опытными лидерами экстремистских организаций для осуществления акций экстремистской направленности);</a:t>
            </a:r>
          </a:p>
          <a:p>
            <a:r>
              <a:rPr lang="ru-RU" smtClean="0"/>
              <a:t>это использование сети Интернет в противоправных целях (обеспечивает радикальным общественным организациям доступ к широкой аудитории и пропаганде своей деятельности, возможность размещения подробной информации о своих целях и задачах, времени и месте встреч, планируемых акциях).</a:t>
            </a:r>
          </a:p>
          <a:p>
            <a:endParaRPr lang="ru-RU" smtClean="0"/>
          </a:p>
        </p:txBody>
      </p:sp>
      <p:pic>
        <p:nvPicPr>
          <p:cNvPr id="32770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2109788"/>
            <a:ext cx="4090987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10820400" cy="1676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неотвратимость </a:t>
            </a:r>
            <a:r>
              <a:rPr lang="ru-RU" dirty="0"/>
              <a:t>наказания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 </a:t>
            </a:r>
            <a:r>
              <a:rPr lang="ru-RU" dirty="0"/>
              <a:t>осуществление экстремистской деятельности;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193925"/>
            <a:ext cx="10820400" cy="43021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1. Конституция Российской Федерации</a:t>
            </a:r>
            <a:r>
              <a:rPr lang="ru-RU" dirty="0" smtClean="0"/>
              <a:t>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 </a:t>
            </a:r>
            <a:r>
              <a:rPr lang="ru-RU" dirty="0"/>
              <a:t>Экстремизм во всех своих проявлениях в разной степени, но всегда посягает именно на то, что закрепляет Конституция РФ: основы конституционного строя, права и свободы человека и гражданина, порядок и принципы государственного устройства и местного самоуправления.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2. Федеральный закон от 25 июля 2002 года № 114-ФЗ “О противодействии экстремистской деятельности”.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3. </a:t>
            </a:r>
            <a:r>
              <a:rPr lang="ru-RU" dirty="0"/>
              <a:t>Федеральный закон от 05 июля 2002 года № 112-ФЗ “О внесении изменений и дополнений в законодательные акты Российской Федерации в связи с принятием Федерального закона “О противодействии экстремистской деятельности”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1250" y="895350"/>
            <a:ext cx="9601200" cy="573405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4. Федеральный закон от 6 октября 2003 года № 131-ФЗ “Об общих принципах организации местного самоуправления в Российской Федерации”.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5. Федеральный закон от 24 июля 2007 года № 211-ФЗ “О внесении изменений в отдельные законодательные акты Российской Федерации в связи с совершенствованием государственного управления в области противодействия экстремизму”.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6. Указ Президента Российской Федерации от 23 марта 1995 года № 310 (в редакции от 03.11.2004) “О мерах по обеспечению согласованных действий органов государственной власти в борьбе с проявлениями фашизма и иных форм политического экстремизма в Российской Федерации”.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7. Постановление Правительства Российской Федерации о 18.01.2003 г. № 27 (в редакции от 08.12.2008) “Об утверждении Положения о порядке определения перечня организаций и физических лиц, в отношении которых имеются сведения об их участии в экстремистской деятельности, и доведения этого перечня до сведения организаций, осуществляющих операции с денежными средствами или иным имуществом”.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pic>
        <p:nvPicPr>
          <p:cNvPr id="3481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" y="2433638"/>
            <a:ext cx="1925638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328613"/>
            <a:ext cx="8955088" cy="10858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Что мы противопоставляем экстремизму и терроризму?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038" y="1536700"/>
            <a:ext cx="5864225" cy="50720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Толерантность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err="1" smtClean="0"/>
              <a:t>Эмпатия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Сопереживание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Сочувствие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Сотрудничество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Дружба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Любовь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Независимость в принятии решений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Знания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Профессионализм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Патриотизм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Беззаветная любовь к Родине</a:t>
            </a:r>
            <a:endParaRPr lang="ru-RU" dirty="0"/>
          </a:p>
        </p:txBody>
      </p:sp>
      <p:pic>
        <p:nvPicPr>
          <p:cNvPr id="3584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3900" y="1835150"/>
            <a:ext cx="4716463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Основные понятия</a:t>
            </a:r>
            <a:endParaRPr lang="ru-RU" dirty="0"/>
          </a:p>
        </p:txBody>
      </p:sp>
      <p:sp>
        <p:nvSpPr>
          <p:cNvPr id="36866" name="Объект 2"/>
          <p:cNvSpPr>
            <a:spLocks noGrp="1"/>
          </p:cNvSpPr>
          <p:nvPr>
            <p:ph idx="1"/>
          </p:nvPr>
        </p:nvSpPr>
        <p:spPr>
          <a:xfrm>
            <a:off x="685800" y="2193925"/>
            <a:ext cx="4654550" cy="4024313"/>
          </a:xfrm>
        </p:spPr>
        <p:txBody>
          <a:bodyPr/>
          <a:lstStyle/>
          <a:p>
            <a:r>
              <a:rPr lang="ru-RU" b="1" smtClean="0"/>
              <a:t>Толерантность</a:t>
            </a:r>
            <a:r>
              <a:rPr lang="ru-RU" smtClean="0"/>
              <a:t> -  активная нравственная позиция и психологическая готовность к терпимости во имя позитивного взаимодействия между этносами, социальными группами, во имя позитивного взаимодействия с людьми иной культурной, национальной, религиозной или социальной среды.</a:t>
            </a:r>
          </a:p>
          <a:p>
            <a:endParaRPr lang="ru-RU" smtClean="0"/>
          </a:p>
        </p:txBody>
      </p:sp>
      <p:pic>
        <p:nvPicPr>
          <p:cNvPr id="3686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0875" y="2057400"/>
            <a:ext cx="54610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341313"/>
            <a:ext cx="8610600" cy="9874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Толерантность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193925"/>
            <a:ext cx="5641975" cy="4024313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err="1"/>
              <a:t>Толера́нтность</a:t>
            </a:r>
            <a:r>
              <a:rPr lang="ru-RU" dirty="0"/>
              <a:t> (от </a:t>
            </a:r>
            <a:r>
              <a:rPr lang="ru-RU" u="sng" dirty="0">
                <a:hlinkClick r:id="rId2" tooltip="Латинский язык"/>
              </a:rPr>
              <a:t>лат.</a:t>
            </a:r>
            <a:r>
              <a:rPr lang="ru-RU" dirty="0"/>
              <a:t> </a:t>
            </a:r>
            <a:r>
              <a:rPr lang="la-Latn" i="1" dirty="0"/>
              <a:t>tolerantia</a:t>
            </a:r>
            <a:r>
              <a:rPr lang="ru-RU" dirty="0"/>
              <a:t> — терпение, терпеливость, принятие, добровольное перенесение страданий) — </a:t>
            </a:r>
            <a:r>
              <a:rPr lang="ru-RU" u="sng" dirty="0">
                <a:hlinkClick r:id="rId3" tooltip="Социология"/>
              </a:rPr>
              <a:t>социологический</a:t>
            </a:r>
            <a:r>
              <a:rPr lang="ru-RU" dirty="0"/>
              <a:t> термин, обозначающий </a:t>
            </a:r>
            <a:r>
              <a:rPr lang="ru-RU" u="sng" dirty="0">
                <a:hlinkClick r:id="rId4" tooltip="Терпимость"/>
              </a:rPr>
              <a:t>терпимость</a:t>
            </a:r>
            <a:r>
              <a:rPr lang="ru-RU" dirty="0"/>
              <a:t> к иному </a:t>
            </a:r>
            <a:r>
              <a:rPr lang="ru-RU" u="sng" dirty="0">
                <a:hlinkClick r:id="rId5" tooltip="Мировоззрение"/>
              </a:rPr>
              <a:t>мировоззрению</a:t>
            </a:r>
            <a:r>
              <a:rPr lang="ru-RU" dirty="0"/>
              <a:t>, </a:t>
            </a:r>
            <a:r>
              <a:rPr lang="ru-RU" u="sng" dirty="0">
                <a:hlinkClick r:id="rId6" tooltip="Образ жизни"/>
              </a:rPr>
              <a:t>образу жизни</a:t>
            </a:r>
            <a:r>
              <a:rPr lang="ru-RU" dirty="0"/>
              <a:t>, поведению и </a:t>
            </a:r>
            <a:r>
              <a:rPr lang="ru-RU" u="sng" dirty="0">
                <a:hlinkClick r:id="rId7" tooltip="Обычай"/>
              </a:rPr>
              <a:t>обычаям</a:t>
            </a:r>
            <a:r>
              <a:rPr lang="ru-RU" dirty="0"/>
              <a:t>. Толерантность не равносильна безразличию. Она не означает также принятия иного мировоззрения или образа жизни, она заключается в предоставлении другим права жить в соответствии с собственным </a:t>
            </a:r>
            <a:r>
              <a:rPr lang="ru-RU" dirty="0" smtClean="0"/>
              <a:t>мировоззрением</a:t>
            </a: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37891" name="Рисунок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1841500"/>
            <a:ext cx="5281613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150" y="763588"/>
            <a:ext cx="10687050" cy="1293812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b="1" dirty="0" smtClean="0"/>
              <a:t>Цель: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>формирование негативного отношения к экстремизму, Терроризму, агрессии в любой форме их проявления.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193925"/>
            <a:ext cx="10820400" cy="4416425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/>
              <a:t>Задачи: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Воспитание </a:t>
            </a:r>
            <a:r>
              <a:rPr lang="ru-RU" dirty="0" smtClean="0"/>
              <a:t> </a:t>
            </a:r>
            <a:r>
              <a:rPr lang="ru-RU" dirty="0"/>
              <a:t>установок признания, соблюдения и защиты прав и свобод человека и гражданина, соблюдения </a:t>
            </a:r>
            <a:r>
              <a:rPr lang="ru-RU" dirty="0" smtClean="0"/>
              <a:t>законов</a:t>
            </a:r>
            <a:r>
              <a:rPr lang="ru-RU" dirty="0"/>
              <a:t>,</a:t>
            </a:r>
            <a:r>
              <a:rPr lang="ru-RU" dirty="0" smtClean="0"/>
              <a:t> уверенности </a:t>
            </a:r>
            <a:r>
              <a:rPr lang="ru-RU" dirty="0"/>
              <a:t>в неотвратимости наказания за осуществление экстремистской деятельности;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 </a:t>
            </a:r>
            <a:r>
              <a:rPr lang="ru-RU" dirty="0"/>
              <a:t>формирование негативного отношения к насилию и агрессии в любой форме</a:t>
            </a:r>
            <a:r>
              <a:rPr lang="ru-RU" dirty="0" smtClean="0"/>
              <a:t>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Повышение  роли семьи в формировании у детей норм толерантности и снижение социальной напряженности в обществе</a:t>
            </a:r>
            <a:r>
              <a:rPr lang="ru-RU" dirty="0" smtClean="0"/>
              <a:t>;</a:t>
            </a: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 </a:t>
            </a:r>
            <a:r>
              <a:rPr lang="ru-RU" dirty="0"/>
              <a:t>формирование уважения и признания к себе и к людям, к их культуре</a:t>
            </a:r>
            <a:r>
              <a:rPr lang="ru-RU" dirty="0" smtClean="0"/>
              <a:t>;</a:t>
            </a: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развитие </a:t>
            </a:r>
            <a:r>
              <a:rPr lang="ru-RU" dirty="0"/>
              <a:t>способности к толерантному общению, к конструктивному взаимодействию с представителями социума независимо от их  </a:t>
            </a:r>
            <a:r>
              <a:rPr lang="ru-RU" dirty="0" smtClean="0"/>
              <a:t>мировоззрения и </a:t>
            </a:r>
            <a:r>
              <a:rPr lang="ru-RU" dirty="0"/>
              <a:t>принадлежности </a:t>
            </a:r>
            <a:r>
              <a:rPr lang="ru-RU" dirty="0" smtClean="0"/>
              <a:t> (религиозной, национальной, этнической, социальной,…);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Противодействие экстремизму через  общественные организации, ученическое самоуправление</a:t>
            </a:r>
            <a:r>
              <a:rPr lang="ru-RU" dirty="0" smtClean="0"/>
              <a:t>;</a:t>
            </a: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формирование </a:t>
            </a:r>
            <a:r>
              <a:rPr lang="ru-RU" dirty="0"/>
              <a:t>умения определять границы толерантности</a:t>
            </a:r>
            <a:r>
              <a:rPr lang="ru-RU" dirty="0" smtClean="0"/>
              <a:t>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Отработка навыков безопасного поведения учащихся в момент угрозы террористического акта</a:t>
            </a:r>
            <a:r>
              <a:rPr lang="ru-RU" dirty="0" smtClean="0"/>
              <a:t>.</a:t>
            </a: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Толерантность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292350"/>
            <a:ext cx="5775325" cy="4024313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Согласно определению Философского энциклопедического словаря «толерантность — терпимость к иного рода взглядам, нравам, привычкам. Толерантность необходима по отношению к особенностям различных народов, наций и религий. Она является признаком уверенности в себе и сознания надежности своих собственных позиций, признаком открытого для всех идейного течения, которое не боится сравнения с другими точками зрения и не избегает духовной конкуренции</a:t>
            </a:r>
            <a:r>
              <a:rPr lang="ru-RU" dirty="0" smtClean="0"/>
              <a:t>».</a:t>
            </a: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3891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4413" y="2057400"/>
            <a:ext cx="4727575" cy="448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Границы толерантности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193925"/>
            <a:ext cx="5264150" cy="402431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Толерантность означает </a:t>
            </a:r>
            <a:r>
              <a:rPr lang="ru-RU" u="sng" dirty="0">
                <a:hlinkClick r:id="rId2" tooltip="Уважение"/>
              </a:rPr>
              <a:t>уважение</a:t>
            </a:r>
            <a:r>
              <a:rPr lang="ru-RU" dirty="0"/>
              <a:t>, </a:t>
            </a:r>
            <a:r>
              <a:rPr lang="ru-RU" u="sng" dirty="0">
                <a:hlinkClick r:id="rId3" tooltip="Принятие (страница отсутствует)"/>
              </a:rPr>
              <a:t>принятие</a:t>
            </a:r>
            <a:r>
              <a:rPr lang="ru-RU" dirty="0"/>
              <a:t> и правильное понимание других культур, способов самовыражения и проявления человеческой индивидуальности. Под толерантностью не подразумевается уступка, </a:t>
            </a:r>
            <a:r>
              <a:rPr lang="ru-RU" u="sng" dirty="0">
                <a:hlinkClick r:id="rId4" tooltip="Снисхождение (страница отсутствует)"/>
              </a:rPr>
              <a:t>снисхождение</a:t>
            </a:r>
            <a:r>
              <a:rPr lang="ru-RU" dirty="0"/>
              <a:t> или </a:t>
            </a:r>
            <a:r>
              <a:rPr lang="ru-RU" u="sng" dirty="0">
                <a:hlinkClick r:id="rId5" tooltip="Потворство (страница отсутствует)"/>
              </a:rPr>
              <a:t>потворство</a:t>
            </a:r>
            <a:r>
              <a:rPr lang="ru-RU" dirty="0"/>
              <a:t>. Проявление толерантности также не означает терпимости к социальной несправедливости, отказа от своих убеждений или уступки чужим убеждениям, а также навязывания своих убеждений другим людям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39939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5688" y="2301875"/>
            <a:ext cx="537051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292100"/>
            <a:ext cx="7516813" cy="8667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 smtClean="0"/>
              <a:t>Эмпатия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401763"/>
            <a:ext cx="5934075" cy="4852987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err="1" smtClean="0"/>
              <a:t>Эмпа́тия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u="sng" dirty="0">
                <a:hlinkClick r:id="rId2" tooltip="Греческий язык"/>
              </a:rPr>
              <a:t>греч.</a:t>
            </a:r>
            <a:r>
              <a:rPr lang="ru-RU" dirty="0"/>
              <a:t> </a:t>
            </a:r>
            <a:r>
              <a:rPr lang="el-GR" dirty="0"/>
              <a:t>ἐν</a:t>
            </a:r>
            <a:r>
              <a:rPr lang="ru-RU" dirty="0"/>
              <a:t> — «в» + </a:t>
            </a:r>
            <a:r>
              <a:rPr lang="ru-RU" u="sng" dirty="0">
                <a:hlinkClick r:id="rId2" tooltip="Греческий язык"/>
              </a:rPr>
              <a:t>греч.</a:t>
            </a:r>
            <a:r>
              <a:rPr lang="ru-RU" dirty="0"/>
              <a:t> </a:t>
            </a:r>
            <a:r>
              <a:rPr lang="el-GR" dirty="0"/>
              <a:t>πάθος</a:t>
            </a:r>
            <a:r>
              <a:rPr lang="ru-RU" dirty="0"/>
              <a:t> — «страсть», «страдание», «чувство») — осознанное сопереживание текущему </a:t>
            </a:r>
            <a:r>
              <a:rPr lang="ru-RU" u="sng" dirty="0">
                <a:hlinkClick r:id="rId3" tooltip="Эмоциональный процесс"/>
              </a:rPr>
              <a:t>эмоциональному состоянию</a:t>
            </a:r>
            <a:r>
              <a:rPr lang="ru-RU" dirty="0"/>
              <a:t> другого человека без потери ощущения внешнего происхождения этого </a:t>
            </a:r>
            <a:r>
              <a:rPr lang="ru-RU" dirty="0" smtClean="0"/>
              <a:t>переживания.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 </a:t>
            </a:r>
            <a:r>
              <a:rPr lang="ru-RU" dirty="0"/>
              <a:t>Соответственно </a:t>
            </a:r>
            <a:r>
              <a:rPr lang="ru-RU" b="1" dirty="0" err="1"/>
              <a:t>эмпа́т</a:t>
            </a:r>
            <a:r>
              <a:rPr lang="ru-RU" dirty="0"/>
              <a:t> — это человек с развитой способностью к </a:t>
            </a:r>
            <a:r>
              <a:rPr lang="ru-RU" dirty="0" err="1"/>
              <a:t>эмпатии</a:t>
            </a:r>
            <a:r>
              <a:rPr lang="ru-RU" dirty="0"/>
              <a:t>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Слово «</a:t>
            </a:r>
            <a:r>
              <a:rPr lang="ru-RU" dirty="0" err="1"/>
              <a:t>эмпатия</a:t>
            </a:r>
            <a:r>
              <a:rPr lang="ru-RU" dirty="0"/>
              <a:t>» не имеет связи с какими-либо конкретными эмоциями (как, например, в случае со словом «</a:t>
            </a:r>
            <a:r>
              <a:rPr lang="ru-RU" u="sng" dirty="0">
                <a:hlinkClick r:id="rId4" tooltip="Сострадание"/>
              </a:rPr>
              <a:t>сострадание</a:t>
            </a:r>
            <a:r>
              <a:rPr lang="ru-RU" dirty="0"/>
              <a:t>») и в равной мере применяется для обозначения сопереживания любым эмоциональным состояниям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40963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7375" y="1858963"/>
            <a:ext cx="4438650" cy="439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hlinkClick r:id="rId2" tooltip="Сопереживание"/>
              </a:rPr>
              <a:t>Сопереживание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193925"/>
            <a:ext cx="4813300" cy="402431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i="1" u="sng" dirty="0">
                <a:hlinkClick r:id="rId2" tooltip="Сопереживание"/>
              </a:rPr>
              <a:t>Сопереживание</a:t>
            </a:r>
            <a:r>
              <a:rPr lang="ru-RU" dirty="0"/>
              <a:t> — это переживание субъектом тех же эмоциональных состояний, которые испытывает другой человек, через отождествление с ним.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i="1" u="sng" dirty="0">
                <a:hlinkClick r:id="rId3" tooltip="Сочувствие"/>
              </a:rPr>
              <a:t>Сочувствие</a:t>
            </a:r>
            <a:r>
              <a:rPr lang="ru-RU" dirty="0"/>
              <a:t> — один из социальных аспектов </a:t>
            </a:r>
            <a:r>
              <a:rPr lang="ru-RU" dirty="0" err="1"/>
              <a:t>эмпатии</a:t>
            </a:r>
            <a:r>
              <a:rPr lang="ru-RU" dirty="0"/>
              <a:t>, формализованная форма выражения своего состояния по поводу переживаний другого </a:t>
            </a:r>
            <a:r>
              <a:rPr lang="ru-RU" dirty="0" smtClean="0"/>
              <a:t>человека.</a:t>
            </a:r>
            <a:endParaRPr lang="ru-RU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41987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5825" y="2541588"/>
            <a:ext cx="4762500" cy="35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63588"/>
            <a:ext cx="5191125" cy="12938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Дружба, любовь</a:t>
            </a:r>
            <a:endParaRPr lang="ru-RU" dirty="0"/>
          </a:p>
        </p:txBody>
      </p:sp>
      <p:sp>
        <p:nvSpPr>
          <p:cNvPr id="43010" name="Объект 2"/>
          <p:cNvSpPr>
            <a:spLocks noGrp="1"/>
          </p:cNvSpPr>
          <p:nvPr>
            <p:ph idx="1"/>
          </p:nvPr>
        </p:nvSpPr>
        <p:spPr>
          <a:xfrm>
            <a:off x="292100" y="2193925"/>
            <a:ext cx="6035675" cy="4511675"/>
          </a:xfrm>
        </p:spPr>
        <p:txBody>
          <a:bodyPr/>
          <a:lstStyle/>
          <a:p>
            <a:r>
              <a:rPr lang="ru-RU" b="1" smtClean="0"/>
              <a:t>Дру́жба</a:t>
            </a:r>
            <a:r>
              <a:rPr lang="ru-RU" smtClean="0"/>
              <a:t> — личные бескорыстные взаимоотношения между людьми, основанные на доверии, искренности, взаимных симпатиях, общих интересах и увлечениях. Обязательными признаками </a:t>
            </a:r>
            <a:r>
              <a:rPr lang="ru-RU" b="1" smtClean="0"/>
              <a:t>дружбы</a:t>
            </a:r>
            <a:r>
              <a:rPr lang="ru-RU" smtClean="0"/>
              <a:t> являются взаимность, доверие и терпение.</a:t>
            </a:r>
          </a:p>
          <a:p>
            <a:r>
              <a:rPr lang="ru-RU" smtClean="0"/>
              <a:t> Людей, связанных между собой </a:t>
            </a:r>
            <a:r>
              <a:rPr lang="ru-RU" b="1" smtClean="0"/>
              <a:t>дружбой</a:t>
            </a:r>
            <a:r>
              <a:rPr lang="ru-RU" smtClean="0"/>
              <a:t>, называют друзьями. </a:t>
            </a:r>
          </a:p>
          <a:p>
            <a:r>
              <a:rPr lang="ru-RU" b="1" smtClean="0"/>
              <a:t>Любо́вь</a:t>
            </a:r>
            <a:r>
              <a:rPr lang="ru-RU" smtClean="0"/>
              <a:t> — </a:t>
            </a:r>
            <a:r>
              <a:rPr lang="ru-RU" u="sng" smtClean="0">
                <a:hlinkClick r:id="rId2" tooltip="Чувство"/>
              </a:rPr>
              <a:t>чувство</a:t>
            </a:r>
            <a:r>
              <a:rPr lang="ru-RU" smtClean="0"/>
              <a:t>, свойственное </a:t>
            </a:r>
            <a:r>
              <a:rPr lang="ru-RU" u="sng" smtClean="0">
                <a:hlinkClick r:id="rId3" tooltip="Человек"/>
              </a:rPr>
              <a:t>человеку</a:t>
            </a:r>
            <a:r>
              <a:rPr lang="ru-RU" smtClean="0"/>
              <a:t>, глубокая привязанность к другому человеку или объекту, чувство глубокой </a:t>
            </a:r>
            <a:r>
              <a:rPr lang="ru-RU" u="sng" smtClean="0"/>
              <a:t>симпатии </a:t>
            </a:r>
            <a:r>
              <a:rPr lang="ru-RU" smtClean="0"/>
              <a:t>.</a:t>
            </a:r>
          </a:p>
          <a:p>
            <a:endParaRPr lang="ru-RU" smtClean="0"/>
          </a:p>
        </p:txBody>
      </p:sp>
      <p:pic>
        <p:nvPicPr>
          <p:cNvPr id="43011" name="preview-image" descr="http://geekness.com.br/wp-content/uploads/2014/08/joven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1125" y="669925"/>
            <a:ext cx="41703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review-image" descr="http://lifeandjoy.ru/uploads/posts/2014-11/1414911040_w4m_yhyo1d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1775" y="3975100"/>
            <a:ext cx="4071938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63588"/>
            <a:ext cx="11115675" cy="12938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Независимость в принятии решений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193925"/>
            <a:ext cx="4691063" cy="402431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4403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7488" y="2057400"/>
            <a:ext cx="63373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88" y="234950"/>
            <a:ext cx="6426200" cy="18224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Знания, профессионализм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2193925"/>
            <a:ext cx="5334000" cy="402431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1450" y="1871663"/>
            <a:ext cx="5848350" cy="4800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b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Зна́ние</a:t>
            </a:r>
            <a:r>
              <a:rPr lang="ru-RU">
                <a:latin typeface="Century Gothic" pitchFamily="34" charset="0"/>
                <a:ea typeface="Calibri" pitchFamily="34" charset="0"/>
                <a:cs typeface="Times New Roman" pitchFamily="18" charset="0"/>
              </a:rPr>
              <a:t> — форма существования и систематизации результатов </a:t>
            </a:r>
            <a:r>
              <a:rPr lang="ru-RU" u="sng">
                <a:solidFill>
                  <a:srgbClr val="0000FF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  <a:hlinkClick r:id="rId2" tooltip="Познание (философия)"/>
              </a:rPr>
              <a:t>познавательной деятельности</a:t>
            </a:r>
            <a:r>
              <a:rPr lang="ru-RU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u="sng">
                <a:solidFill>
                  <a:srgbClr val="0000FF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  <a:hlinkClick r:id="rId3" tooltip="Человек"/>
              </a:rPr>
              <a:t>человека</a:t>
            </a:r>
            <a:r>
              <a:rPr lang="ru-RU">
                <a:latin typeface="Century Gothic" pitchFamily="34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>
                <a:latin typeface="Century Gothic" pitchFamily="34" charset="0"/>
                <a:ea typeface="Calibri" pitchFamily="34" charset="0"/>
              </a:rPr>
              <a:t>это обладание </a:t>
            </a:r>
            <a:r>
              <a:rPr lang="ru-RU" u="sng">
                <a:latin typeface="Century Gothic" pitchFamily="34" charset="0"/>
                <a:ea typeface="Calibri" pitchFamily="34" charset="0"/>
                <a:hlinkClick r:id="rId4" tooltip="Проверяемость"/>
              </a:rPr>
              <a:t>проверенной</a:t>
            </a:r>
            <a:r>
              <a:rPr lang="ru-RU">
                <a:latin typeface="Century Gothic" pitchFamily="34" charset="0"/>
                <a:ea typeface="Calibri" pitchFamily="34" charset="0"/>
              </a:rPr>
              <a:t> </a:t>
            </a:r>
            <a:r>
              <a:rPr lang="ru-RU" u="sng">
                <a:latin typeface="Century Gothic" pitchFamily="34" charset="0"/>
                <a:ea typeface="Calibri" pitchFamily="34" charset="0"/>
                <a:hlinkClick r:id="rId5" tooltip="Информация"/>
              </a:rPr>
              <a:t>информацией</a:t>
            </a:r>
            <a:r>
              <a:rPr lang="ru-RU">
                <a:latin typeface="Century Gothic" pitchFamily="34" charset="0"/>
                <a:ea typeface="Calibri" pitchFamily="34" charset="0"/>
              </a:rPr>
              <a:t> (ответами на вопросы), позволяющей решать поставленную задачу;</a:t>
            </a:r>
          </a:p>
          <a:p>
            <a:pPr marL="285750" indent="-285750">
              <a:buFontTx/>
              <a:buChar char="-"/>
            </a:pPr>
            <a:r>
              <a:rPr lang="ru-RU">
                <a:latin typeface="Century Gothic" pitchFamily="34" charset="0"/>
                <a:ea typeface="Calibri" pitchFamily="34" charset="0"/>
              </a:rPr>
              <a:t>Знание помогает людям </a:t>
            </a:r>
            <a:r>
              <a:rPr lang="ru-RU" u="sng">
                <a:latin typeface="Century Gothic" pitchFamily="34" charset="0"/>
                <a:ea typeface="Calibri" pitchFamily="34" charset="0"/>
                <a:hlinkClick r:id="rId6" tooltip="Рациональность"/>
              </a:rPr>
              <a:t>рационально</a:t>
            </a:r>
            <a:r>
              <a:rPr lang="ru-RU">
                <a:latin typeface="Century Gothic" pitchFamily="34" charset="0"/>
                <a:ea typeface="Calibri" pitchFamily="34" charset="0"/>
              </a:rPr>
              <a:t> организовывать свою </a:t>
            </a:r>
            <a:r>
              <a:rPr lang="ru-RU" u="sng">
                <a:latin typeface="Century Gothic" pitchFamily="34" charset="0"/>
                <a:ea typeface="Calibri" pitchFamily="34" charset="0"/>
                <a:hlinkClick r:id="rId7" tooltip="Деятельность"/>
              </a:rPr>
              <a:t>деятельность</a:t>
            </a:r>
            <a:r>
              <a:rPr lang="ru-RU">
                <a:latin typeface="Century Gothic" pitchFamily="34" charset="0"/>
                <a:ea typeface="Calibri" pitchFamily="34" charset="0"/>
              </a:rPr>
              <a:t> и решать различные </a:t>
            </a:r>
            <a:r>
              <a:rPr lang="ru-RU" u="sng">
                <a:latin typeface="Century Gothic" pitchFamily="34" charset="0"/>
                <a:ea typeface="Calibri" pitchFamily="34" charset="0"/>
                <a:hlinkClick r:id="rId8" tooltip="Проблема"/>
              </a:rPr>
              <a:t>проблемы</a:t>
            </a:r>
            <a:r>
              <a:rPr lang="ru-RU">
                <a:latin typeface="Century Gothic" pitchFamily="34" charset="0"/>
                <a:ea typeface="Calibri" pitchFamily="34" charset="0"/>
              </a:rPr>
              <a:t>, возникающие в её процессе.</a:t>
            </a:r>
          </a:p>
          <a:p>
            <a:pPr marL="285750" indent="-285750">
              <a:buFontTx/>
              <a:buChar char="-"/>
            </a:pPr>
            <a:r>
              <a:rPr lang="ru-RU" b="1">
                <a:latin typeface="Century Gothic" pitchFamily="34" charset="0"/>
                <a:ea typeface="Calibri" pitchFamily="34" charset="0"/>
              </a:rPr>
              <a:t>Профессионализм</a:t>
            </a:r>
            <a:r>
              <a:rPr lang="ru-RU">
                <a:latin typeface="Century Gothic" pitchFamily="34" charset="0"/>
                <a:ea typeface="Calibri" pitchFamily="34" charset="0"/>
              </a:rPr>
              <a:t> — особое свойство людей систематически, эффективно и надёжно выполнять сложную (</a:t>
            </a:r>
            <a:r>
              <a:rPr lang="ru-RU" i="1">
                <a:latin typeface="Century Gothic" pitchFamily="34" charset="0"/>
                <a:ea typeface="Calibri" pitchFamily="34" charset="0"/>
              </a:rPr>
              <a:t>профессиональную</a:t>
            </a:r>
            <a:r>
              <a:rPr lang="ru-RU">
                <a:latin typeface="Century Gothic" pitchFamily="34" charset="0"/>
                <a:ea typeface="Calibri" pitchFamily="34" charset="0"/>
              </a:rPr>
              <a:t>) деятельность в самых разнообразных условиях.</a:t>
            </a:r>
          </a:p>
          <a:p>
            <a:pPr marL="285750" indent="-285750">
              <a:buFontTx/>
              <a:buChar char="-"/>
            </a:pPr>
            <a:endParaRPr lang="ru-RU">
              <a:latin typeface="Century Gothic" pitchFamily="34" charset="0"/>
              <a:ea typeface="Calibri" pitchFamily="34" charset="0"/>
            </a:endParaRPr>
          </a:p>
          <a:p>
            <a:pPr marL="285750" indent="-285750"/>
            <a:r>
              <a:rPr lang="ru-RU">
                <a:latin typeface="Calibri" pitchFamily="34" charset="0"/>
                <a:ea typeface="Calibri" pitchFamily="34" charset="0"/>
              </a:rPr>
              <a:t> </a:t>
            </a:r>
            <a:endParaRPr lang="ru-RU">
              <a:latin typeface="Century Gothic" pitchFamily="34" charset="0"/>
              <a:ea typeface="Calibri" pitchFamily="34" charset="0"/>
            </a:endParaRPr>
          </a:p>
        </p:txBody>
      </p:sp>
      <p:pic>
        <p:nvPicPr>
          <p:cNvPr id="45060" name="preview-image" descr="http://znaika.ru/synopsis_content/749e37757600fcfd4afcaddab77c663d638092b178d1d67137f324/Znanie%20i%20soznanie.files/image00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15250" y="234950"/>
            <a:ext cx="3535363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review-image" descr="http://wiki.iteach.ru/images/2/21/%D0%9C%D0%B5%D1%82%D0%B0%D0%BF%D1%80%D0%B5%D0%B4%D0%BC%D0%B5%D1%82%D0%BD%D1%8B%D0%B5_%D1%83%D0%BC%D0%B5%D0%BD%D0%B8%D1%8F.png"/>
          <p:cNvPicPr>
            <a:picLocks noGrp="1"/>
          </p:cNvPicPr>
          <p:nvPr>
            <p:ph sz="half" idx="2"/>
          </p:nvPr>
        </p:nvPicPr>
        <p:blipFill>
          <a:blip r:embed="rId10"/>
          <a:srcRect/>
          <a:stretch>
            <a:fillRect/>
          </a:stretch>
        </p:blipFill>
        <p:spPr>
          <a:xfrm>
            <a:off x="6076950" y="2779713"/>
            <a:ext cx="5749925" cy="3892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317500"/>
            <a:ext cx="9144000" cy="17065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Патриотизм, </a:t>
            </a:r>
            <a:br>
              <a:rPr lang="ru-RU" dirty="0" smtClean="0"/>
            </a:br>
            <a:r>
              <a:rPr lang="ru-RU" dirty="0" smtClean="0"/>
              <a:t>Беззаветная любовь к Родине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100" y="1768475"/>
            <a:ext cx="7218363" cy="4840288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err="1"/>
              <a:t>Патриоти́зм</a:t>
            </a:r>
            <a:r>
              <a:rPr lang="ru-RU" dirty="0"/>
              <a:t> (</a:t>
            </a:r>
            <a:r>
              <a:rPr lang="ru-RU" u="sng" dirty="0">
                <a:hlinkClick r:id="rId2" tooltip="Греческий язык"/>
              </a:rPr>
              <a:t>греч.</a:t>
            </a:r>
            <a:r>
              <a:rPr lang="ru-RU" dirty="0"/>
              <a:t> </a:t>
            </a:r>
            <a:r>
              <a:rPr lang="el-GR" dirty="0"/>
              <a:t>πατριώτης</a:t>
            </a:r>
            <a:r>
              <a:rPr lang="ru-RU" dirty="0"/>
              <a:t> — соотечественник, </a:t>
            </a:r>
            <a:r>
              <a:rPr lang="el-GR" dirty="0"/>
              <a:t>πατρίς</a:t>
            </a:r>
            <a:r>
              <a:rPr lang="ru-RU" dirty="0"/>
              <a:t> — </a:t>
            </a:r>
            <a:r>
              <a:rPr lang="ru-RU" u="sng" dirty="0">
                <a:hlinkClick r:id="rId3" tooltip="Отечество"/>
              </a:rPr>
              <a:t>отечество</a:t>
            </a:r>
            <a:r>
              <a:rPr lang="ru-RU" dirty="0"/>
              <a:t>) — нравственный и политический принцип, социальное чувство, содержанием которого является любовь к родине и готовность пожертвовать своими интересами ради неё.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Патриотизм </a:t>
            </a:r>
            <a:r>
              <a:rPr lang="ru-RU" dirty="0"/>
              <a:t>предполагает </a:t>
            </a:r>
            <a:r>
              <a:rPr lang="ru-RU" dirty="0" smtClean="0"/>
              <a:t>гордость </a:t>
            </a:r>
            <a:r>
              <a:rPr lang="ru-RU" dirty="0"/>
              <a:t>достижениями и культурой своей родины, желание сохранять её характер и культурные особенности и идентификация себя (</a:t>
            </a:r>
            <a:r>
              <a:rPr lang="ru-RU" i="1" dirty="0"/>
              <a:t>особое эмоциональное переживание своей принадлежности к стране и своему гражданству, </a:t>
            </a:r>
            <a:r>
              <a:rPr lang="ru-RU" i="1" u="sng" dirty="0">
                <a:hlinkClick r:id="rId4" tooltip="Язык"/>
              </a:rPr>
              <a:t>языку</a:t>
            </a:r>
            <a:r>
              <a:rPr lang="ru-RU" i="1" dirty="0"/>
              <a:t>, традициям</a:t>
            </a:r>
            <a:r>
              <a:rPr lang="ru-RU" dirty="0"/>
              <a:t>) с другими членами народа, стремление защищать интересы родины и своего </a:t>
            </a:r>
            <a:r>
              <a:rPr lang="ru-RU" u="sng" dirty="0" smtClean="0">
                <a:hlinkClick r:id="rId5" tooltip="Народ"/>
              </a:rPr>
              <a:t>народа</a:t>
            </a:r>
            <a:r>
              <a:rPr lang="ru-RU" dirty="0" smtClean="0"/>
              <a:t>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Любовь </a:t>
            </a:r>
            <a:r>
              <a:rPr lang="ru-RU" dirty="0"/>
              <a:t>к своей родине, стране, народу, привязанность к месту своего рождения, к месту </a:t>
            </a:r>
            <a:r>
              <a:rPr lang="ru-RU" dirty="0" smtClean="0"/>
              <a:t>жительства</a:t>
            </a: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46083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34513" y="317500"/>
            <a:ext cx="257492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review-image" descr="http://ic.pics.livejournal.com/marsel_izkazani/10724703/6909/6909_origina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99375" y="2243138"/>
            <a:ext cx="3554413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review-image" descr="http://img0.liveinternet.ru/images/attach/c/11/114/129/114129654_hug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66138" y="4513263"/>
            <a:ext cx="3543300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96875"/>
            <a:ext cx="6958013" cy="1660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Борьба за мир во всём мире</a:t>
            </a:r>
            <a:endParaRPr lang="ru-RU" dirty="0"/>
          </a:p>
        </p:txBody>
      </p:sp>
      <p:pic>
        <p:nvPicPr>
          <p:cNvPr id="4710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4413" y="4103688"/>
            <a:ext cx="3362325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4413" y="298450"/>
            <a:ext cx="3265487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1713" y="4975225"/>
            <a:ext cx="250507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review-image" descr="http://otvet.imgsmail.ru/download/u_549fcc49e7eb2985e63d93ebdf356e39_800.png"/>
          <p:cNvPicPr>
            <a:picLocks noGrp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059238" y="1765300"/>
            <a:ext cx="4446587" cy="2974975"/>
          </a:xfrm>
        </p:spPr>
      </p:pic>
      <p:pic>
        <p:nvPicPr>
          <p:cNvPr id="47110" name="preview-image" descr="https://otvet.imgsmail.ru/download/7cef3269b9dcba93cc64befdcc029634_i-83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200" y="1765300"/>
            <a:ext cx="3617913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7263" y="182563"/>
            <a:ext cx="5351462" cy="1304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Делаем выводы:</a:t>
            </a:r>
            <a:endParaRPr lang="ru-RU" dirty="0"/>
          </a:p>
        </p:txBody>
      </p:sp>
      <p:sp>
        <p:nvSpPr>
          <p:cNvPr id="48130" name="Объект 2"/>
          <p:cNvSpPr>
            <a:spLocks noGrp="1"/>
          </p:cNvSpPr>
          <p:nvPr>
            <p:ph idx="1"/>
          </p:nvPr>
        </p:nvSpPr>
        <p:spPr>
          <a:xfrm>
            <a:off x="304800" y="1487488"/>
            <a:ext cx="6400800" cy="4730750"/>
          </a:xfrm>
        </p:spPr>
        <p:txBody>
          <a:bodyPr/>
          <a:lstStyle/>
          <a:p>
            <a:r>
              <a:rPr lang="ru-RU" smtClean="0"/>
              <a:t>Помните, что самые главные вопросы задаются не людям, а самому себе, но ответы на них следует искать вместе. Познание себя, управление собой должно стать постоянной заботой каждого молодого человека. Особого внимания требует умение управлять своим эмоциональным состоянием.</a:t>
            </a:r>
          </a:p>
          <a:p>
            <a:r>
              <a:rPr lang="ru-RU" smtClean="0"/>
              <a:t>Учитесь путем тренировок отстраняться от своего привычного взгляда и смотреть на проблему и людей беспристрастно, вырабатывайте психологический взгляд стороннего наблюдателя.</a:t>
            </a:r>
          </a:p>
        </p:txBody>
      </p:sp>
      <p:pic>
        <p:nvPicPr>
          <p:cNvPr id="4813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9313" y="2024063"/>
            <a:ext cx="4310062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0650" y="190500"/>
            <a:ext cx="6305550" cy="14859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Основные понятия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3000" y="1447800"/>
            <a:ext cx="6553200" cy="516255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ЭКСТРЕМИЗМ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Большой </a:t>
            </a:r>
            <a:r>
              <a:rPr lang="ru-RU" dirty="0"/>
              <a:t>толковый словарь дает следующее определение экстремизму: экстремизм – это приверженность крайним взглядам и мерам.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Акты насилия  относятся к категории экстремистских, если: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    а) они не только используются в качестве прямого способа достижения политических, идеологических и социальных целей, но и являются инструментом публичности и устрашения;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    б) они направлены на то, чтобы  причинить вред не непосредственному противнику, а другим людям.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2150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" y="1628775"/>
            <a:ext cx="46482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193925"/>
            <a:ext cx="4933950" cy="402431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Становясь старше, все больше внимания обращайте на появление и преодоление своих возрастных и профессиональных стереотипов. Изменение взглядов, мыслей и поведения требует многих усилий, большой внутренней работы и активности.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Помните, если другие не разделяют ваших точек зрения, это не показатель их несостоятельности.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Относитесь с иронией к значимости своей персоны, чаще улыбайтесь.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4915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7775" y="1500188"/>
            <a:ext cx="4522788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ъект 2"/>
          <p:cNvSpPr>
            <a:spLocks noGrp="1"/>
          </p:cNvSpPr>
          <p:nvPr>
            <p:ph idx="1"/>
          </p:nvPr>
        </p:nvSpPr>
        <p:spPr>
          <a:xfrm>
            <a:off x="685800" y="1817688"/>
            <a:ext cx="5422900" cy="4024312"/>
          </a:xfrm>
        </p:spPr>
        <p:txBody>
          <a:bodyPr/>
          <a:lstStyle/>
          <a:p>
            <a:r>
              <a:rPr lang="ru-RU" smtClean="0"/>
              <a:t>Не страдайте оттого, что не все упорядочено, строго, правильно в окружающей действительности и людях, принимайте окружающий мир таким, какой он есть, ведь для нас этот мир - единственный.</a:t>
            </a:r>
          </a:p>
          <a:p>
            <a:r>
              <a:rPr lang="ru-RU" smtClean="0"/>
              <a:t>Взаимоотношения с единомышленниками и оппонентами стимулируют когнитивные и творческие процессы, больше общайтесь с разными людьми.</a:t>
            </a:r>
          </a:p>
        </p:txBody>
      </p:sp>
      <p:pic>
        <p:nvPicPr>
          <p:cNvPr id="5017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7163" y="1428750"/>
            <a:ext cx="4678362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ъект 2"/>
          <p:cNvSpPr>
            <a:spLocks noGrp="1"/>
          </p:cNvSpPr>
          <p:nvPr>
            <p:ph idx="1"/>
          </p:nvPr>
        </p:nvSpPr>
        <p:spPr>
          <a:xfrm>
            <a:off x="550863" y="1549400"/>
            <a:ext cx="5507037" cy="4024313"/>
          </a:xfrm>
        </p:spPr>
        <p:txBody>
          <a:bodyPr/>
          <a:lstStyle/>
          <a:p>
            <a:r>
              <a:rPr lang="ru-RU" smtClean="0"/>
              <a:t>Будьте реалистами, не ждите легкости в процессе позитивного самоизменения, а главное, не ожидайте изменения окружающих людей, но при обнаружении изменений искренне порадуйтесь.</a:t>
            </a:r>
          </a:p>
          <a:p>
            <a:r>
              <a:rPr lang="ru-RU" smtClean="0"/>
              <a:t>Если вы заинтересованы в продуктивном общении с людьми, обращайтесь к тому позитивному, что в них есть, поворачивайте людей к себе хорошей стороной.</a:t>
            </a:r>
          </a:p>
          <a:p>
            <a:endParaRPr lang="ru-RU" smtClean="0"/>
          </a:p>
          <a:p>
            <a:endParaRPr lang="ru-RU" smtClean="0"/>
          </a:p>
        </p:txBody>
      </p:sp>
      <p:pic>
        <p:nvPicPr>
          <p:cNvPr id="5120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4125" y="1374775"/>
            <a:ext cx="510063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ъект 2"/>
          <p:cNvSpPr>
            <a:spLocks noGrp="1"/>
          </p:cNvSpPr>
          <p:nvPr>
            <p:ph idx="1"/>
          </p:nvPr>
        </p:nvSpPr>
        <p:spPr>
          <a:xfrm>
            <a:off x="309563" y="1279525"/>
            <a:ext cx="6007100" cy="4024313"/>
          </a:xfrm>
        </p:spPr>
        <p:txBody>
          <a:bodyPr/>
          <a:lstStyle/>
          <a:p>
            <a:r>
              <a:rPr lang="ru-RU" smtClean="0"/>
              <a:t> Никогда не критикуйте личность, а давайте оценку только негативному поступку (не “ты плохой”, а “ты плохо поступил”).</a:t>
            </a:r>
          </a:p>
          <a:p>
            <a:r>
              <a:rPr lang="ru-RU" smtClean="0"/>
              <a:t>Будьте терпимы к человеческим недостаткам и слабостям. В любой конфликтной ситуации учитесь находить и предлагать оптимальное решение. Умейте признавать свою неправоту и при необходимости - извиняться.</a:t>
            </a:r>
          </a:p>
          <a:p>
            <a:endParaRPr lang="ru-RU" smtClean="0"/>
          </a:p>
        </p:txBody>
      </p:sp>
      <p:pic>
        <p:nvPicPr>
          <p:cNvPr id="5222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4175" y="1533525"/>
            <a:ext cx="46450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ъект 2"/>
          <p:cNvSpPr>
            <a:spLocks noGrp="1"/>
          </p:cNvSpPr>
          <p:nvPr>
            <p:ph idx="1"/>
          </p:nvPr>
        </p:nvSpPr>
        <p:spPr>
          <a:xfrm>
            <a:off x="407988" y="1533525"/>
            <a:ext cx="5473700" cy="4376738"/>
          </a:xfrm>
        </p:spPr>
        <p:txBody>
          <a:bodyPr/>
          <a:lstStyle/>
          <a:p>
            <a:r>
              <a:rPr lang="ru-RU" smtClean="0"/>
              <a:t>Делайте выбор самостоятельно, помня, что никто не может нам навязать толерантные отношения, и если вы считаете их малоэффективными и психологически не готовы их принять, это ваше право.</a:t>
            </a:r>
          </a:p>
          <a:p>
            <a:r>
              <a:rPr lang="ru-RU" smtClean="0"/>
              <a:t>Развивайте наблюдательность, воображение, учитесь понимать эмоциональное состояние другого, верно истолковывать его поведение.</a:t>
            </a:r>
          </a:p>
          <a:p>
            <a:endParaRPr lang="ru-RU" smtClean="0"/>
          </a:p>
        </p:txBody>
      </p:sp>
      <p:pic>
        <p:nvPicPr>
          <p:cNvPr id="5325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2363" y="255588"/>
            <a:ext cx="2581275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review-image" descr="http://channelingvsem.com/wp-content/uploads/2016/01/%D1%81%D0%B2%D0%B5%D1%82-%D0%B8-%D0%B7%D0%BD%D0%B0%D0%BD%D0%B8%D1%8F-%D1%81-%D0%BC%D0%B8%D1%80%D1%83-%D0%BF%D0%BE-%D0%BD%D0%B8%D1%82%D0%BA%D0%B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1988" y="2962275"/>
            <a:ext cx="6316662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3013" y="763588"/>
            <a:ext cx="10263187" cy="12938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Мы разные, но нам хорошо вместе</a:t>
            </a:r>
            <a:endParaRPr lang="ru-RU" dirty="0"/>
          </a:p>
        </p:txBody>
      </p:sp>
      <p:sp>
        <p:nvSpPr>
          <p:cNvPr id="54274" name="Объект 2"/>
          <p:cNvSpPr>
            <a:spLocks noGrp="1"/>
          </p:cNvSpPr>
          <p:nvPr>
            <p:ph idx="1"/>
          </p:nvPr>
        </p:nvSpPr>
        <p:spPr>
          <a:xfrm>
            <a:off x="685800" y="2193925"/>
            <a:ext cx="4933950" cy="4024313"/>
          </a:xfrm>
        </p:spPr>
        <p:txBody>
          <a:bodyPr/>
          <a:lstStyle/>
          <a:p>
            <a:r>
              <a:rPr lang="ru-RU" smtClean="0"/>
              <a:t>Бывают разные ситуации – но надо оставаться человеком.</a:t>
            </a:r>
          </a:p>
          <a:p>
            <a:r>
              <a:rPr lang="ru-RU" smtClean="0"/>
              <a:t>Доброта спасет мир. </a:t>
            </a:r>
          </a:p>
          <a:p>
            <a:endParaRPr lang="ru-RU" smtClean="0"/>
          </a:p>
        </p:txBody>
      </p:sp>
      <p:pic>
        <p:nvPicPr>
          <p:cNvPr id="5427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0388" y="1828800"/>
            <a:ext cx="4049712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938" y="763588"/>
            <a:ext cx="10482262" cy="12938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750" y="1620838"/>
            <a:ext cx="6851650" cy="496252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Нужно: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С</a:t>
            </a:r>
            <a:r>
              <a:rPr lang="ru-RU" dirty="0" smtClean="0"/>
              <a:t>облюдать спокойствие, не реагировать на оскорбления, унижения террористов;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Спрашивать разрешение на совершение любого действия (сесть. Встать, сходить в туалет…)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Запомнить как можно больше информации о террористах: количество, их облик, вооружение, места, где они расположились;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В случае ранения оказать себе первую помощь. Принять удобное положение. Меньше двигаться;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Расположиться подальше от окон, дверей и террористов. Это необходимо для обеспечения вашей безопасности в случае штурма помещения;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При штурме здания лечь на пол лицом вниз. Закрыв голову руками. Ни в коем случае нельзя бежать навстречу сотрудникам спецслужб.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730625" y="0"/>
            <a:ext cx="7775575" cy="17414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как себя вести, если вас захватили в заложники:</a:t>
            </a:r>
            <a:endParaRPr lang="ru-RU" dirty="0"/>
          </a:p>
        </p:txBody>
      </p:sp>
      <p:pic>
        <p:nvPicPr>
          <p:cNvPr id="55300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8163" y="3049588"/>
            <a:ext cx="5035550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231775"/>
            <a:ext cx="8610600" cy="16462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Как себя вести, если вас захватили в заложники: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755775"/>
            <a:ext cx="6165850" cy="45593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НЕЛЬЗЯ: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- Задавать </a:t>
            </a:r>
            <a:r>
              <a:rPr lang="ru-RU" dirty="0"/>
              <a:t>террористам  провокационные вопросы, злить их и оскорблять;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- Смотреть </a:t>
            </a:r>
            <a:r>
              <a:rPr lang="ru-RU" dirty="0"/>
              <a:t>им  в глаза, спорить;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- Излишне </a:t>
            </a:r>
            <a:r>
              <a:rPr lang="ru-RU" dirty="0"/>
              <a:t>привлекать внимание;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- Резко </a:t>
            </a:r>
            <a:r>
              <a:rPr lang="ru-RU" dirty="0"/>
              <a:t>двигаться и кричать;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- Пытаться </a:t>
            </a:r>
            <a:r>
              <a:rPr lang="ru-RU" dirty="0"/>
              <a:t>бежать, если вы не уверены в  успехе на 100%;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- Делать </a:t>
            </a:r>
            <a:r>
              <a:rPr lang="ru-RU" dirty="0"/>
              <a:t>то, что они запретили.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Помните</a:t>
            </a:r>
            <a:r>
              <a:rPr lang="ru-RU" b="1" dirty="0">
                <a:solidFill>
                  <a:srgbClr val="FF0000"/>
                </a:solidFill>
              </a:rPr>
              <a:t>: главная цель заложника – остаться  в живых.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632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9088" y="2057400"/>
            <a:ext cx="5418137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Как себя вести, если рядом стреляют: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85800" y="2365375"/>
            <a:ext cx="10820400" cy="402431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Если вы услышали звуки выстрелов с улицы, находитесь в помещении, ни в коем случае не подходите к окнам, не выходите на улицу.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Если стреляют  рядом, постарайтесь уползти в какое –ни будь укрытие (за угол дома, в другое помещение) или  спрятаться за преграду (песочницу, клумбу, мебель в помещении), если укрыться за чем – либо невозможно,  лягте на пол или на землю, закройте голову руками, не шевелитесь;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Если стреляют  в здании, где вы находитесь,  от стрельбы лучше  укрыться в помещении, где есть вода и еда или хотя бы вода (кухня, столовая,  ванная комната)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ПОМНИТЕ: стреляющие реагируют на  резкие движения. Попытка убежать или оказать сопротивление может стоить вам жизни. 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Телефоны служб экстренного реагирования:</a:t>
            </a:r>
            <a:endParaRPr lang="ru-RU" dirty="0"/>
          </a:p>
        </p:txBody>
      </p:sp>
      <p:sp>
        <p:nvSpPr>
          <p:cNvPr id="58370" name="Объект 2"/>
          <p:cNvSpPr>
            <a:spLocks noGrp="1"/>
          </p:cNvSpPr>
          <p:nvPr>
            <p:ph idx="1"/>
          </p:nvPr>
        </p:nvSpPr>
        <p:spPr>
          <a:xfrm>
            <a:off x="685800" y="2193925"/>
            <a:ext cx="4568825" cy="4024313"/>
          </a:xfrm>
        </p:spPr>
        <p:txBody>
          <a:bodyPr/>
          <a:lstStyle/>
          <a:p>
            <a:r>
              <a:rPr lang="ru-RU" smtClean="0"/>
              <a:t>112 – служба спасения;</a:t>
            </a:r>
          </a:p>
          <a:p>
            <a:r>
              <a:rPr lang="ru-RU" smtClean="0"/>
              <a:t>101 -  пожарная служба;</a:t>
            </a:r>
          </a:p>
          <a:p>
            <a:r>
              <a:rPr lang="ru-RU" smtClean="0"/>
              <a:t>102 – полиция;</a:t>
            </a:r>
          </a:p>
          <a:p>
            <a:r>
              <a:rPr lang="ru-RU" smtClean="0"/>
              <a:t>103 – скорая помощь;</a:t>
            </a:r>
          </a:p>
          <a:p>
            <a:r>
              <a:rPr lang="ru-RU" smtClean="0"/>
              <a:t>121,123 – служба «ребёнок в опасности»</a:t>
            </a:r>
          </a:p>
        </p:txBody>
      </p:sp>
      <p:pic>
        <p:nvPicPr>
          <p:cNvPr id="5837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4038" y="2193925"/>
            <a:ext cx="5248275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342900"/>
            <a:ext cx="8610600" cy="1181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Основные понятия</a:t>
            </a:r>
            <a:endParaRPr lang="ru-RU" dirty="0"/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6667500" y="1790700"/>
            <a:ext cx="5219700" cy="4514850"/>
          </a:xfrm>
        </p:spPr>
        <p:txBody>
          <a:bodyPr/>
          <a:lstStyle/>
          <a:p>
            <a:r>
              <a:rPr lang="ru-RU" smtClean="0"/>
              <a:t>ТЕРРОРИЗМ</a:t>
            </a:r>
          </a:p>
          <a:p>
            <a:r>
              <a:rPr lang="ru-RU" smtClean="0"/>
              <a:t>Терроризм – это крайнее проявление экстремизма явление, связанное с насилием, угрожающее жизни и здоровью граждан.</a:t>
            </a:r>
          </a:p>
          <a:p>
            <a:endParaRPr lang="ru-RU" smtClean="0"/>
          </a:p>
        </p:txBody>
      </p:sp>
      <p:pic>
        <p:nvPicPr>
          <p:cNvPr id="2253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538" y="1790700"/>
            <a:ext cx="526573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Спасибо за внимание.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438150"/>
            <a:ext cx="8610600" cy="9525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Основные </a:t>
            </a:r>
            <a:r>
              <a:rPr lang="ru-RU" dirty="0" smtClean="0"/>
              <a:t>понятия</a:t>
            </a:r>
            <a:endParaRPr lang="ru-RU" dirty="0"/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6191250" y="1255713"/>
            <a:ext cx="5314950" cy="4999037"/>
          </a:xfrm>
        </p:spPr>
        <p:txBody>
          <a:bodyPr/>
          <a:lstStyle/>
          <a:p>
            <a:r>
              <a:rPr lang="ru-RU" smtClean="0"/>
              <a:t>КСЕНОФОБИЯ</a:t>
            </a:r>
          </a:p>
        </p:txBody>
      </p:sp>
      <p:sp>
        <p:nvSpPr>
          <p:cNvPr id="23555" name="Объект 2"/>
          <p:cNvSpPr txBox="1">
            <a:spLocks/>
          </p:cNvSpPr>
          <p:nvPr/>
        </p:nvSpPr>
        <p:spPr bwMode="auto">
          <a:xfrm>
            <a:off x="5002213" y="2057400"/>
            <a:ext cx="6616700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ru-RU" sz="2200" b="1">
                <a:latin typeface="Century Gothic" pitchFamily="34" charset="0"/>
              </a:rPr>
              <a:t>Ксенофо́бия</a:t>
            </a:r>
            <a:r>
              <a:rPr lang="ru-RU" sz="2200">
                <a:latin typeface="Century Gothic" pitchFamily="34" charset="0"/>
              </a:rPr>
              <a:t> (от </a:t>
            </a:r>
            <a:r>
              <a:rPr lang="ru-RU" sz="2200" u="sng">
                <a:latin typeface="Century Gothic" pitchFamily="34" charset="0"/>
                <a:hlinkClick r:id="rId2" tooltip="Греческий язык"/>
              </a:rPr>
              <a:t>греч.</a:t>
            </a:r>
            <a:r>
              <a:rPr lang="ru-RU" sz="2200">
                <a:latin typeface="Century Gothic" pitchFamily="34" charset="0"/>
              </a:rPr>
              <a:t> </a:t>
            </a:r>
            <a:r>
              <a:rPr lang="el-GR" sz="2200">
                <a:latin typeface="Century Gothic" pitchFamily="34" charset="0"/>
              </a:rPr>
              <a:t>ξένος</a:t>
            </a:r>
            <a:r>
              <a:rPr lang="ru-RU" sz="2200">
                <a:latin typeface="Century Gothic" pitchFamily="34" charset="0"/>
              </a:rPr>
              <a:t> — чужой + </a:t>
            </a:r>
            <a:r>
              <a:rPr lang="el-GR" sz="2200">
                <a:latin typeface="Century Gothic" pitchFamily="34" charset="0"/>
              </a:rPr>
              <a:t>φόβος</a:t>
            </a:r>
            <a:r>
              <a:rPr lang="ru-RU" sz="2200">
                <a:latin typeface="Century Gothic" pitchFamily="34" charset="0"/>
              </a:rPr>
              <a:t> — страх) — страх или ненависть к кому-либо или чему-либо чужому; восприятие чужого, как опасного и враждебного. Возведённая в ранг </a:t>
            </a:r>
            <a:r>
              <a:rPr lang="ru-RU" sz="2200" u="sng">
                <a:latin typeface="Century Gothic" pitchFamily="34" charset="0"/>
                <a:hlinkClick r:id="rId3" tooltip="Мировоззрение"/>
              </a:rPr>
              <a:t>мировоззрения</a:t>
            </a:r>
            <a:r>
              <a:rPr lang="ru-RU" sz="2200">
                <a:latin typeface="Century Gothic" pitchFamily="34" charset="0"/>
              </a:rPr>
              <a:t>, может стать причиной вражды по принципу национального, религиозного или социального деления людей</a:t>
            </a:r>
            <a:r>
              <a:rPr lang="ru-RU" sz="2200" u="sng" baseline="30000">
                <a:latin typeface="Century Gothic" pitchFamily="34" charset="0"/>
              </a:rPr>
              <a:t>;</a:t>
            </a:r>
            <a:r>
              <a:rPr lang="ru-RU" sz="2200">
                <a:latin typeface="Century Gothic" pitchFamily="34" charset="0"/>
              </a:rPr>
              <a:t/>
            </a:r>
            <a:br>
              <a:rPr lang="ru-RU" sz="2200">
                <a:latin typeface="Century Gothic" pitchFamily="34" charset="0"/>
              </a:rPr>
            </a:br>
            <a:r>
              <a:rPr lang="ru-RU" sz="2200">
                <a:latin typeface="Century Gothic" pitchFamily="34" charset="0"/>
              </a:rPr>
              <a:t>1. Болезненный, навязчивый страх перед</a:t>
            </a:r>
            <a:br>
              <a:rPr lang="ru-RU" sz="2200">
                <a:latin typeface="Century Gothic" pitchFamily="34" charset="0"/>
              </a:rPr>
            </a:br>
            <a:r>
              <a:rPr lang="ru-RU" sz="2200">
                <a:latin typeface="Century Gothic" pitchFamily="34" charset="0"/>
              </a:rPr>
              <a:t>незнакомыми лицами.</a:t>
            </a:r>
            <a:br>
              <a:rPr lang="ru-RU" sz="2200">
                <a:latin typeface="Century Gothic" pitchFamily="34" charset="0"/>
              </a:rPr>
            </a:br>
            <a:r>
              <a:rPr lang="ru-RU" sz="2200">
                <a:latin typeface="Century Gothic" pitchFamily="34" charset="0"/>
              </a:rPr>
              <a:t>2. Ненависть, </a:t>
            </a:r>
            <a:r>
              <a:rPr lang="ru-RU" sz="2200" u="sng">
                <a:latin typeface="Century Gothic" pitchFamily="34" charset="0"/>
                <a:hlinkClick r:id="rId4"/>
              </a:rPr>
              <a:t>нетерпимость</a:t>
            </a:r>
            <a:r>
              <a:rPr lang="ru-RU" sz="2200">
                <a:latin typeface="Century Gothic" pitchFamily="34" charset="0"/>
              </a:rPr>
              <a:t> к чему-н. чужому,</a:t>
            </a:r>
            <a:r>
              <a:rPr lang="ru-RU" sz="2200" u="sng">
                <a:latin typeface="Century Gothic" pitchFamily="34" charset="0"/>
                <a:hlinkClick r:id="rId5"/>
              </a:rPr>
              <a:t>незнакомому</a:t>
            </a:r>
            <a:r>
              <a:rPr lang="ru-RU" sz="2200">
                <a:latin typeface="Century Gothic" pitchFamily="34" charset="0"/>
              </a:rPr>
              <a:t>, иностранному.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ru-RU" sz="2200">
              <a:latin typeface="Century Gothic" pitchFamily="34" charset="0"/>
            </a:endParaRPr>
          </a:p>
        </p:txBody>
      </p:sp>
      <p:pic>
        <p:nvPicPr>
          <p:cNvPr id="23556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125" y="1530350"/>
            <a:ext cx="404177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7750" y="4435475"/>
            <a:ext cx="24511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Сопутствующие понятия</a:t>
            </a:r>
            <a:endParaRPr lang="ru-RU" dirty="0"/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>
          <a:xfrm>
            <a:off x="6972300" y="2193925"/>
            <a:ext cx="4533900" cy="4024313"/>
          </a:xfrm>
        </p:spPr>
        <p:txBody>
          <a:bodyPr/>
          <a:lstStyle/>
          <a:p>
            <a:r>
              <a:rPr lang="ru-RU" smtClean="0"/>
              <a:t>НАЦИОНАЛИЗМ</a:t>
            </a:r>
          </a:p>
          <a:p>
            <a:r>
              <a:rPr lang="ru-RU" smtClean="0"/>
              <a:t>Национализм – это форма общественного единства, основанная на идее национального превосходства и национальной исключительности.</a:t>
            </a:r>
          </a:p>
          <a:p>
            <a:endParaRPr lang="ru-RU" smtClean="0"/>
          </a:p>
        </p:txBody>
      </p:sp>
      <p:pic>
        <p:nvPicPr>
          <p:cNvPr id="2457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938" y="2193925"/>
            <a:ext cx="536575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Сопутствующие понятия</a:t>
            </a:r>
            <a:endParaRPr lang="ru-RU" dirty="0"/>
          </a:p>
        </p:txBody>
      </p:sp>
      <p:sp>
        <p:nvSpPr>
          <p:cNvPr id="25602" name="Объект 2"/>
          <p:cNvSpPr>
            <a:spLocks noGrp="1"/>
          </p:cNvSpPr>
          <p:nvPr>
            <p:ph idx="1"/>
          </p:nvPr>
        </p:nvSpPr>
        <p:spPr>
          <a:xfrm>
            <a:off x="5905500" y="2193925"/>
            <a:ext cx="5600700" cy="4024313"/>
          </a:xfrm>
        </p:spPr>
        <p:txBody>
          <a:bodyPr/>
          <a:lstStyle/>
          <a:p>
            <a:r>
              <a:rPr lang="ru-RU" smtClean="0"/>
              <a:t>РАСИЗМ</a:t>
            </a:r>
          </a:p>
          <a:p>
            <a:r>
              <a:rPr lang="ru-RU" smtClean="0"/>
              <a:t>Расизм – это совокупность концепций, основу которых составляют положения о физической и психической неравноценности человеческих рас и о решающем влиянии расовых различий на историю и культуру человеческого общества.</a:t>
            </a:r>
          </a:p>
          <a:p>
            <a:endParaRPr lang="ru-RU" smtClean="0"/>
          </a:p>
        </p:txBody>
      </p:sp>
      <p:pic>
        <p:nvPicPr>
          <p:cNvPr id="2560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350" y="2500313"/>
            <a:ext cx="5016500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Сопутствующие понятия</a:t>
            </a:r>
            <a:endParaRPr lang="ru-RU" dirty="0"/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6286500" y="2193925"/>
            <a:ext cx="5219700" cy="4024313"/>
          </a:xfrm>
        </p:spPr>
        <p:txBody>
          <a:bodyPr/>
          <a:lstStyle/>
          <a:p>
            <a:r>
              <a:rPr lang="ru-RU" smtClean="0"/>
              <a:t>Фашизм - это идеология и практика, утверждающие превосходство и исключительность определенной нации или расы и направленные на разжигание национальной нетерпимости, дискриминацию, применение насилия и терроризма, установления культа вождя.</a:t>
            </a:r>
          </a:p>
          <a:p>
            <a:endParaRPr lang="ru-RU" smtClean="0"/>
          </a:p>
        </p:txBody>
      </p:sp>
      <p:pic>
        <p:nvPicPr>
          <p:cNvPr id="2662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8" y="2193925"/>
            <a:ext cx="5064125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Почему мы об этом говорим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7900" y="2193925"/>
            <a:ext cx="5448300" cy="402431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Молодёжь – самая неподготовленная, пластичная среда для проникновения идей экстремизма с ещё несформировавшейся психикой, </a:t>
            </a:r>
            <a:r>
              <a:rPr lang="ru-RU" dirty="0"/>
              <a:t>л</a:t>
            </a:r>
            <a:r>
              <a:rPr lang="ru-RU" dirty="0" smtClean="0"/>
              <a:t>егко поддающаяся на уловки хорошо подготовленных провокаторов;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Экстремизм постоянно </a:t>
            </a:r>
            <a:r>
              <a:rPr lang="ru-RU" dirty="0"/>
              <a:t>подпитывается неопределенностью положения молодого человека и его неустановившимися взглядами на происходящее.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2765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438" y="2057400"/>
            <a:ext cx="5103812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621</TotalTime>
  <Words>1949</Words>
  <Application>Microsoft Office PowerPoint</Application>
  <PresentationFormat>Произвольный</PresentationFormat>
  <Paragraphs>148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40</vt:i4>
      </vt:variant>
    </vt:vector>
  </HeadingPairs>
  <TitlesOfParts>
    <vt:vector size="51" baseType="lpstr">
      <vt:lpstr>Century Gothic</vt:lpstr>
      <vt:lpstr>Arial</vt:lpstr>
      <vt:lpstr>Calibri</vt:lpstr>
      <vt:lpstr>Times New Roman</vt:lpstr>
      <vt:lpstr>След самолета</vt:lpstr>
      <vt:lpstr>След самолета</vt:lpstr>
      <vt:lpstr>След самолета</vt:lpstr>
      <vt:lpstr>След самолета</vt:lpstr>
      <vt:lpstr>След самолета</vt:lpstr>
      <vt:lpstr>След самолета</vt:lpstr>
      <vt:lpstr>След самолета</vt:lpstr>
      <vt:lpstr>ПРОФИЛАКТИКА  ЭКСТРЕМИСТСКОЙ ДЕЯТЕЛЬНОСТИ  В ПОДРОСТКОВОЙ СРЕДЕ</vt:lpstr>
      <vt:lpstr>ЦЕЛЬ: ФОРМИРОВАНИЕ НЕГАТИВНОГО ОТНОШЕНИЯ К ЭКСТРЕМИЗМУ, ТЕРРОРИЗМУ, АГРЕССИИ В ЛЮБОЙ ФОРМЕ ИХ ПРОЯВЛЕНИЯ. </vt:lpstr>
      <vt:lpstr>ОСНОВНЫЕ ПОНЯТИЯ</vt:lpstr>
      <vt:lpstr>ОСНОВНЫЕ ПОНЯТИЯ</vt:lpstr>
      <vt:lpstr>ОСНОВНЫЕ ПОНЯТИЯ</vt:lpstr>
      <vt:lpstr>СОПУТСТВУЮЩИЕ ПОНЯТИЯ</vt:lpstr>
      <vt:lpstr>СОПУТСТВУЮЩИЕ ПОНЯТИЯ</vt:lpstr>
      <vt:lpstr>СОПУТСТВУЮЩИЕ ПОНЯТИЯ</vt:lpstr>
      <vt:lpstr>ПОЧЕМУ МЫ ОБ ЭТОМ ГОВОРИМ</vt:lpstr>
      <vt:lpstr>ПОЧЕМУ МЫ ОБ ЭТОМ ГОВОРИМ</vt:lpstr>
      <vt:lpstr>  ПРИЧИНЫ ВОЗНИКНОВЕНИЯ ЭКСТРЕМИСТСКИХ ПРОЯВЛЕНИЙ В МОЛОДЕЖНОЙ СРЕДЕ</vt:lpstr>
      <vt:lpstr>Слайд 12</vt:lpstr>
      <vt:lpstr>Слайд 13</vt:lpstr>
      <vt:lpstr>Слайд 14</vt:lpstr>
      <vt:lpstr>НЕОТВРАТИМОСТЬ НАКАЗАНИЯ  ЗА ОСУЩЕСТВЛЕНИЕ ЭКСТРЕМИСТСКОЙ ДЕЯТЕЛЬНОСТИ;</vt:lpstr>
      <vt:lpstr>Слайд 16</vt:lpstr>
      <vt:lpstr>ЧТО МЫ ПРОТИВОПОСТАВЛЯЕМ ЭКСТРЕМИЗМУ И ТЕРРОРИЗМУ?</vt:lpstr>
      <vt:lpstr>ОСНОВНЫЕ ПОНЯТИЯ</vt:lpstr>
      <vt:lpstr>ТОЛЕРАНТНОСТЬ</vt:lpstr>
      <vt:lpstr>ТОЛЕРАНТНОСТЬ</vt:lpstr>
      <vt:lpstr>ГРАНИЦЫ ТОЛЕРАНТНОСТИ</vt:lpstr>
      <vt:lpstr>ЭМПАТИЯ </vt:lpstr>
      <vt:lpstr>СОПЕРЕЖИВАНИЕ</vt:lpstr>
      <vt:lpstr>ДРУЖБА, ЛЮБОВЬ</vt:lpstr>
      <vt:lpstr>НЕЗАВИСИМОСТЬ В ПРИНЯТИИ РЕШЕНИЙ </vt:lpstr>
      <vt:lpstr>ЗНАНИЯ, ПРОФЕССИОНАЛИЗМ</vt:lpstr>
      <vt:lpstr>ПАТРИОТИЗМ,  БЕЗЗАВЕТНАЯ ЛЮБОВЬ К РОДИНЕ</vt:lpstr>
      <vt:lpstr>БОРЬБА ЗА МИР ВО ВСЁМ МИРЕ</vt:lpstr>
      <vt:lpstr>ДЕЛАЕМ ВЫВОДЫ:</vt:lpstr>
      <vt:lpstr>Слайд 30</vt:lpstr>
      <vt:lpstr>Слайд 31</vt:lpstr>
      <vt:lpstr>Слайд 32</vt:lpstr>
      <vt:lpstr>Слайд 33</vt:lpstr>
      <vt:lpstr>Слайд 34</vt:lpstr>
      <vt:lpstr>МЫ РАЗНЫЕ, НО НАМ ХОРОШО ВМЕСТЕ</vt:lpstr>
      <vt:lpstr> </vt:lpstr>
      <vt:lpstr>КАК СЕБЯ ВЕСТИ, ЕСЛИ ВАС ЗАХВАТИЛИ В ЗАЛОЖНИКИ:</vt:lpstr>
      <vt:lpstr>КАК СЕБЯ ВЕСТИ, ЕСЛИ РЯДОМ СТРЕЛЯЮТ:</vt:lpstr>
      <vt:lpstr>ТЕЛЕФОНЫ СЛУЖБ ЭКСТРЕННОГО РЕАГИРОВАНИЯ:</vt:lpstr>
      <vt:lpstr>СПАСИБО ЗА ВНИМАНИЕ.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 экстремистской деятельности  в подростковой среде</dc:title>
  <dc:creator>Tanya&amp;Tolya</dc:creator>
  <cp:lastModifiedBy>Наталья</cp:lastModifiedBy>
  <cp:revision>51</cp:revision>
  <dcterms:created xsi:type="dcterms:W3CDTF">2016-12-09T17:47:42Z</dcterms:created>
  <dcterms:modified xsi:type="dcterms:W3CDTF">2020-05-12T05:02:23Z</dcterms:modified>
</cp:coreProperties>
</file>