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5"/>
  </p:notesMasterIdLst>
  <p:sldIdLst>
    <p:sldId id="268" r:id="rId2"/>
    <p:sldId id="303" r:id="rId3"/>
    <p:sldId id="269" r:id="rId4"/>
    <p:sldId id="270" r:id="rId5"/>
    <p:sldId id="296" r:id="rId6"/>
    <p:sldId id="297" r:id="rId7"/>
    <p:sldId id="298" r:id="rId8"/>
    <p:sldId id="271" r:id="rId9"/>
    <p:sldId id="309" r:id="rId10"/>
    <p:sldId id="308" r:id="rId11"/>
    <p:sldId id="299" r:id="rId12"/>
    <p:sldId id="300" r:id="rId13"/>
    <p:sldId id="301" r:id="rId14"/>
    <p:sldId id="302" r:id="rId15"/>
    <p:sldId id="272" r:id="rId16"/>
    <p:sldId id="273" r:id="rId17"/>
    <p:sldId id="274" r:id="rId18"/>
    <p:sldId id="276" r:id="rId19"/>
    <p:sldId id="278" r:id="rId20"/>
    <p:sldId id="277" r:id="rId21"/>
    <p:sldId id="304" r:id="rId22"/>
    <p:sldId id="285" r:id="rId23"/>
    <p:sldId id="286" r:id="rId24"/>
    <p:sldId id="287" r:id="rId25"/>
    <p:sldId id="289" r:id="rId26"/>
    <p:sldId id="290" r:id="rId27"/>
    <p:sldId id="292" r:id="rId28"/>
    <p:sldId id="305" r:id="rId29"/>
    <p:sldId id="306" r:id="rId30"/>
    <p:sldId id="307" r:id="rId31"/>
    <p:sldId id="293" r:id="rId32"/>
    <p:sldId id="294" r:id="rId33"/>
    <p:sldId id="295" r:id="rId34"/>
  </p:sldIdLst>
  <p:sldSz cx="9144000" cy="6858000" type="screen4x3"/>
  <p:notesSz cx="6858000" cy="9144000"/>
  <p:embeddedFontLst>
    <p:embeddedFont>
      <p:font typeface="Comic Sans MS" pitchFamily="66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1DD51-6A0E-4483-A8E1-A7CC4AFCF3C0}" type="doc">
      <dgm:prSet loTypeId="urn:microsoft.com/office/officeart/2005/8/layout/cycle2" loCatId="cycle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08E87F-B9F1-497D-B60F-133C870D8087}">
      <dgm:prSet phldrT="[Текст]" custT="1"/>
      <dgm:spPr/>
      <dgm:t>
        <a:bodyPr/>
        <a:lstStyle/>
        <a:p>
          <a:r>
            <a:rPr lang="ru-RU" sz="2000" b="1" dirty="0" smtClean="0"/>
            <a:t>Спортивно-оздоровительное</a:t>
          </a:r>
          <a:endParaRPr lang="ru-RU" sz="2000" b="1" dirty="0"/>
        </a:p>
      </dgm:t>
    </dgm:pt>
    <dgm:pt modelId="{855CE49A-9535-47F6-97F0-9BB561FF41B0}" type="parTrans" cxnId="{E63B1682-5D05-4E4B-A906-65789128BB1F}">
      <dgm:prSet/>
      <dgm:spPr/>
      <dgm:t>
        <a:bodyPr/>
        <a:lstStyle/>
        <a:p>
          <a:endParaRPr lang="ru-RU"/>
        </a:p>
      </dgm:t>
    </dgm:pt>
    <dgm:pt modelId="{82EE6D20-52B1-442D-BD0A-2C9181DBB159}" type="sibTrans" cxnId="{E63B1682-5D05-4E4B-A906-65789128BB1F}">
      <dgm:prSet/>
      <dgm:spPr/>
      <dgm:t>
        <a:bodyPr/>
        <a:lstStyle/>
        <a:p>
          <a:endParaRPr lang="ru-RU"/>
        </a:p>
      </dgm:t>
    </dgm:pt>
    <dgm:pt modelId="{D78A6ED3-F466-4E24-B5B1-549DC16CFEFD}">
      <dgm:prSet phldrT="[Текст]" custT="1"/>
      <dgm:spPr/>
      <dgm:t>
        <a:bodyPr/>
        <a:lstStyle/>
        <a:p>
          <a:r>
            <a:rPr lang="ru-RU" sz="2000" b="1" smtClean="0"/>
            <a:t>Художественно-эстетическое</a:t>
          </a:r>
          <a:endParaRPr lang="ru-RU" sz="2000" b="1" dirty="0"/>
        </a:p>
      </dgm:t>
    </dgm:pt>
    <dgm:pt modelId="{3822DBE4-BC08-44C5-93E3-9B38048D1A7F}" type="parTrans" cxnId="{7A9AE021-8755-46D2-8EC1-6C2A873DFA0D}">
      <dgm:prSet/>
      <dgm:spPr/>
      <dgm:t>
        <a:bodyPr/>
        <a:lstStyle/>
        <a:p>
          <a:endParaRPr lang="ru-RU"/>
        </a:p>
      </dgm:t>
    </dgm:pt>
    <dgm:pt modelId="{8984B35D-0BE7-48AA-96A7-A97B5A3DF397}" type="sibTrans" cxnId="{7A9AE021-8755-46D2-8EC1-6C2A873DFA0D}">
      <dgm:prSet/>
      <dgm:spPr/>
      <dgm:t>
        <a:bodyPr/>
        <a:lstStyle/>
        <a:p>
          <a:endParaRPr lang="ru-RU" dirty="0"/>
        </a:p>
      </dgm:t>
    </dgm:pt>
    <dgm:pt modelId="{B42A0A61-93B6-46AF-B221-E7F999021905}">
      <dgm:prSet phldrT="[Текст]" custT="1"/>
      <dgm:spPr/>
      <dgm:t>
        <a:bodyPr/>
        <a:lstStyle/>
        <a:p>
          <a:r>
            <a:rPr lang="ru-RU" sz="2000" b="1" dirty="0" err="1" smtClean="0"/>
            <a:t>Общеинтеллектуальное</a:t>
          </a:r>
          <a:endParaRPr lang="ru-RU" sz="2000" b="1" dirty="0"/>
        </a:p>
      </dgm:t>
    </dgm:pt>
    <dgm:pt modelId="{E12FC75D-8BC2-45CC-8CF2-704B0EA388F1}" type="parTrans" cxnId="{201DD33E-1B66-46DF-BDD6-F2033B328B37}">
      <dgm:prSet/>
      <dgm:spPr/>
      <dgm:t>
        <a:bodyPr/>
        <a:lstStyle/>
        <a:p>
          <a:endParaRPr lang="ru-RU"/>
        </a:p>
      </dgm:t>
    </dgm:pt>
    <dgm:pt modelId="{82F31ABC-B816-477D-BA23-76FE95018070}" type="sibTrans" cxnId="{201DD33E-1B66-46DF-BDD6-F2033B328B37}">
      <dgm:prSet/>
      <dgm:spPr/>
      <dgm:t>
        <a:bodyPr/>
        <a:lstStyle/>
        <a:p>
          <a:endParaRPr lang="ru-RU"/>
        </a:p>
      </dgm:t>
    </dgm:pt>
    <dgm:pt modelId="{169C57EB-9882-498D-8031-169E530A6F2D}">
      <dgm:prSet phldrT="[Текст]" custT="1"/>
      <dgm:spPr/>
      <dgm:t>
        <a:bodyPr/>
        <a:lstStyle/>
        <a:p>
          <a:r>
            <a:rPr lang="ru-RU" sz="2000" b="1" smtClean="0"/>
            <a:t>Духовно-нравственное</a:t>
          </a:r>
          <a:endParaRPr lang="ru-RU" sz="2000" b="1" dirty="0"/>
        </a:p>
      </dgm:t>
    </dgm:pt>
    <dgm:pt modelId="{A2D9DC31-FD5F-421A-92A9-33BEABCB35FD}" type="parTrans" cxnId="{CA09BF3C-2B4B-48AF-8C2A-9A87F17E36DD}">
      <dgm:prSet/>
      <dgm:spPr/>
      <dgm:t>
        <a:bodyPr/>
        <a:lstStyle/>
        <a:p>
          <a:endParaRPr lang="ru-RU"/>
        </a:p>
      </dgm:t>
    </dgm:pt>
    <dgm:pt modelId="{772441D4-5D8F-4850-AF08-6546387BCA77}" type="sibTrans" cxnId="{CA09BF3C-2B4B-48AF-8C2A-9A87F17E36DD}">
      <dgm:prSet/>
      <dgm:spPr/>
      <dgm:t>
        <a:bodyPr/>
        <a:lstStyle/>
        <a:p>
          <a:r>
            <a:rPr lang="ru-RU" dirty="0" smtClean="0"/>
            <a:t>,</a:t>
          </a:r>
          <a:endParaRPr lang="ru-RU" dirty="0"/>
        </a:p>
      </dgm:t>
    </dgm:pt>
    <dgm:pt modelId="{8E9AFB4D-C773-4634-BD9F-B49F69C087A7}" type="pres">
      <dgm:prSet presAssocID="{6901DD51-6A0E-4483-A8E1-A7CC4AFCF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B63D9-632A-42C6-A8D7-83190C03C9B6}" type="pres">
      <dgm:prSet presAssocID="{F008E87F-B9F1-497D-B60F-133C870D8087}" presName="node" presStyleLbl="node1" presStyleIdx="0" presStyleCnt="4" custScaleX="234554" custScaleY="72028" custRadScaleRad="99832" custRadScaleInc="2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B2EBD-A542-4B32-B882-F89F64E7CC9F}" type="pres">
      <dgm:prSet presAssocID="{82EE6D20-52B1-442D-BD0A-2C9181DBB15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995516-6232-4512-B2BC-B8BA2B60F67E}" type="pres">
      <dgm:prSet presAssocID="{82EE6D20-52B1-442D-BD0A-2C9181DBB15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39FE28C-2D30-4195-99C3-9CE993C521C2}" type="pres">
      <dgm:prSet presAssocID="{D78A6ED3-F466-4E24-B5B1-549DC16CFEFD}" presName="node" presStyleLbl="node1" presStyleIdx="1" presStyleCnt="4" custScaleX="266071" custScaleY="74231" custRadScaleRad="147075" custRadScaleInc="-7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C87DF-1F1B-4082-A671-39067D2198FA}" type="pres">
      <dgm:prSet presAssocID="{8984B35D-0BE7-48AA-96A7-A97B5A3DF397}" presName="sibTrans" presStyleLbl="sibTrans2D1" presStyleIdx="1" presStyleCnt="4" custAng="17391941" custScaleX="47095" custLinFactX="100000" custLinFactNeighborX="137943" custLinFactNeighborY="-25109"/>
      <dgm:spPr/>
      <dgm:t>
        <a:bodyPr/>
        <a:lstStyle/>
        <a:p>
          <a:endParaRPr lang="ru-RU"/>
        </a:p>
      </dgm:t>
    </dgm:pt>
    <dgm:pt modelId="{E07251D8-B311-4553-A912-6881AE63D9F5}" type="pres">
      <dgm:prSet presAssocID="{8984B35D-0BE7-48AA-96A7-A97B5A3DF3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6A9DD7D-85B0-4C8A-88C0-6FAC47D2DEAE}" type="pres">
      <dgm:prSet presAssocID="{B42A0A61-93B6-46AF-B221-E7F999021905}" presName="node" presStyleLbl="node1" presStyleIdx="2" presStyleCnt="4" custScaleX="156426" custScaleY="83480" custRadScaleRad="110460" custRadScaleInc="46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7BD39-9EC5-4B56-9677-80E990C6999E}" type="pres">
      <dgm:prSet presAssocID="{82F31ABC-B816-477D-BA23-76FE95018070}" presName="sibTrans" presStyleLbl="sibTrans2D1" presStyleIdx="2" presStyleCnt="4" custLinFactNeighborX="-90151" custLinFactNeighborY="1565"/>
      <dgm:spPr/>
      <dgm:t>
        <a:bodyPr/>
        <a:lstStyle/>
        <a:p>
          <a:endParaRPr lang="ru-RU"/>
        </a:p>
      </dgm:t>
    </dgm:pt>
    <dgm:pt modelId="{F1CDF6B3-FF2F-4C35-A60A-6BE043968135}" type="pres">
      <dgm:prSet presAssocID="{82F31ABC-B816-477D-BA23-76FE9501807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9FA70FD-BAB0-45C4-972E-D7944D57300D}" type="pres">
      <dgm:prSet presAssocID="{169C57EB-9882-498D-8031-169E530A6F2D}" presName="node" presStyleLbl="node1" presStyleIdx="3" presStyleCnt="4" custScaleX="200713" custScaleY="73956" custRadScaleRad="144973" custRadScaleInc="7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B7CC2-9816-4048-AF55-BBC31BDFDE4C}" type="pres">
      <dgm:prSet presAssocID="{772441D4-5D8F-4850-AF08-6546387BCA7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2190ED3-98B0-46E7-8BC9-2A5ECB83D2D0}" type="pres">
      <dgm:prSet presAssocID="{772441D4-5D8F-4850-AF08-6546387BCA77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01DD33E-1B66-46DF-BDD6-F2033B328B37}" srcId="{6901DD51-6A0E-4483-A8E1-A7CC4AFCF3C0}" destId="{B42A0A61-93B6-46AF-B221-E7F999021905}" srcOrd="2" destOrd="0" parTransId="{E12FC75D-8BC2-45CC-8CF2-704B0EA388F1}" sibTransId="{82F31ABC-B816-477D-BA23-76FE95018070}"/>
    <dgm:cxn modelId="{E63B1682-5D05-4E4B-A906-65789128BB1F}" srcId="{6901DD51-6A0E-4483-A8E1-A7CC4AFCF3C0}" destId="{F008E87F-B9F1-497D-B60F-133C870D8087}" srcOrd="0" destOrd="0" parTransId="{855CE49A-9535-47F6-97F0-9BB561FF41B0}" sibTransId="{82EE6D20-52B1-442D-BD0A-2C9181DBB159}"/>
    <dgm:cxn modelId="{903A9227-942A-43AD-A5E9-02FC30BB9F3D}" type="presOf" srcId="{772441D4-5D8F-4850-AF08-6546387BCA77}" destId="{B3BB7CC2-9816-4048-AF55-BBC31BDFDE4C}" srcOrd="0" destOrd="0" presId="urn:microsoft.com/office/officeart/2005/8/layout/cycle2"/>
    <dgm:cxn modelId="{07261A90-2E61-4FF7-98AD-06F38FDAEDD3}" type="presOf" srcId="{8984B35D-0BE7-48AA-96A7-A97B5A3DF397}" destId="{DDBC87DF-1F1B-4082-A671-39067D2198FA}" srcOrd="0" destOrd="0" presId="urn:microsoft.com/office/officeart/2005/8/layout/cycle2"/>
    <dgm:cxn modelId="{C0D61CBB-ABAE-456F-9110-2F049AE1E6FC}" type="presOf" srcId="{82F31ABC-B816-477D-BA23-76FE95018070}" destId="{F1CDF6B3-FF2F-4C35-A60A-6BE043968135}" srcOrd="1" destOrd="0" presId="urn:microsoft.com/office/officeart/2005/8/layout/cycle2"/>
    <dgm:cxn modelId="{A46600E4-E33D-4895-9AFC-C62C79CB4E56}" type="presOf" srcId="{169C57EB-9882-498D-8031-169E530A6F2D}" destId="{39FA70FD-BAB0-45C4-972E-D7944D57300D}" srcOrd="0" destOrd="0" presId="urn:microsoft.com/office/officeart/2005/8/layout/cycle2"/>
    <dgm:cxn modelId="{4550A5FB-1A96-4C12-A25F-AD07412DE913}" type="presOf" srcId="{82EE6D20-52B1-442D-BD0A-2C9181DBB159}" destId="{6F995516-6232-4512-B2BC-B8BA2B60F67E}" srcOrd="1" destOrd="0" presId="urn:microsoft.com/office/officeart/2005/8/layout/cycle2"/>
    <dgm:cxn modelId="{6C9B1342-BB66-43D8-B76C-FD07CF73BD1B}" type="presOf" srcId="{F008E87F-B9F1-497D-B60F-133C870D8087}" destId="{07BB63D9-632A-42C6-A8D7-83190C03C9B6}" srcOrd="0" destOrd="0" presId="urn:microsoft.com/office/officeart/2005/8/layout/cycle2"/>
    <dgm:cxn modelId="{24E48CB1-E724-4C51-ACA7-2F2093BCD0EA}" type="presOf" srcId="{82F31ABC-B816-477D-BA23-76FE95018070}" destId="{D8D7BD39-9EC5-4B56-9677-80E990C6999E}" srcOrd="0" destOrd="0" presId="urn:microsoft.com/office/officeart/2005/8/layout/cycle2"/>
    <dgm:cxn modelId="{7A9AE021-8755-46D2-8EC1-6C2A873DFA0D}" srcId="{6901DD51-6A0E-4483-A8E1-A7CC4AFCF3C0}" destId="{D78A6ED3-F466-4E24-B5B1-549DC16CFEFD}" srcOrd="1" destOrd="0" parTransId="{3822DBE4-BC08-44C5-93E3-9B38048D1A7F}" sibTransId="{8984B35D-0BE7-48AA-96A7-A97B5A3DF397}"/>
    <dgm:cxn modelId="{794FA68B-5BB7-4508-93BF-72CF5F816746}" type="presOf" srcId="{D78A6ED3-F466-4E24-B5B1-549DC16CFEFD}" destId="{339FE28C-2D30-4195-99C3-9CE993C521C2}" srcOrd="0" destOrd="0" presId="urn:microsoft.com/office/officeart/2005/8/layout/cycle2"/>
    <dgm:cxn modelId="{CA09BF3C-2B4B-48AF-8C2A-9A87F17E36DD}" srcId="{6901DD51-6A0E-4483-A8E1-A7CC4AFCF3C0}" destId="{169C57EB-9882-498D-8031-169E530A6F2D}" srcOrd="3" destOrd="0" parTransId="{A2D9DC31-FD5F-421A-92A9-33BEABCB35FD}" sibTransId="{772441D4-5D8F-4850-AF08-6546387BCA77}"/>
    <dgm:cxn modelId="{64D422B6-E8A1-41B5-9F66-A0206F2BD61C}" type="presOf" srcId="{6901DD51-6A0E-4483-A8E1-A7CC4AFCF3C0}" destId="{8E9AFB4D-C773-4634-BD9F-B49F69C087A7}" srcOrd="0" destOrd="0" presId="urn:microsoft.com/office/officeart/2005/8/layout/cycle2"/>
    <dgm:cxn modelId="{8CB9C8D6-C811-423D-A310-E370DA6D9EDC}" type="presOf" srcId="{772441D4-5D8F-4850-AF08-6546387BCA77}" destId="{82190ED3-98B0-46E7-8BC9-2A5ECB83D2D0}" srcOrd="1" destOrd="0" presId="urn:microsoft.com/office/officeart/2005/8/layout/cycle2"/>
    <dgm:cxn modelId="{4AEDCBB6-3D4C-4E6D-A096-0D4FAFAF2AF3}" type="presOf" srcId="{B42A0A61-93B6-46AF-B221-E7F999021905}" destId="{76A9DD7D-85B0-4C8A-88C0-6FAC47D2DEAE}" srcOrd="0" destOrd="0" presId="urn:microsoft.com/office/officeart/2005/8/layout/cycle2"/>
    <dgm:cxn modelId="{65607C03-E317-49F9-8060-D8D28B5C478D}" type="presOf" srcId="{82EE6D20-52B1-442D-BD0A-2C9181DBB159}" destId="{7AFB2EBD-A542-4B32-B882-F89F64E7CC9F}" srcOrd="0" destOrd="0" presId="urn:microsoft.com/office/officeart/2005/8/layout/cycle2"/>
    <dgm:cxn modelId="{6200FA6D-A2DB-4FD2-A182-505DD690D0BA}" type="presOf" srcId="{8984B35D-0BE7-48AA-96A7-A97B5A3DF397}" destId="{E07251D8-B311-4553-A912-6881AE63D9F5}" srcOrd="1" destOrd="0" presId="urn:microsoft.com/office/officeart/2005/8/layout/cycle2"/>
    <dgm:cxn modelId="{952C48EE-BD8F-4FFD-9754-F28499891980}" type="presParOf" srcId="{8E9AFB4D-C773-4634-BD9F-B49F69C087A7}" destId="{07BB63D9-632A-42C6-A8D7-83190C03C9B6}" srcOrd="0" destOrd="0" presId="urn:microsoft.com/office/officeart/2005/8/layout/cycle2"/>
    <dgm:cxn modelId="{448E27FB-67F7-4434-9960-FD655A6D72F6}" type="presParOf" srcId="{8E9AFB4D-C773-4634-BD9F-B49F69C087A7}" destId="{7AFB2EBD-A542-4B32-B882-F89F64E7CC9F}" srcOrd="1" destOrd="0" presId="urn:microsoft.com/office/officeart/2005/8/layout/cycle2"/>
    <dgm:cxn modelId="{F5273E01-EF57-4A55-AA61-B3C71489F6EF}" type="presParOf" srcId="{7AFB2EBD-A542-4B32-B882-F89F64E7CC9F}" destId="{6F995516-6232-4512-B2BC-B8BA2B60F67E}" srcOrd="0" destOrd="0" presId="urn:microsoft.com/office/officeart/2005/8/layout/cycle2"/>
    <dgm:cxn modelId="{D6E055A5-1EC2-4FEA-B0EA-CDA879C465D7}" type="presParOf" srcId="{8E9AFB4D-C773-4634-BD9F-B49F69C087A7}" destId="{339FE28C-2D30-4195-99C3-9CE993C521C2}" srcOrd="2" destOrd="0" presId="urn:microsoft.com/office/officeart/2005/8/layout/cycle2"/>
    <dgm:cxn modelId="{106AB885-9A70-4719-8045-C212745AF5C6}" type="presParOf" srcId="{8E9AFB4D-C773-4634-BD9F-B49F69C087A7}" destId="{DDBC87DF-1F1B-4082-A671-39067D2198FA}" srcOrd="3" destOrd="0" presId="urn:microsoft.com/office/officeart/2005/8/layout/cycle2"/>
    <dgm:cxn modelId="{7C7409C9-E68A-47F8-B29A-3F121F91B8E1}" type="presParOf" srcId="{DDBC87DF-1F1B-4082-A671-39067D2198FA}" destId="{E07251D8-B311-4553-A912-6881AE63D9F5}" srcOrd="0" destOrd="0" presId="urn:microsoft.com/office/officeart/2005/8/layout/cycle2"/>
    <dgm:cxn modelId="{8438376C-A89D-4F18-804D-B4FC0126AEFC}" type="presParOf" srcId="{8E9AFB4D-C773-4634-BD9F-B49F69C087A7}" destId="{76A9DD7D-85B0-4C8A-88C0-6FAC47D2DEAE}" srcOrd="4" destOrd="0" presId="urn:microsoft.com/office/officeart/2005/8/layout/cycle2"/>
    <dgm:cxn modelId="{FF4D50FB-150C-48C3-8B69-F040980143AD}" type="presParOf" srcId="{8E9AFB4D-C773-4634-BD9F-B49F69C087A7}" destId="{D8D7BD39-9EC5-4B56-9677-80E990C6999E}" srcOrd="5" destOrd="0" presId="urn:microsoft.com/office/officeart/2005/8/layout/cycle2"/>
    <dgm:cxn modelId="{64B13A8D-17CF-46E7-AECD-001904CB76A7}" type="presParOf" srcId="{D8D7BD39-9EC5-4B56-9677-80E990C6999E}" destId="{F1CDF6B3-FF2F-4C35-A60A-6BE043968135}" srcOrd="0" destOrd="0" presId="urn:microsoft.com/office/officeart/2005/8/layout/cycle2"/>
    <dgm:cxn modelId="{D57554FA-1C8C-4CE4-B55B-493B59757A07}" type="presParOf" srcId="{8E9AFB4D-C773-4634-BD9F-B49F69C087A7}" destId="{39FA70FD-BAB0-45C4-972E-D7944D57300D}" srcOrd="6" destOrd="0" presId="urn:microsoft.com/office/officeart/2005/8/layout/cycle2"/>
    <dgm:cxn modelId="{D09B6CEF-B884-4707-AA43-D4CA4C20CA01}" type="presParOf" srcId="{8E9AFB4D-C773-4634-BD9F-B49F69C087A7}" destId="{B3BB7CC2-9816-4048-AF55-BBC31BDFDE4C}" srcOrd="7" destOrd="0" presId="urn:microsoft.com/office/officeart/2005/8/layout/cycle2"/>
    <dgm:cxn modelId="{63C3BC24-07C7-47CF-AE4E-1FA9176A967A}" type="presParOf" srcId="{B3BB7CC2-9816-4048-AF55-BBC31BDFDE4C}" destId="{82190ED3-98B0-46E7-8BC9-2A5ECB83D2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9747C-9CE8-4C18-9DBC-EA6120C8F08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A57737-8200-4B6C-9845-423AA858FAFB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Занятия с психологом</a:t>
          </a:r>
          <a:endParaRPr lang="ru-RU" dirty="0">
            <a:solidFill>
              <a:srgbClr val="7030A0"/>
            </a:solidFill>
          </a:endParaRPr>
        </a:p>
      </dgm:t>
    </dgm:pt>
    <dgm:pt modelId="{E86092FF-812A-4F86-BADD-23ECB840E7CF}" type="parTrans" cxnId="{42564735-6927-4355-901D-FA75DFEA759D}">
      <dgm:prSet/>
      <dgm:spPr/>
      <dgm:t>
        <a:bodyPr/>
        <a:lstStyle/>
        <a:p>
          <a:endParaRPr lang="ru-RU"/>
        </a:p>
      </dgm:t>
    </dgm:pt>
    <dgm:pt modelId="{7B40C65F-DA09-49A6-9BD3-DCFA6ABA4840}" type="sibTrans" cxnId="{42564735-6927-4355-901D-FA75DFEA759D}">
      <dgm:prSet/>
      <dgm:spPr/>
      <dgm:t>
        <a:bodyPr/>
        <a:lstStyle/>
        <a:p>
          <a:endParaRPr lang="ru-RU"/>
        </a:p>
      </dgm:t>
    </dgm:pt>
    <dgm:pt modelId="{32BE7DBF-6A12-4A8A-B2A2-D39742AB58A4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Занятия с логопедом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555E0DA9-B20B-4A70-AA50-52026A44497E}" type="parTrans" cxnId="{FED16269-985E-4F6E-9486-B28E6057AE64}">
      <dgm:prSet/>
      <dgm:spPr/>
      <dgm:t>
        <a:bodyPr/>
        <a:lstStyle/>
        <a:p>
          <a:endParaRPr lang="ru-RU"/>
        </a:p>
      </dgm:t>
    </dgm:pt>
    <dgm:pt modelId="{E26804DF-3D3E-4FC9-905F-8A07C4C0F69C}" type="sibTrans" cxnId="{FED16269-985E-4F6E-9486-B28E6057AE64}">
      <dgm:prSet/>
      <dgm:spPr/>
      <dgm:t>
        <a:bodyPr/>
        <a:lstStyle/>
        <a:p>
          <a:endParaRPr lang="ru-RU"/>
        </a:p>
      </dgm:t>
    </dgm:pt>
    <dgm:pt modelId="{ED5A4A7A-0CC3-4526-8C01-70C680186121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Ритмика 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15DADD7D-6A39-4526-B546-E7E887311C63}" type="parTrans" cxnId="{3FBA17E6-7725-4487-B324-DFEDEE689527}">
      <dgm:prSet/>
      <dgm:spPr/>
      <dgm:t>
        <a:bodyPr/>
        <a:lstStyle/>
        <a:p>
          <a:endParaRPr lang="ru-RU"/>
        </a:p>
      </dgm:t>
    </dgm:pt>
    <dgm:pt modelId="{65526AB5-4D32-4CC8-AF67-710BE5083019}" type="sibTrans" cxnId="{3FBA17E6-7725-4487-B324-DFEDEE689527}">
      <dgm:prSet/>
      <dgm:spPr/>
      <dgm:t>
        <a:bodyPr/>
        <a:lstStyle/>
        <a:p>
          <a:endParaRPr lang="ru-RU"/>
        </a:p>
      </dgm:t>
    </dgm:pt>
    <dgm:pt modelId="{125459AE-57B5-4E13-8A0B-C8DD16B71916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Коррекц.занятия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с педагогом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F01CFF71-9DCC-4937-BA1A-362BFF4960D5}" type="parTrans" cxnId="{8EAE8287-C01B-4369-B407-523D8CB32CB7}">
      <dgm:prSet/>
      <dgm:spPr/>
      <dgm:t>
        <a:bodyPr/>
        <a:lstStyle/>
        <a:p>
          <a:endParaRPr lang="ru-RU"/>
        </a:p>
      </dgm:t>
    </dgm:pt>
    <dgm:pt modelId="{487EDADE-5021-4F46-B13B-F83F7852F256}" type="sibTrans" cxnId="{8EAE8287-C01B-4369-B407-523D8CB32CB7}">
      <dgm:prSet/>
      <dgm:spPr/>
      <dgm:t>
        <a:bodyPr/>
        <a:lstStyle/>
        <a:p>
          <a:endParaRPr lang="ru-RU"/>
        </a:p>
      </dgm:t>
    </dgm:pt>
    <dgm:pt modelId="{FF31E242-1D28-413D-85C0-2892AC41E288}">
      <dgm:prSet phldrT="[Текст]"/>
      <dgm:spPr/>
      <dgm:t>
        <a:bodyPr/>
        <a:lstStyle/>
        <a:p>
          <a:r>
            <a:rPr lang="ru-RU" dirty="0" smtClean="0">
              <a:solidFill>
                <a:srgbClr val="8A0000"/>
              </a:solidFill>
            </a:rPr>
            <a:t>Развитие мелкой моторики</a:t>
          </a:r>
          <a:endParaRPr lang="ru-RU" dirty="0">
            <a:solidFill>
              <a:srgbClr val="8A0000"/>
            </a:solidFill>
          </a:endParaRPr>
        </a:p>
      </dgm:t>
    </dgm:pt>
    <dgm:pt modelId="{F615B791-785D-4012-8122-A02D78B6FCA1}" type="parTrans" cxnId="{4A135883-B87A-4110-8744-BC1224C230CC}">
      <dgm:prSet/>
      <dgm:spPr/>
      <dgm:t>
        <a:bodyPr/>
        <a:lstStyle/>
        <a:p>
          <a:endParaRPr lang="ru-RU"/>
        </a:p>
      </dgm:t>
    </dgm:pt>
    <dgm:pt modelId="{6E2FEEC1-DF7C-4EF4-A180-6356DFF5C4EE}" type="sibTrans" cxnId="{4A135883-B87A-4110-8744-BC1224C230CC}">
      <dgm:prSet/>
      <dgm:spPr/>
      <dgm:t>
        <a:bodyPr/>
        <a:lstStyle/>
        <a:p>
          <a:endParaRPr lang="ru-RU"/>
        </a:p>
      </dgm:t>
    </dgm:pt>
    <dgm:pt modelId="{0DE18108-819D-46D0-B20E-5A97267C6B82}" type="pres">
      <dgm:prSet presAssocID="{B7B9747C-9CE8-4C18-9DBC-EA6120C8F0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A9B4E-60C0-4D77-8279-E6321DFB85F1}" type="pres">
      <dgm:prSet presAssocID="{B7B9747C-9CE8-4C18-9DBC-EA6120C8F086}" presName="cycle" presStyleCnt="0"/>
      <dgm:spPr/>
    </dgm:pt>
    <dgm:pt modelId="{C56B1095-3517-48CA-B677-982A2499F80C}" type="pres">
      <dgm:prSet presAssocID="{BDA57737-8200-4B6C-9845-423AA858FAF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FE786-4AA0-45A5-8957-1056070AFB6E}" type="pres">
      <dgm:prSet presAssocID="{7B40C65F-DA09-49A6-9BD3-DCFA6ABA484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0276E6E-B0F9-4BA4-B3BA-C2E44054D183}" type="pres">
      <dgm:prSet presAssocID="{32BE7DBF-6A12-4A8A-B2A2-D39742AB58A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D7C13-FC5E-4929-9472-2DE533FB878F}" type="pres">
      <dgm:prSet presAssocID="{ED5A4A7A-0CC3-4526-8C01-70C68018612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E01D0-0231-45DF-B6A1-B1C90B0FC2F5}" type="pres">
      <dgm:prSet presAssocID="{125459AE-57B5-4E13-8A0B-C8DD16B7191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D48E7-6498-4363-B80F-A23A7ABD4D54}" type="pres">
      <dgm:prSet presAssocID="{FF31E242-1D28-413D-85C0-2892AC41E28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BE524-EA29-4FA3-B405-FCEBE4F13E43}" type="presOf" srcId="{32BE7DBF-6A12-4A8A-B2A2-D39742AB58A4}" destId="{50276E6E-B0F9-4BA4-B3BA-C2E44054D183}" srcOrd="0" destOrd="0" presId="urn:microsoft.com/office/officeart/2005/8/layout/cycle3"/>
    <dgm:cxn modelId="{13015283-098E-4004-AEC7-903EE714842F}" type="presOf" srcId="{125459AE-57B5-4E13-8A0B-C8DD16B71916}" destId="{003E01D0-0231-45DF-B6A1-B1C90B0FC2F5}" srcOrd="0" destOrd="0" presId="urn:microsoft.com/office/officeart/2005/8/layout/cycle3"/>
    <dgm:cxn modelId="{B808CD35-15CB-4640-A042-659E84BE7039}" type="presOf" srcId="{B7B9747C-9CE8-4C18-9DBC-EA6120C8F086}" destId="{0DE18108-819D-46D0-B20E-5A97267C6B82}" srcOrd="0" destOrd="0" presId="urn:microsoft.com/office/officeart/2005/8/layout/cycle3"/>
    <dgm:cxn modelId="{20DBA1E4-AED2-41A8-949A-3B2F9D0760D4}" type="presOf" srcId="{BDA57737-8200-4B6C-9845-423AA858FAFB}" destId="{C56B1095-3517-48CA-B677-982A2499F80C}" srcOrd="0" destOrd="0" presId="urn:microsoft.com/office/officeart/2005/8/layout/cycle3"/>
    <dgm:cxn modelId="{81EAAB71-A12F-408C-905E-6573FF6D0F59}" type="presOf" srcId="{ED5A4A7A-0CC3-4526-8C01-70C680186121}" destId="{EF6D7C13-FC5E-4929-9472-2DE533FB878F}" srcOrd="0" destOrd="0" presId="urn:microsoft.com/office/officeart/2005/8/layout/cycle3"/>
    <dgm:cxn modelId="{FED16269-985E-4F6E-9486-B28E6057AE64}" srcId="{B7B9747C-9CE8-4C18-9DBC-EA6120C8F086}" destId="{32BE7DBF-6A12-4A8A-B2A2-D39742AB58A4}" srcOrd="1" destOrd="0" parTransId="{555E0DA9-B20B-4A70-AA50-52026A44497E}" sibTransId="{E26804DF-3D3E-4FC9-905F-8A07C4C0F69C}"/>
    <dgm:cxn modelId="{4A135883-B87A-4110-8744-BC1224C230CC}" srcId="{B7B9747C-9CE8-4C18-9DBC-EA6120C8F086}" destId="{FF31E242-1D28-413D-85C0-2892AC41E288}" srcOrd="4" destOrd="0" parTransId="{F615B791-785D-4012-8122-A02D78B6FCA1}" sibTransId="{6E2FEEC1-DF7C-4EF4-A180-6356DFF5C4EE}"/>
    <dgm:cxn modelId="{2AD21114-8F76-4347-A50A-8C6875D500FE}" type="presOf" srcId="{FF31E242-1D28-413D-85C0-2892AC41E288}" destId="{926D48E7-6498-4363-B80F-A23A7ABD4D54}" srcOrd="0" destOrd="0" presId="urn:microsoft.com/office/officeart/2005/8/layout/cycle3"/>
    <dgm:cxn modelId="{8EAE8287-C01B-4369-B407-523D8CB32CB7}" srcId="{B7B9747C-9CE8-4C18-9DBC-EA6120C8F086}" destId="{125459AE-57B5-4E13-8A0B-C8DD16B71916}" srcOrd="3" destOrd="0" parTransId="{F01CFF71-9DCC-4937-BA1A-362BFF4960D5}" sibTransId="{487EDADE-5021-4F46-B13B-F83F7852F256}"/>
    <dgm:cxn modelId="{42564735-6927-4355-901D-FA75DFEA759D}" srcId="{B7B9747C-9CE8-4C18-9DBC-EA6120C8F086}" destId="{BDA57737-8200-4B6C-9845-423AA858FAFB}" srcOrd="0" destOrd="0" parTransId="{E86092FF-812A-4F86-BADD-23ECB840E7CF}" sibTransId="{7B40C65F-DA09-49A6-9BD3-DCFA6ABA4840}"/>
    <dgm:cxn modelId="{3FBA17E6-7725-4487-B324-DFEDEE689527}" srcId="{B7B9747C-9CE8-4C18-9DBC-EA6120C8F086}" destId="{ED5A4A7A-0CC3-4526-8C01-70C680186121}" srcOrd="2" destOrd="0" parTransId="{15DADD7D-6A39-4526-B546-E7E887311C63}" sibTransId="{65526AB5-4D32-4CC8-AF67-710BE5083019}"/>
    <dgm:cxn modelId="{16DB8D2F-8C1A-46E9-B50B-22D08790905C}" type="presOf" srcId="{7B40C65F-DA09-49A6-9BD3-DCFA6ABA4840}" destId="{612FE786-4AA0-45A5-8957-1056070AFB6E}" srcOrd="0" destOrd="0" presId="urn:microsoft.com/office/officeart/2005/8/layout/cycle3"/>
    <dgm:cxn modelId="{C4E9B24C-82FE-4900-90F7-6AFB2537A154}" type="presParOf" srcId="{0DE18108-819D-46D0-B20E-5A97267C6B82}" destId="{489A9B4E-60C0-4D77-8279-E6321DFB85F1}" srcOrd="0" destOrd="0" presId="urn:microsoft.com/office/officeart/2005/8/layout/cycle3"/>
    <dgm:cxn modelId="{7A2C0C2D-5F4C-4147-8D4C-E9F89DE2D7C3}" type="presParOf" srcId="{489A9B4E-60C0-4D77-8279-E6321DFB85F1}" destId="{C56B1095-3517-48CA-B677-982A2499F80C}" srcOrd="0" destOrd="0" presId="urn:microsoft.com/office/officeart/2005/8/layout/cycle3"/>
    <dgm:cxn modelId="{81740DC2-37BE-4AA0-A741-DD56AB8C4A56}" type="presParOf" srcId="{489A9B4E-60C0-4D77-8279-E6321DFB85F1}" destId="{612FE786-4AA0-45A5-8957-1056070AFB6E}" srcOrd="1" destOrd="0" presId="urn:microsoft.com/office/officeart/2005/8/layout/cycle3"/>
    <dgm:cxn modelId="{ED7F7541-BA76-4CF7-AC67-78603D510787}" type="presParOf" srcId="{489A9B4E-60C0-4D77-8279-E6321DFB85F1}" destId="{50276E6E-B0F9-4BA4-B3BA-C2E44054D183}" srcOrd="2" destOrd="0" presId="urn:microsoft.com/office/officeart/2005/8/layout/cycle3"/>
    <dgm:cxn modelId="{1E0125F5-4B1B-4009-8587-5AB89BADD7C0}" type="presParOf" srcId="{489A9B4E-60C0-4D77-8279-E6321DFB85F1}" destId="{EF6D7C13-FC5E-4929-9472-2DE533FB878F}" srcOrd="3" destOrd="0" presId="urn:microsoft.com/office/officeart/2005/8/layout/cycle3"/>
    <dgm:cxn modelId="{09B34C4E-0A01-4F3F-9E21-A007788AC301}" type="presParOf" srcId="{489A9B4E-60C0-4D77-8279-E6321DFB85F1}" destId="{003E01D0-0231-45DF-B6A1-B1C90B0FC2F5}" srcOrd="4" destOrd="0" presId="urn:microsoft.com/office/officeart/2005/8/layout/cycle3"/>
    <dgm:cxn modelId="{DF5778A2-3D99-45F5-936E-61F940C706E2}" type="presParOf" srcId="{489A9B4E-60C0-4D77-8279-E6321DFB85F1}" destId="{926D48E7-6498-4363-B80F-A23A7ABD4D5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B63D9-632A-42C6-A8D7-83190C03C9B6}">
      <dsp:nvSpPr>
        <dsp:cNvPr id="0" name=""/>
        <dsp:cNvSpPr/>
      </dsp:nvSpPr>
      <dsp:spPr>
        <a:xfrm>
          <a:off x="2468409" y="319058"/>
          <a:ext cx="3534458" cy="1085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Спортивно-оздоровительное</a:t>
          </a:r>
          <a:endParaRPr lang="ru-RU" sz="2000" b="1" kern="1200" dirty="0"/>
        </a:p>
      </dsp:txBody>
      <dsp:txXfrm>
        <a:off x="2468409" y="319058"/>
        <a:ext cx="3534458" cy="1085378"/>
      </dsp:txXfrm>
    </dsp:sp>
    <dsp:sp modelId="{7AFB2EBD-A542-4B32-B882-F89F64E7CC9F}">
      <dsp:nvSpPr>
        <dsp:cNvPr id="0" name=""/>
        <dsp:cNvSpPr/>
      </dsp:nvSpPr>
      <dsp:spPr>
        <a:xfrm rot="2140643">
          <a:off x="5019782" y="1302019"/>
          <a:ext cx="366481" cy="50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140643">
        <a:off x="5019782" y="1302019"/>
        <a:ext cx="366481" cy="508573"/>
      </dsp:txXfrm>
    </dsp:sp>
    <dsp:sp modelId="{339FE28C-2D30-4195-99C3-9CE993C521C2}">
      <dsp:nvSpPr>
        <dsp:cNvPr id="0" name=""/>
        <dsp:cNvSpPr/>
      </dsp:nvSpPr>
      <dsp:spPr>
        <a:xfrm>
          <a:off x="4213693" y="1726021"/>
          <a:ext cx="4009383" cy="111857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Художественно-эстетическое</a:t>
          </a:r>
          <a:endParaRPr lang="ru-RU" sz="2000" b="1" kern="1200" dirty="0"/>
        </a:p>
      </dsp:txBody>
      <dsp:txXfrm>
        <a:off x="4213693" y="1726021"/>
        <a:ext cx="4009383" cy="1118575"/>
      </dsp:txXfrm>
    </dsp:sp>
    <dsp:sp modelId="{DDBC87DF-1F1B-4082-A671-39067D2198FA}">
      <dsp:nvSpPr>
        <dsp:cNvPr id="0" name=""/>
        <dsp:cNvSpPr/>
      </dsp:nvSpPr>
      <dsp:spPr>
        <a:xfrm rot="4741620">
          <a:off x="6501007" y="2800742"/>
          <a:ext cx="392264" cy="50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4741620">
        <a:off x="6501007" y="2800742"/>
        <a:ext cx="392264" cy="508573"/>
      </dsp:txXfrm>
    </dsp:sp>
    <dsp:sp modelId="{76A9DD7D-85B0-4C8A-88C0-6FAC47D2DEAE}">
      <dsp:nvSpPr>
        <dsp:cNvPr id="0" name=""/>
        <dsp:cNvSpPr/>
      </dsp:nvSpPr>
      <dsp:spPr>
        <a:xfrm>
          <a:off x="2056316" y="3437583"/>
          <a:ext cx="2357159" cy="1257947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Общеинтеллектуальное</a:t>
          </a:r>
          <a:endParaRPr lang="ru-RU" sz="2000" b="1" kern="1200" dirty="0"/>
        </a:p>
      </dsp:txBody>
      <dsp:txXfrm>
        <a:off x="2056316" y="3437583"/>
        <a:ext cx="2357159" cy="1257947"/>
      </dsp:txXfrm>
    </dsp:sp>
    <dsp:sp modelId="{D8D7BD39-9EC5-4B56-9677-80E990C6999E}">
      <dsp:nvSpPr>
        <dsp:cNvPr id="0" name=""/>
        <dsp:cNvSpPr/>
      </dsp:nvSpPr>
      <dsp:spPr>
        <a:xfrm rot="13595934">
          <a:off x="1679801" y="2923350"/>
          <a:ext cx="504403" cy="50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3595934">
        <a:off x="1679801" y="2923350"/>
        <a:ext cx="504403" cy="508573"/>
      </dsp:txXfrm>
    </dsp:sp>
    <dsp:sp modelId="{39FA70FD-BAB0-45C4-972E-D7944D57300D}">
      <dsp:nvSpPr>
        <dsp:cNvPr id="0" name=""/>
        <dsp:cNvSpPr/>
      </dsp:nvSpPr>
      <dsp:spPr>
        <a:xfrm>
          <a:off x="40095" y="1730168"/>
          <a:ext cx="3024513" cy="111443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Духовно-нравственное</a:t>
          </a:r>
          <a:endParaRPr lang="ru-RU" sz="2000" b="1" kern="1200" dirty="0"/>
        </a:p>
      </dsp:txBody>
      <dsp:txXfrm>
        <a:off x="40095" y="1730168"/>
        <a:ext cx="3024513" cy="1114431"/>
      </dsp:txXfrm>
    </dsp:sp>
    <dsp:sp modelId="{B3BB7CC2-9816-4048-AF55-BBC31BDFDE4C}">
      <dsp:nvSpPr>
        <dsp:cNvPr id="0" name=""/>
        <dsp:cNvSpPr/>
      </dsp:nvSpPr>
      <dsp:spPr>
        <a:xfrm rot="19921091">
          <a:off x="2587452" y="1333735"/>
          <a:ext cx="562433" cy="50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,</a:t>
          </a:r>
          <a:endParaRPr lang="ru-RU" sz="1900" kern="1200" dirty="0"/>
        </a:p>
      </dsp:txBody>
      <dsp:txXfrm rot="19921091">
        <a:off x="2587452" y="1333735"/>
        <a:ext cx="562433" cy="5085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2FE786-4AA0-45A5-8957-1056070AFB6E}">
      <dsp:nvSpPr>
        <dsp:cNvPr id="0" name=""/>
        <dsp:cNvSpPr/>
      </dsp:nvSpPr>
      <dsp:spPr>
        <a:xfrm>
          <a:off x="1809215" y="-26924"/>
          <a:ext cx="4496869" cy="4496869"/>
        </a:xfrm>
        <a:prstGeom prst="circularArrow">
          <a:avLst>
            <a:gd name="adj1" fmla="val 5544"/>
            <a:gd name="adj2" fmla="val 330680"/>
            <a:gd name="adj3" fmla="val 13773329"/>
            <a:gd name="adj4" fmla="val 1738754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B1095-3517-48CA-B677-982A2499F80C}">
      <dsp:nvSpPr>
        <dsp:cNvPr id="0" name=""/>
        <dsp:cNvSpPr/>
      </dsp:nvSpPr>
      <dsp:spPr>
        <a:xfrm>
          <a:off x="3003612" y="1439"/>
          <a:ext cx="2108075" cy="10540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7030A0"/>
              </a:solidFill>
            </a:rPr>
            <a:t>Занятия с психологом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3003612" y="1439"/>
        <a:ext cx="2108075" cy="1054037"/>
      </dsp:txXfrm>
    </dsp:sp>
    <dsp:sp modelId="{50276E6E-B0F9-4BA4-B3BA-C2E44054D183}">
      <dsp:nvSpPr>
        <dsp:cNvPr id="0" name=""/>
        <dsp:cNvSpPr/>
      </dsp:nvSpPr>
      <dsp:spPr>
        <a:xfrm>
          <a:off x="4827397" y="1326497"/>
          <a:ext cx="2108075" cy="1054037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Занятия с логопедом</a:t>
          </a:r>
          <a:endParaRPr lang="ru-RU" sz="17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827397" y="1326497"/>
        <a:ext cx="2108075" cy="1054037"/>
      </dsp:txXfrm>
    </dsp:sp>
    <dsp:sp modelId="{EF6D7C13-FC5E-4929-9472-2DE533FB878F}">
      <dsp:nvSpPr>
        <dsp:cNvPr id="0" name=""/>
        <dsp:cNvSpPr/>
      </dsp:nvSpPr>
      <dsp:spPr>
        <a:xfrm>
          <a:off x="4130773" y="3470485"/>
          <a:ext cx="2108075" cy="105403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Ритмика </a:t>
          </a:r>
          <a:endParaRPr lang="ru-RU" sz="17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130773" y="3470485"/>
        <a:ext cx="2108075" cy="1054037"/>
      </dsp:txXfrm>
    </dsp:sp>
    <dsp:sp modelId="{003E01D0-0231-45DF-B6A1-B1C90B0FC2F5}">
      <dsp:nvSpPr>
        <dsp:cNvPr id="0" name=""/>
        <dsp:cNvSpPr/>
      </dsp:nvSpPr>
      <dsp:spPr>
        <a:xfrm>
          <a:off x="1876450" y="3470485"/>
          <a:ext cx="2108075" cy="105403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chemeClr val="accent3">
                  <a:lumMod val="50000"/>
                </a:schemeClr>
              </a:solidFill>
            </a:rPr>
            <a:t>Коррекц.занятия</a:t>
          </a:r>
          <a:r>
            <a:rPr lang="ru-RU" sz="1700" kern="1200" dirty="0" smtClean="0">
              <a:solidFill>
                <a:schemeClr val="accent3">
                  <a:lumMod val="50000"/>
                </a:schemeClr>
              </a:solidFill>
            </a:rPr>
            <a:t> с педагогом</a:t>
          </a:r>
          <a:endParaRPr lang="ru-RU" sz="17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76450" y="3470485"/>
        <a:ext cx="2108075" cy="1054037"/>
      </dsp:txXfrm>
    </dsp:sp>
    <dsp:sp modelId="{926D48E7-6498-4363-B80F-A23A7ABD4D54}">
      <dsp:nvSpPr>
        <dsp:cNvPr id="0" name=""/>
        <dsp:cNvSpPr/>
      </dsp:nvSpPr>
      <dsp:spPr>
        <a:xfrm>
          <a:off x="1179826" y="1326497"/>
          <a:ext cx="2108075" cy="105403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8A0000"/>
              </a:solidFill>
            </a:rPr>
            <a:t>Развитие мелкой моторики</a:t>
          </a:r>
          <a:endParaRPr lang="ru-RU" sz="1700" kern="1200" dirty="0">
            <a:solidFill>
              <a:srgbClr val="8A0000"/>
            </a:solidFill>
          </a:endParaRPr>
        </a:p>
      </dsp:txBody>
      <dsp:txXfrm>
        <a:off x="1179826" y="1326497"/>
        <a:ext cx="2108075" cy="105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C33CD-7025-419F-ABFB-75A7D173E31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BBD7-4AB5-4928-9C7D-C1C5A5A93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63858-0EEE-4525-AC0D-F413BFB3F18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D9307-FE25-4770-BF43-B1C7DE0F848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E36C5-647C-4BF4-9F13-22FB3B20D136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6D7D1-B2F1-4B24-BBFA-A571EFFFD325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D2DBB-489B-4C0E-A138-303FD2E72040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FCF9B-E044-481E-8E7D-E16814BC0296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40D5A-2558-4AA6-92AF-CF6F971414FA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05517-AA43-48F8-A52F-30F85178A363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AE463-474B-47EE-9B1C-BD24C3AE810A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614366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436" y="3613139"/>
            <a:ext cx="505949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0495" y="6356350"/>
            <a:ext cx="33593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11522" y="6356350"/>
            <a:ext cx="24752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com/Cliparts_Free/Schule_Free/Cartoon-Clipart-Free-04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hyperlink" Target="http://74325s020.edusite.ru/images/rebenokglobus.gif" TargetMode="Externa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.all-biz.info/img/news/96471.j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k-school.nubex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«Некрасовская СОШ»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 descr="https://r1.nubex.ru/s8866-0ed/b320a0746d_660x400__f375_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00800" cy="4290053"/>
          </a:xfrm>
          <a:prstGeom prst="rect">
            <a:avLst/>
          </a:prstGeom>
          <a:noFill/>
        </p:spPr>
      </p:pic>
      <p:pic>
        <p:nvPicPr>
          <p:cNvPr id="6" name="Рисунок 5" descr="roditel_skoe_sobr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221088"/>
            <a:ext cx="6169911" cy="214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учебников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ограмма «Перспектива»: цели, плюсы и минусы, отзывы, ав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15328" cy="4525963"/>
          </a:xfrm>
        </p:spPr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pic>
        <p:nvPicPr>
          <p:cNvPr id="40964" name="Picture 4" descr="Книга: &quot;Математика. 1 класс. Рабочая тетрадь. В 3-х частях. ФГОС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368540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15328" cy="4525963"/>
          </a:xfrm>
        </p:spPr>
        <p:txBody>
          <a:bodyPr/>
          <a:lstStyle/>
          <a:p>
            <a:r>
              <a:rPr lang="ru-RU" dirty="0" smtClean="0"/>
              <a:t>Окружающий мир </a:t>
            </a:r>
            <a:endParaRPr lang="ru-RU" dirty="0"/>
          </a:p>
        </p:txBody>
      </p:sp>
      <p:pic>
        <p:nvPicPr>
          <p:cNvPr id="41986" name="Picture 2" descr="Книга: &quot;Окружающий мир. 1 класс. Учебное пособие. Комплект в 2-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5657850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15328" cy="4525963"/>
          </a:xfrm>
        </p:spPr>
        <p:txBody>
          <a:bodyPr/>
          <a:lstStyle/>
          <a:p>
            <a:r>
              <a:rPr lang="ru-RU" dirty="0" smtClean="0"/>
              <a:t>Мир деятельности</a:t>
            </a:r>
            <a:endParaRPr lang="ru-RU" dirty="0"/>
          </a:p>
        </p:txBody>
      </p:sp>
      <p:sp>
        <p:nvSpPr>
          <p:cNvPr id="43012" name="AutoShape 4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8" name="AutoShape 10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0" name="AutoShape 12" descr="Мир деятельности. 1 класс. Учебное пособие для ученика. Учусь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22" name="Picture 14" descr="Мир деятельности. Учебное пособие + разрезной материал 1 кл. Бино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574282" cy="509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15328" cy="4525963"/>
          </a:xfrm>
        </p:spPr>
        <p:txBody>
          <a:bodyPr/>
          <a:lstStyle/>
          <a:p>
            <a:r>
              <a:rPr lang="ru-RU" dirty="0" smtClean="0"/>
              <a:t>Каллиграфия букв</a:t>
            </a:r>
            <a:endParaRPr lang="ru-RU" dirty="0"/>
          </a:p>
        </p:txBody>
      </p:sp>
      <p:sp>
        <p:nvSpPr>
          <p:cNvPr id="43012" name="AutoShape 4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8" name="AutoShape 10" descr="Петерсон Л.Г. Мир деятельности. 1 класс. Комплект для учен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0" name="AutoShape 12" descr="Мир деятельности. 1 класс. Учебное пособие для ученика. Учусь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s://sun1-95.userapi.com/-mDdNNc4gxUpt54mtdNfl3HKWO3Ku0DjP82KoA/tTRJUWLIo-4.jpg"/>
          <p:cNvPicPr>
            <a:picLocks noChangeAspect="1" noChangeArrowheads="1"/>
          </p:cNvPicPr>
          <p:nvPr/>
        </p:nvPicPr>
        <p:blipFill>
          <a:blip r:embed="rId2" cstate="print"/>
          <a:srcRect t="18979" r="61610" b="7215"/>
          <a:stretch>
            <a:fillRect/>
          </a:stretch>
        </p:blipFill>
        <p:spPr bwMode="auto">
          <a:xfrm>
            <a:off x="4139952" y="1844824"/>
            <a:ext cx="441306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учебного года в 1- 4 классах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сентября 2020 года. Окончание 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28 мая 2021 года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56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Каникулы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Начало каникул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Окончание каникул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Продолжительность дней</a:t>
                      </a:r>
                    </a:p>
                  </a:txBody>
                  <a:tcPr marL="69850" marR="69850" marT="0" marB="0"/>
                </a:tc>
              </a:tr>
              <a:tr h="956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Осенние каникулы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октября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ноября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</a:tr>
              <a:tr h="956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Зимние каникулы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декабря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января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</a:tr>
              <a:tr h="956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Весенние каникулы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ru-RU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марта 2021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марта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</a:tr>
              <a:tr h="956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Дополнительные каникулы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для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классов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февраля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21февраля 2021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50" marR="6985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Учебные занятия в 1 классе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07413" cy="5543550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Литературное чтение – 4 урока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Русский язык – 5 уроков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Математика – 4 урока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Окружающий  мир - 2 урока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ИЗО – 1 урок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Технология - 1 урок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Физическая культура – 3 урока в неделю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Музыка - 1 урок в неделю</a:t>
            </a:r>
          </a:p>
          <a:p>
            <a:pPr eaLnBrk="1" hangingPunct="1"/>
            <a:r>
              <a:rPr lang="ru-RU" sz="2400" smtClean="0">
                <a:solidFill>
                  <a:srgbClr val="008000"/>
                </a:solidFill>
                <a:cs typeface="Times New Roman" pitchFamily="18" charset="0"/>
              </a:rPr>
              <a:t>Английский язык </a:t>
            </a:r>
            <a:r>
              <a:rPr lang="ru-RU" sz="2400" u="sng" smtClean="0">
                <a:solidFill>
                  <a:srgbClr val="008000"/>
                </a:solidFill>
                <a:cs typeface="Times New Roman" pitchFamily="18" charset="0"/>
              </a:rPr>
              <a:t>(со второго класса)</a:t>
            </a:r>
            <a:endParaRPr lang="ru-RU" sz="2400" smtClean="0">
              <a:solidFill>
                <a:srgbClr val="008000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smtClean="0">
                <a:cs typeface="Times New Roman" pitchFamily="18" charset="0"/>
              </a:rPr>
              <a:t>Учебная недельная нагрузка  первоклассника не должна превышать  4 уроков в день и 1 день – не более 5 уроков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15328" cy="114300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1 классе осуществляется с соблюдением следующих дополнительных требований</a:t>
            </a:r>
            <a:r>
              <a:rPr lang="ru-RU" sz="2800" dirty="0" smtClean="0">
                <a:solidFill>
                  <a:srgbClr val="008000"/>
                </a:solidFill>
              </a:rPr>
              <a:t/>
            </a:r>
            <a:br>
              <a:rPr lang="ru-RU" sz="2800" dirty="0" smtClean="0">
                <a:solidFill>
                  <a:srgbClr val="008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54538"/>
          </a:xfrm>
        </p:spPr>
        <p:txBody>
          <a:bodyPr/>
          <a:lstStyle/>
          <a:p>
            <a:r>
              <a:rPr lang="ru-RU" sz="2000" dirty="0" smtClean="0"/>
              <a:t>Учебные занятия проводятся по 5-дневной учебной неделе и только в первую смену;</a:t>
            </a:r>
          </a:p>
          <a:p>
            <a:r>
              <a:rPr lang="ru-RU" sz="2000" dirty="0" smtClean="0"/>
              <a:t>В сентябре - декабре – уроки по 35 минут каждый, в январе-мае –  по 40 минут каждый;</a:t>
            </a:r>
          </a:p>
          <a:p>
            <a:r>
              <a:rPr lang="ru-RU" sz="2000" dirty="0" smtClean="0"/>
              <a:t>В сентябре-октябре четвертый урок и один раз в неделю пятый урок  проводятся в нетрадиционной форме: целевые прогулки, экскурсии, занятия-театрализации, занятия-игры;</a:t>
            </a:r>
          </a:p>
          <a:p>
            <a:r>
              <a:rPr lang="ru-RU" sz="2000" dirty="0" smtClean="0"/>
              <a:t>Обучение проводится без балльного оценивания знаний обучающихся;</a:t>
            </a:r>
          </a:p>
          <a:p>
            <a:r>
              <a:rPr lang="ru-RU" sz="2000" dirty="0" smtClean="0"/>
              <a:t>Группа продленного дня работает с понедельника по пятницу до 17.00.</a:t>
            </a:r>
          </a:p>
          <a:p>
            <a:r>
              <a:rPr lang="ru-RU" sz="2000" dirty="0" smtClean="0"/>
              <a:t>Осуществляется подвоз учащихся школьным автобусом в рамках границ, закреплённых за школой.</a:t>
            </a:r>
            <a:endParaRPr lang="ru-RU" sz="24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88" y="981075"/>
            <a:ext cx="8286750" cy="516255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Организация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71472" y="1071546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10" descr="DSCN22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5445125"/>
            <a:ext cx="13589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DSCN13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04813"/>
            <a:ext cx="22685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0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620688"/>
            <a:ext cx="2156955" cy="17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kern="1200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</a:t>
            </a:r>
            <a:endParaRPr lang="ru-RU" sz="3600" b="1" i="1" kern="1200" dirty="0">
              <a:ln w="6350">
                <a:noFill/>
              </a:ln>
              <a:solidFill>
                <a:srgbClr val="008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5" name="Picture 5" descr="C:\Users\Ирина\Downloads\100_97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4581525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5796136" y="4437112"/>
            <a:ext cx="2643187" cy="1031875"/>
            <a:chOff x="2428894" y="3373055"/>
            <a:chExt cx="2643206" cy="1335470"/>
          </a:xfrm>
        </p:grpSpPr>
        <p:sp>
          <p:nvSpPr>
            <p:cNvPr id="9" name="Овал 8"/>
            <p:cNvSpPr/>
            <p:nvPr/>
          </p:nvSpPr>
          <p:spPr>
            <a:xfrm>
              <a:off x="2500332" y="3373055"/>
              <a:ext cx="2503506" cy="13354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428894" y="3568240"/>
              <a:ext cx="2643206" cy="945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</a:rPr>
                <a:t>    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Социальное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6475955">
            <a:off x="5032396" y="4910065"/>
            <a:ext cx="508573" cy="580919"/>
            <a:chOff x="7648098" y="2594119"/>
            <a:chExt cx="508573" cy="580919"/>
          </a:xfrm>
          <a:solidFill>
            <a:srgbClr val="0070C0"/>
          </a:solidFill>
        </p:grpSpPr>
        <p:sp>
          <p:nvSpPr>
            <p:cNvPr id="12" name="Стрелка вправо 11"/>
            <p:cNvSpPr/>
            <p:nvPr/>
          </p:nvSpPr>
          <p:spPr>
            <a:xfrm rot="3351945">
              <a:off x="7611925" y="2630292"/>
              <a:ext cx="580919" cy="5085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 rot="14151945">
              <a:off x="7645404" y="2668863"/>
              <a:ext cx="428347" cy="3051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u4gSF3-CKI.jpg"/>
          <p:cNvPicPr>
            <a:picLocks noChangeAspect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>
          <a:xfrm>
            <a:off x="5652120" y="620688"/>
            <a:ext cx="32941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La-4BY_40E.jpg"/>
          <p:cNvPicPr>
            <a:picLocks noChangeAspect="1"/>
          </p:cNvPicPr>
          <p:nvPr/>
        </p:nvPicPr>
        <p:blipFill>
          <a:blip r:embed="rId3" cstate="print"/>
          <a:srcRect l="27300" t="12600" r="27551" b="10226"/>
          <a:stretch>
            <a:fillRect/>
          </a:stretch>
        </p:blipFill>
        <p:spPr>
          <a:xfrm>
            <a:off x="0" y="3165497"/>
            <a:ext cx="3240360" cy="369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вами сегодня: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Классный руководитель</a:t>
            </a:r>
          </a:p>
          <a:p>
            <a:pPr>
              <a:buNone/>
            </a:pPr>
            <a:r>
              <a:rPr lang="ru-RU" dirty="0" smtClean="0"/>
              <a:t>               1 класса</a:t>
            </a:r>
          </a:p>
          <a:p>
            <a:pPr lvl="1"/>
            <a:r>
              <a:rPr lang="ru-RU" dirty="0" smtClean="0"/>
              <a:t>Федотова Алёна Викторовна</a:t>
            </a:r>
          </a:p>
          <a:p>
            <a:pPr lvl="1">
              <a:buNone/>
            </a:pPr>
            <a:r>
              <a:rPr lang="ru-RU" sz="3200" dirty="0" smtClean="0"/>
              <a:t>			</a:t>
            </a:r>
            <a:r>
              <a:rPr lang="ru-RU" b="1" dirty="0" smtClean="0"/>
              <a:t>+79040111566</a:t>
            </a:r>
            <a:endParaRPr lang="ru-RU" sz="3200" b="1" dirty="0" smtClean="0"/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                     Заместитель директора</a:t>
            </a:r>
          </a:p>
          <a:p>
            <a:pPr lvl="1">
              <a:buNone/>
            </a:pPr>
            <a:r>
              <a:rPr lang="ru-RU" sz="3200" dirty="0" smtClean="0"/>
              <a:t>                                   по УВР</a:t>
            </a:r>
          </a:p>
          <a:p>
            <a:pPr lvl="1">
              <a:buNone/>
            </a:pPr>
            <a:r>
              <a:rPr lang="ru-RU" sz="3200" dirty="0" smtClean="0"/>
              <a:t>                   </a:t>
            </a:r>
            <a:r>
              <a:rPr lang="ru-RU" dirty="0" smtClean="0"/>
              <a:t> Ильина Наталья Михайловна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организации внеурочной деятельности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</a:pPr>
            <a:endParaRPr lang="ru-RU" sz="2800" b="1" i="1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1916113"/>
          <a:ext cx="6912768" cy="38164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1272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День недели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Количество занятий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Время</a:t>
                      </a:r>
                    </a:p>
                  </a:txBody>
                  <a:tcPr marL="69850" marR="69850" marT="0" marB="0"/>
                </a:tc>
              </a:tr>
              <a:tr h="1272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1-2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классы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Понедельник - пятница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690880" algn="ctr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От 1 до 2 занятий в день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минут</a:t>
                      </a:r>
                    </a:p>
                  </a:txBody>
                  <a:tcPr marL="69850" marR="69850" marT="0" marB="0"/>
                </a:tc>
              </a:tr>
              <a:tr h="1272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3-4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классы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Понедельник - пятница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690880" algn="ctr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От 1 до 2 занятий в день</a:t>
                      </a: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минут</a:t>
                      </a:r>
                    </a:p>
                  </a:txBody>
                  <a:tcPr marL="69850" marR="6985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Коррекционная работа с детьми ОВЗ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600200"/>
          <a:ext cx="8115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вопросы</a:t>
            </a:r>
            <a:endParaRPr lang="ru-RU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/>
              <a:t>Питание обучающихся</a:t>
            </a:r>
          </a:p>
          <a:p>
            <a:r>
              <a:rPr lang="ru-RU" sz="4400" dirty="0" smtClean="0"/>
              <a:t> Группа продлённого дня</a:t>
            </a:r>
          </a:p>
          <a:p>
            <a:r>
              <a:rPr lang="ru-RU" sz="4400" dirty="0" smtClean="0"/>
              <a:t>Медицинская карта</a:t>
            </a:r>
          </a:p>
          <a:p>
            <a:r>
              <a:rPr lang="ru-RU" sz="4400" dirty="0" smtClean="0"/>
              <a:t> Форма обучающихся</a:t>
            </a:r>
          </a:p>
          <a:p>
            <a:endParaRPr 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Дресс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код первоклашки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 descr="403a275327_fit-in_1280x800_filters_no_upscale()__f1143_fb.jpg"/>
          <p:cNvPicPr>
            <a:picLocks noChangeAspect="1"/>
          </p:cNvPicPr>
          <p:nvPr/>
        </p:nvPicPr>
        <p:blipFill>
          <a:blip r:embed="rId2" cstate="print"/>
          <a:srcRect l="4326" t="9001" r="12200" b="10173"/>
          <a:stretch>
            <a:fillRect/>
          </a:stretch>
        </p:blipFill>
        <p:spPr>
          <a:xfrm>
            <a:off x="1115616" y="1347560"/>
            <a:ext cx="7416824" cy="4827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Дресс</a:t>
            </a: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код мальчика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43808" y="908720"/>
            <a:ext cx="61206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Брюки темного цвета, однотонные, </a:t>
            </a:r>
          </a:p>
          <a:p>
            <a:r>
              <a:rPr lang="ru-RU" sz="3200" dirty="0" smtClean="0"/>
              <a:t>жилет с символикой школы, </a:t>
            </a:r>
          </a:p>
          <a:p>
            <a:r>
              <a:rPr lang="ru-RU" sz="3200" dirty="0" smtClean="0"/>
              <a:t>рубашка светлая, однотонная</a:t>
            </a:r>
            <a:r>
              <a:rPr lang="ru-RU" sz="3200" dirty="0"/>
              <a:t>.</a:t>
            </a:r>
          </a:p>
        </p:txBody>
      </p:sp>
      <p:pic>
        <p:nvPicPr>
          <p:cNvPr id="21508" name="Picture 8" descr="ф1"/>
          <p:cNvPicPr>
            <a:picLocks noChangeAspect="1" noChangeArrowheads="1"/>
          </p:cNvPicPr>
          <p:nvPr/>
        </p:nvPicPr>
        <p:blipFill>
          <a:blip r:embed="rId3" cstate="print"/>
          <a:srcRect l="17092" t="45652" r="46587" b="17392"/>
          <a:stretch>
            <a:fillRect/>
          </a:stretch>
        </p:blipFill>
        <p:spPr bwMode="auto">
          <a:xfrm>
            <a:off x="683568" y="98072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07296" y="292494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Дресс</a:t>
            </a: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код   девочки</a:t>
            </a:r>
            <a:endParaRPr lang="ru-RU" sz="4000" dirty="0"/>
          </a:p>
        </p:txBody>
      </p:sp>
      <p:pic>
        <p:nvPicPr>
          <p:cNvPr id="6" name="Рисунок 5" descr="2b67f39970_fit-in_1280x800_filters_no_upscale()__f589_79.jpg"/>
          <p:cNvPicPr>
            <a:picLocks noChangeAspect="1"/>
          </p:cNvPicPr>
          <p:nvPr/>
        </p:nvPicPr>
        <p:blipFill>
          <a:blip r:embed="rId4" cstate="print"/>
          <a:srcRect l="20075" t="19953" r="53938" b="8397"/>
          <a:stretch>
            <a:fillRect/>
          </a:stretch>
        </p:blipFill>
        <p:spPr>
          <a:xfrm>
            <a:off x="6588224" y="3645024"/>
            <a:ext cx="1800200" cy="28410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3789040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Юбка или брюки темного цвета, однотонные, </a:t>
            </a:r>
          </a:p>
          <a:p>
            <a:r>
              <a:rPr lang="ru-RU" sz="2800" dirty="0" smtClean="0"/>
              <a:t>жилет с символикой школы, </a:t>
            </a:r>
          </a:p>
          <a:p>
            <a:r>
              <a:rPr lang="ru-RU" sz="2800" dirty="0" smtClean="0"/>
              <a:t>Блузка светлая, однотонная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e744b7ddf_fit-in_1280x800_filters_no_upscale()__f659_86.jpg"/>
          <p:cNvPicPr>
            <a:picLocks noChangeAspect="1"/>
          </p:cNvPicPr>
          <p:nvPr/>
        </p:nvPicPr>
        <p:blipFill>
          <a:blip r:embed="rId3" cstate="print"/>
          <a:srcRect l="27163" t="45799" r="31888" b="13239"/>
          <a:stretch>
            <a:fillRect/>
          </a:stretch>
        </p:blipFill>
        <p:spPr>
          <a:xfrm>
            <a:off x="4932040" y="3501008"/>
            <a:ext cx="3744416" cy="2808312"/>
          </a:xfrm>
          <a:prstGeom prst="rect">
            <a:avLst/>
          </a:prstGeom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Физкультурная форма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672" y="1484784"/>
            <a:ext cx="811532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спортивного зала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Футболка однотонная, без рисунка, голубого цвета, спортивные брюки,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 носки,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спортивная обувь</a:t>
            </a:r>
            <a:r>
              <a:rPr lang="ru-RU" sz="28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улицы</a:t>
            </a:r>
            <a:r>
              <a:rPr lang="ru-RU" sz="2800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спортивный костюм,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спортивная обувь;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Лыжная подготовка: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куртка, спортивный костюм,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варежки, шерстяные носки,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ботинки.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13787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</a:t>
            </a:r>
            <a:r>
              <a:rPr lang="ru-RU" sz="3600" smtClean="0"/>
              <a:t>Для сохранения правильной осанки школьника очень важны размеры и вес ранца.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	Его </a:t>
            </a:r>
            <a:r>
              <a:rPr lang="ru-RU" sz="3600" b="1" smtClean="0"/>
              <a:t>ширина</a:t>
            </a:r>
            <a:r>
              <a:rPr lang="ru-RU" sz="3600" smtClean="0"/>
              <a:t> не должна превышать ширину плеч ребенка, а </a:t>
            </a:r>
            <a:r>
              <a:rPr lang="ru-RU" sz="3600" b="1" smtClean="0"/>
              <a:t>высота</a:t>
            </a:r>
            <a:r>
              <a:rPr lang="ru-RU" sz="3600" smtClean="0"/>
              <a:t> – 30 см.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/>
              <a:t>	Вес вместе с содержимым</a:t>
            </a:r>
            <a:r>
              <a:rPr lang="ru-RU" sz="3600" smtClean="0"/>
              <a:t> - это максимум 15% от веса школьника,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  а в младших классах - 10%.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школьной обуви</a:t>
            </a:r>
          </a:p>
        </p:txBody>
      </p:sp>
      <p:pic>
        <p:nvPicPr>
          <p:cNvPr id="26627" name="Picture 4" descr="бот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980728"/>
            <a:ext cx="3455987" cy="2273300"/>
          </a:xfrm>
          <a:noFill/>
        </p:spPr>
      </p:pic>
      <p:pic>
        <p:nvPicPr>
          <p:cNvPr id="26628" name="Picture 5" descr="б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41751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меш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30956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первокласснику для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уроков на учебный год: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sz="1600" dirty="0" smtClean="0"/>
              <a:t>Дневник школьный (1-4)</a:t>
            </a:r>
          </a:p>
          <a:p>
            <a:pPr lvl="0"/>
            <a:r>
              <a:rPr lang="ru-RU" sz="1600" b="1" dirty="0" smtClean="0"/>
              <a:t>Папка для личного дела с 10 вкладышами формата А4 – 1 шт.</a:t>
            </a:r>
          </a:p>
          <a:p>
            <a:pPr lvl="0"/>
            <a:r>
              <a:rPr lang="ru-RU" sz="1600" dirty="0" smtClean="0"/>
              <a:t>Планшет 10</a:t>
            </a:r>
            <a:r>
              <a:rPr lang="en-US" sz="1600" dirty="0" smtClean="0"/>
              <a:t>”</a:t>
            </a:r>
            <a:r>
              <a:rPr lang="ru-RU" sz="1600" dirty="0" smtClean="0"/>
              <a:t>, </a:t>
            </a:r>
            <a:r>
              <a:rPr lang="ru-RU" sz="1600" dirty="0" err="1" smtClean="0"/>
              <a:t>флешка</a:t>
            </a:r>
            <a:r>
              <a:rPr lang="ru-RU" sz="1600" dirty="0" smtClean="0"/>
              <a:t> 4-8 Гб</a:t>
            </a:r>
          </a:p>
          <a:p>
            <a:pPr lvl="0"/>
            <a:r>
              <a:rPr lang="ru-RU" sz="1600" dirty="0" smtClean="0"/>
              <a:t>Тетради в клетку  (12-24 листа), 10 – 20 шт.</a:t>
            </a:r>
          </a:p>
          <a:p>
            <a:pPr lvl="0"/>
            <a:r>
              <a:rPr lang="ru-RU" sz="1600" dirty="0" smtClean="0"/>
              <a:t>Прописи (тетрадь 12 листов в частую косую линейку) – 10-20 шт.</a:t>
            </a:r>
          </a:p>
          <a:p>
            <a:pPr lvl="0"/>
            <a:r>
              <a:rPr lang="ru-RU" sz="1600" dirty="0" smtClean="0"/>
              <a:t>Ручка шариковая, синяя 0,5 – 0,7 мм, </a:t>
            </a:r>
          </a:p>
          <a:p>
            <a:pPr lvl="0"/>
            <a:r>
              <a:rPr lang="ru-RU" sz="1600" dirty="0" smtClean="0"/>
              <a:t>Ручки цветные </a:t>
            </a:r>
            <a:r>
              <a:rPr lang="ru-RU" sz="1600" dirty="0" err="1" smtClean="0"/>
              <a:t>гелевые</a:t>
            </a:r>
            <a:r>
              <a:rPr lang="ru-RU" sz="1600" dirty="0" smtClean="0"/>
              <a:t> (черная, зелёная, красная, синяя)</a:t>
            </a:r>
          </a:p>
          <a:p>
            <a:r>
              <a:rPr lang="ru-RU" sz="1600" dirty="0" smtClean="0"/>
              <a:t>Папки с файлами формата А5 5-6 шт.</a:t>
            </a:r>
          </a:p>
          <a:p>
            <a:pPr lvl="0"/>
            <a:r>
              <a:rPr lang="ru-RU" sz="1600" dirty="0" smtClean="0"/>
              <a:t>Пенал </a:t>
            </a:r>
          </a:p>
          <a:p>
            <a:pPr lvl="0"/>
            <a:r>
              <a:rPr lang="ru-RU" sz="1600" dirty="0" smtClean="0"/>
              <a:t>Простой карандаш, ластик</a:t>
            </a:r>
          </a:p>
          <a:p>
            <a:pPr lvl="0"/>
            <a:r>
              <a:rPr lang="ru-RU" sz="1600" dirty="0" smtClean="0"/>
              <a:t>Цветные </a:t>
            </a:r>
            <a:r>
              <a:rPr lang="ru-RU" sz="1600" dirty="0" err="1" smtClean="0"/>
              <a:t>карандашы</a:t>
            </a:r>
            <a:r>
              <a:rPr lang="ru-RU" sz="1600" dirty="0" smtClean="0"/>
              <a:t>, </a:t>
            </a:r>
            <a:r>
              <a:rPr lang="ru-RU" sz="1600" dirty="0" err="1" smtClean="0"/>
              <a:t>текстовыделитель</a:t>
            </a:r>
            <a:r>
              <a:rPr lang="ru-RU" sz="1600" dirty="0" smtClean="0"/>
              <a:t> желтого цвета (3-4 </a:t>
            </a:r>
            <a:r>
              <a:rPr lang="ru-RU" sz="1600" dirty="0" err="1" smtClean="0"/>
              <a:t>шт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smtClean="0"/>
              <a:t>Линейка 15-20 см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первокласснику для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уроков на учебный год: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sz="2000" dirty="0" err="1" smtClean="0"/>
              <a:t>Портфолио</a:t>
            </a:r>
            <a:r>
              <a:rPr lang="ru-RU" sz="2000" dirty="0" smtClean="0"/>
              <a:t> ученика начальной школы (папка с файлами)</a:t>
            </a:r>
          </a:p>
          <a:p>
            <a:pPr lvl="0"/>
            <a:r>
              <a:rPr lang="ru-RU" sz="2000" dirty="0" smtClean="0"/>
              <a:t>Обложки для тетрадей, дневника, учебников, закладки</a:t>
            </a:r>
          </a:p>
          <a:p>
            <a:pPr lvl="0"/>
            <a:r>
              <a:rPr lang="ru-RU" sz="2000" dirty="0" smtClean="0"/>
              <a:t>Футболка для физкультуры голубого цвета, кеды</a:t>
            </a:r>
          </a:p>
          <a:p>
            <a:pPr lvl="0"/>
            <a:r>
              <a:rPr lang="ru-RU" sz="2000" dirty="0" smtClean="0"/>
              <a:t>Форма: однотонные брюки/юбка тёмного цвета, однотонная рубашка/блузка светлых тонов, синяя жилетка с символикой школы.</a:t>
            </a:r>
          </a:p>
          <a:p>
            <a:pPr lvl="0"/>
            <a:r>
              <a:rPr lang="ru-RU" sz="2000" dirty="0" smtClean="0"/>
              <a:t>Сменная обувь.</a:t>
            </a:r>
          </a:p>
          <a:p>
            <a:pPr lvl="0"/>
            <a:r>
              <a:rPr lang="ru-RU" sz="2000" dirty="0" smtClean="0"/>
              <a:t>Инд. полотенце для рук.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0605_102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58406"/>
            <a:ext cx="1921746" cy="2799594"/>
          </a:xfrm>
          <a:prstGeom prst="rect">
            <a:avLst/>
          </a:prstGeom>
        </p:spPr>
      </p:pic>
      <p:pic>
        <p:nvPicPr>
          <p:cNvPr id="4" name="Рисунок 3" descr="ad732bb0d9_fit-in_240x0__f860_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2339752" cy="1852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Коротко о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797552" cy="366186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170551, Тверская обл., Калининский </a:t>
            </a:r>
            <a:r>
              <a:rPr lang="ru-RU" sz="1800" dirty="0" err="1" smtClean="0"/>
              <a:t>р-он</a:t>
            </a:r>
            <a:r>
              <a:rPr lang="ru-RU" sz="1800" dirty="0" smtClean="0"/>
              <a:t>, д. </a:t>
            </a:r>
            <a:r>
              <a:rPr lang="ru-RU" sz="1800" dirty="0" err="1" smtClean="0"/>
              <a:t>Некрасово</a:t>
            </a:r>
            <a:r>
              <a:rPr lang="ru-RU" sz="1800" dirty="0" smtClean="0"/>
              <a:t>, ул.Центральная, д.28            Тел/факс: 8(4822)38-98-28</a:t>
            </a:r>
          </a:p>
          <a:p>
            <a:pPr>
              <a:buNone/>
            </a:pPr>
            <a:r>
              <a:rPr lang="ru-RU" sz="1800" dirty="0" smtClean="0"/>
              <a:t>Школа начала свою работу </a:t>
            </a:r>
            <a:r>
              <a:rPr lang="ru-RU" sz="1800" b="1" dirty="0" smtClean="0"/>
              <a:t>1.09.1949 года</a:t>
            </a:r>
            <a:r>
              <a:rPr lang="ru-RU" sz="1800" dirty="0" smtClean="0"/>
              <a:t>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Мамыко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Викторовна, </a:t>
            </a:r>
          </a:p>
          <a:p>
            <a:pPr lvl="1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Почётный работник образования РФ,</a:t>
            </a:r>
          </a:p>
          <a:p>
            <a:pPr lvl="1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награждена в 2018г.Знаком отличия </a:t>
            </a:r>
          </a:p>
          <a:p>
            <a:pPr lvl="1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«За развитие образования»</a:t>
            </a:r>
          </a:p>
          <a:p>
            <a:r>
              <a:rPr lang="ru-RU" sz="1800" dirty="0" smtClean="0"/>
              <a:t>С 2007 МОУ «Некрасовская СОШ» года </a:t>
            </a:r>
            <a:r>
              <a:rPr lang="ru-RU" sz="1800" b="1" dirty="0" smtClean="0"/>
              <a:t>стала базовой</a:t>
            </a:r>
            <a:r>
              <a:rPr lang="ru-RU" sz="1800" dirty="0" smtClean="0"/>
              <a:t>. </a:t>
            </a:r>
          </a:p>
          <a:p>
            <a:r>
              <a:rPr lang="ru-RU" sz="1800" b="1" dirty="0" smtClean="0"/>
              <a:t>Число учащихся</a:t>
            </a:r>
            <a:r>
              <a:rPr lang="ru-RU" sz="1800" dirty="0" smtClean="0"/>
              <a:t> по ступеням обучения на 29.05.20 года</a:t>
            </a:r>
            <a:r>
              <a:rPr lang="ru-RU" sz="1800" b="1" i="1" dirty="0" smtClean="0"/>
              <a:t> – 200 человек, </a:t>
            </a:r>
            <a:r>
              <a:rPr lang="ru-RU" sz="1800" dirty="0" smtClean="0"/>
              <a:t>средняя наполняемость классов – 18 человек.</a:t>
            </a:r>
          </a:p>
          <a:p>
            <a:r>
              <a:rPr lang="ru-RU" sz="1800" dirty="0" smtClean="0"/>
              <a:t>Обучение в школе осуществляется </a:t>
            </a:r>
            <a:r>
              <a:rPr lang="ru-RU" sz="1800" b="1" dirty="0" smtClean="0"/>
              <a:t>высококвалифицированными педагогами</a:t>
            </a:r>
            <a:r>
              <a:rPr lang="ru-RU" sz="1800" dirty="0" smtClean="0"/>
              <a:t>. В школе 2 почетных работника образования, 11 учителей (из 18) имеют высшую и 7 первую квалификационную категорию, обладают большим практическим опытом работы. </a:t>
            </a:r>
          </a:p>
          <a:p>
            <a:r>
              <a:rPr lang="ru-RU" sz="2000" dirty="0" smtClean="0"/>
              <a:t>Современные </a:t>
            </a:r>
            <a:r>
              <a:rPr lang="ru-RU" sz="2000" b="1" dirty="0" smtClean="0"/>
              <a:t>информационные технологии</a:t>
            </a:r>
            <a:r>
              <a:rPr lang="ru-RU" sz="2000" dirty="0" smtClean="0"/>
              <a:t> успешно используются в учебном процессе. В классах более тридцати компьютеров, 11 мультимедиа  проекторов, 6   интерактивных досок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первокласснику для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Для уроков технологии и ИЗО в папку для трудов: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/>
            <a:r>
              <a:rPr lang="ru-RU" sz="1800" dirty="0" smtClean="0"/>
              <a:t>Альбом для рисования</a:t>
            </a:r>
          </a:p>
          <a:p>
            <a:r>
              <a:rPr lang="ru-RU" sz="1800" dirty="0" smtClean="0"/>
              <a:t>Акварель медовая  12-18 цветов, </a:t>
            </a:r>
          </a:p>
          <a:p>
            <a:pPr lvl="0"/>
            <a:r>
              <a:rPr lang="ru-RU" sz="1800" dirty="0" smtClean="0"/>
              <a:t>Кисти (набор № 1 до № 6)</a:t>
            </a:r>
          </a:p>
          <a:p>
            <a:pPr lvl="0"/>
            <a:r>
              <a:rPr lang="ru-RU" sz="1800" dirty="0" smtClean="0"/>
              <a:t>Непроливайка </a:t>
            </a:r>
          </a:p>
          <a:p>
            <a:pPr lvl="0"/>
            <a:r>
              <a:rPr lang="ru-RU" sz="1800" dirty="0" smtClean="0"/>
              <a:t>Фартук + нарукавники</a:t>
            </a:r>
          </a:p>
          <a:p>
            <a:pPr lvl="0"/>
            <a:r>
              <a:rPr lang="ru-RU" sz="1800" dirty="0" smtClean="0"/>
              <a:t>Карандаши цветные</a:t>
            </a:r>
          </a:p>
          <a:p>
            <a:pPr lvl="0"/>
            <a:r>
              <a:rPr lang="ru-RU" sz="1800" dirty="0" smtClean="0"/>
              <a:t>Линейка</a:t>
            </a:r>
          </a:p>
          <a:p>
            <a:pPr lvl="0"/>
            <a:r>
              <a:rPr lang="ru-RU" sz="1800" dirty="0" smtClean="0"/>
              <a:t>Простые карандаши М и ТМ, ластик, точилка</a:t>
            </a:r>
          </a:p>
          <a:p>
            <a:pPr lvl="0"/>
            <a:r>
              <a:rPr lang="ru-RU" sz="1800" dirty="0" smtClean="0"/>
              <a:t>Ножницы с </a:t>
            </a:r>
            <a:r>
              <a:rPr lang="ru-RU" sz="1800" dirty="0" err="1" smtClean="0"/>
              <a:t>закругл.концами</a:t>
            </a:r>
            <a:endParaRPr lang="ru-RU" sz="1800" dirty="0" smtClean="0"/>
          </a:p>
          <a:p>
            <a:pPr lvl="0"/>
            <a:r>
              <a:rPr lang="ru-RU" sz="1800" dirty="0" smtClean="0"/>
              <a:t>Цветная бумага, цветной картон</a:t>
            </a:r>
          </a:p>
          <a:p>
            <a:pPr lvl="0"/>
            <a:r>
              <a:rPr lang="ru-RU" sz="1800" dirty="0" smtClean="0"/>
              <a:t>Клей – карандаш</a:t>
            </a:r>
          </a:p>
          <a:p>
            <a:pPr lvl="0"/>
            <a:r>
              <a:rPr lang="ru-RU" sz="1800" dirty="0" smtClean="0"/>
              <a:t>Пластилин + доска для пластилина + стеки</a:t>
            </a:r>
          </a:p>
          <a:p>
            <a:r>
              <a:rPr lang="ru-RU" sz="1800" i="1" dirty="0" smtClean="0"/>
              <a:t>Нитки, иголка, канва, пуговица</a:t>
            </a:r>
          </a:p>
          <a:p>
            <a:r>
              <a:rPr lang="ru-RU" sz="1800" i="1" dirty="0" smtClean="0"/>
              <a:t>Конструктор металлический</a:t>
            </a:r>
          </a:p>
          <a:p>
            <a:pPr lvl="0"/>
            <a:endParaRPr lang="ru-RU" sz="1800" i="1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правильно организовать дома рабочее место первоклассника?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Купите первокласснику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письменный стол. Тогда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ребенок сможет сам разложить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в ящики стола учебные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принадлежности и научится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поддерживать порядок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рабочем месте.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Лучше, если освещение будет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слева. Занавески нужно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отодвинуть в сторону - основной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свет должен попадать через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верхнюю треть окна.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8000"/>
              </a:solidFill>
            </a:endParaRPr>
          </a:p>
        </p:txBody>
      </p:sp>
      <p:pic>
        <p:nvPicPr>
          <p:cNvPr id="27652" name="Picture 6" descr="Картинка 757 из 12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Картинка 544 из 1214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9775" y="1628775"/>
            <a:ext cx="22018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0580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носить в школу мобильный телефон?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43608" y="1628775"/>
            <a:ext cx="65527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В </a:t>
            </a:r>
            <a:r>
              <a:rPr lang="ru-RU" sz="2000" dirty="0" smtClean="0">
                <a:latin typeface="+mn-lt"/>
              </a:rPr>
              <a:t>нашей школе 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запрещено </a:t>
            </a:r>
            <a:r>
              <a:rPr lang="ru-RU" sz="2000" dirty="0">
                <a:latin typeface="+mn-lt"/>
              </a:rPr>
              <a:t>пользование мобильным телефоном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 уроке.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 Мы не рекомендуем носить в школу мобильный телефон первоклассникам — велико искушение звонить маме по малейшему поводу или поиграть на уроке в электронную игру. 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Кроме того, дорогой телефон может возбудить нездоровый интерес одноклассников, его можно потерять .</a:t>
            </a:r>
          </a:p>
        </p:txBody>
      </p:sp>
      <p:pic>
        <p:nvPicPr>
          <p:cNvPr id="28676" name="Picture 10" descr="Картинка 75 из 151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303463" cy="2352675"/>
          </a:xfrm>
          <a:prstGeom prst="rect">
            <a:avLst/>
          </a:prstGeom>
          <a:noFill/>
          <a:ln w="9525">
            <a:solidFill>
              <a:srgbClr val="EDFE1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ОФИЦИАЛЬНЫЙ САЙТ </a:t>
            </a:r>
            <a:b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Получить информацию о школе и познакомиться с уставными документами можно на сайте нашей школы: 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hlinkClick r:id="rId3"/>
              </a:rPr>
              <a:t>https://nk-school.nubex.ru</a:t>
            </a:r>
            <a:r>
              <a:rPr lang="ru-RU" dirty="0" smtClean="0"/>
              <a:t>  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1.nubex.ru/s8866-0ed/b320a0746d_660x400__f375_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932039" cy="22018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Коротко о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496944" cy="4525963"/>
          </a:xfrm>
        </p:spPr>
        <p:txBody>
          <a:bodyPr/>
          <a:lstStyle/>
          <a:p>
            <a:r>
              <a:rPr lang="ru-RU" sz="2000" dirty="0" smtClean="0"/>
              <a:t>С 2014 г. школа перешла на </a:t>
            </a:r>
            <a:r>
              <a:rPr lang="ru-RU" sz="2000" b="1" dirty="0" smtClean="0"/>
              <a:t>электронный журнал</a:t>
            </a:r>
            <a:r>
              <a:rPr lang="ru-RU" sz="2000" dirty="0" smtClean="0"/>
              <a:t> в системе «Сетевой город. Образование».</a:t>
            </a:r>
          </a:p>
          <a:p>
            <a:r>
              <a:rPr lang="ru-RU" sz="2000" dirty="0" smtClean="0"/>
              <a:t>В 2009-2010 учебном году в школе начата работа по основам </a:t>
            </a:r>
            <a:r>
              <a:rPr lang="ru-RU" sz="2000" b="1" dirty="0" smtClean="0"/>
              <a:t>научно-практической деятельности</a:t>
            </a:r>
            <a:r>
              <a:rPr lang="ru-RU" sz="1600" dirty="0" smtClean="0"/>
              <a:t>.</a:t>
            </a:r>
            <a:r>
              <a:rPr lang="ru-RU" sz="2000" dirty="0" smtClean="0"/>
              <a:t> По итогам окружной НПК лучшие работы предоставляются на районную НПК, где, как правило, занимают призовые места.</a:t>
            </a:r>
            <a:endParaRPr lang="ru-RU" sz="2800" dirty="0" smtClean="0"/>
          </a:p>
          <a:p>
            <a:r>
              <a:rPr lang="ru-RU" sz="2000" dirty="0" smtClean="0"/>
              <a:t>Среди выпускников школы имеются золотые  </a:t>
            </a:r>
            <a:r>
              <a:rPr lang="ru-RU" sz="2000" b="1" dirty="0" smtClean="0"/>
              <a:t>медалисты</a:t>
            </a:r>
            <a:r>
              <a:rPr lang="ru-RU" sz="2000" dirty="0" smtClean="0"/>
              <a:t>. Выпускники школы успешно проходят государственную итоговую аттестацию. Получают профессиональное образование в средних специальных и высших учебных заведениях города Твери,  других городах Тверской области, г. Санкт – Петербурга и Москвы.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262" t="37225" r="19190" b="35728"/>
          <a:stretch>
            <a:fillRect/>
          </a:stretch>
        </p:blipFill>
        <p:spPr bwMode="auto">
          <a:xfrm>
            <a:off x="1907704" y="1052736"/>
            <a:ext cx="53370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les.sch2000.ru/img/employees/ma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0"/>
            <a:ext cx="9353550" cy="3314700"/>
          </a:xfrm>
          <a:prstGeom prst="rect">
            <a:avLst/>
          </a:prstGeom>
          <a:noFill/>
        </p:spPr>
      </p:pic>
      <p:pic>
        <p:nvPicPr>
          <p:cNvPr id="1030" name="Picture 6" descr="https://www.sch2000.ru/mir-dejatelnosti/mid-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24744"/>
            <a:ext cx="2600325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un1-86.userapi.com/H06t58EyjLyRRu2duskXRwFG3i_wDxbZ_3wfTw/CVkqH1YDN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284984" cy="3284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2332037"/>
            <a:ext cx="8115328" cy="4525963"/>
          </a:xfrm>
        </p:spPr>
        <p:txBody>
          <a:bodyPr/>
          <a:lstStyle/>
          <a:p>
            <a:r>
              <a:rPr lang="ru-RU" dirty="0" err="1" smtClean="0"/>
              <a:t>Учи.ру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Российская образовательная </a:t>
            </a:r>
            <a:r>
              <a:rPr lang="ru-RU" dirty="0" err="1" smtClean="0"/>
              <a:t>онлайн-платформа</a:t>
            </a:r>
            <a:endParaRPr lang="ru-RU" dirty="0" smtClean="0"/>
          </a:p>
          <a:p>
            <a:pPr>
              <a:buNone/>
            </a:pPr>
            <a:r>
              <a:rPr lang="ru-RU" sz="2000" dirty="0" err="1" smtClean="0"/>
              <a:t>Учи.ру</a:t>
            </a:r>
            <a:r>
              <a:rPr lang="ru-RU" sz="2000" dirty="0" smtClean="0"/>
              <a:t> — это отечественная </a:t>
            </a:r>
            <a:r>
              <a:rPr lang="ru-RU" sz="2000" dirty="0" err="1" smtClean="0"/>
              <a:t>онлайн-платформа</a:t>
            </a:r>
            <a:r>
              <a:rPr lang="ru-RU" sz="2000" dirty="0" smtClean="0"/>
              <a:t>, где ученики из всех регионов России изучают школьные предметы в интерактивной форме.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Учи.ру</a:t>
            </a:r>
            <a:r>
              <a:rPr lang="ru-RU" sz="2000" dirty="0" smtClean="0"/>
              <a:t> раскрывает потенциал каждого ребенка. Платформа анализирует действия каждого ученика и на основе данных подбирает персональные задания, создавая таким образом индивидуальную образовательную траекторию.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деятельность ППП МП РФ «Каллиграфия – развивающие прописи» 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99992" y="908720"/>
            <a:ext cx="4644008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Каллиграфия — это ТЕХНОЛОГИЯ обучения письму в соответствии с ФГОС НОО. </a:t>
            </a:r>
            <a:br>
              <a:rPr lang="ru-RU" sz="2000" dirty="0" smtClean="0"/>
            </a:br>
            <a:r>
              <a:rPr lang="ru-RU" sz="2000" dirty="0" smtClean="0"/>
              <a:t> К началу учебного года 2020-21 гг. учителя бесплатно получат цифровое игровое дидактическое приложение к Части 1 Умных прописей (пропедевтика письма букв) , разработанное в рамках проекта </a:t>
            </a:r>
            <a:r>
              <a:rPr lang="ru-RU" sz="2000" dirty="0" err="1" smtClean="0"/>
              <a:t>Мипросвещения</a:t>
            </a:r>
            <a:r>
              <a:rPr lang="ru-RU" sz="2000" dirty="0" smtClean="0"/>
              <a:t> РФ, для детей и родителей первоклассников.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Прописи для каждого ученика на следующий </a:t>
            </a:r>
            <a:r>
              <a:rPr lang="ru-RU" sz="2000" dirty="0" err="1" smtClean="0"/>
              <a:t>уч.год</a:t>
            </a:r>
            <a:r>
              <a:rPr lang="ru-RU" sz="2000" dirty="0" smtClean="0"/>
              <a:t> школой приобретены.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0" name="Picture 4" descr="https://sun1-95.userapi.com/-mDdNNc4gxUpt54mtdNfl3HKWO3Ku0DjP82KoA/tTRJUWLIo-4.jpg"/>
          <p:cNvPicPr>
            <a:picLocks noChangeAspect="1" noChangeArrowheads="1"/>
          </p:cNvPicPr>
          <p:nvPr/>
        </p:nvPicPr>
        <p:blipFill>
          <a:blip r:embed="rId2" cstate="print"/>
          <a:srcRect t="18979" r="61610" b="7215"/>
          <a:stretch>
            <a:fillRect/>
          </a:stretch>
        </p:blipFill>
        <p:spPr bwMode="auto">
          <a:xfrm>
            <a:off x="107504" y="1484784"/>
            <a:ext cx="4680520" cy="50405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0806" t="13360" r="39555" b="726"/>
          <a:stretch>
            <a:fillRect/>
          </a:stretch>
        </p:blipFill>
        <p:spPr bwMode="auto">
          <a:xfrm>
            <a:off x="2915816" y="1844824"/>
            <a:ext cx="1584176" cy="21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6552728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Особенности организации                      учебного процесса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15328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cs typeface="Times New Roman" pitchFamily="18" charset="0"/>
              </a:rPr>
              <a:t>Программа начальной ступени обучения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cs typeface="Times New Roman" pitchFamily="18" charset="0"/>
              </a:rPr>
              <a:t>«Перспектива»</a:t>
            </a:r>
          </a:p>
          <a:p>
            <a:pPr algn="ctr">
              <a:buNone/>
            </a:pPr>
            <a:r>
              <a:rPr lang="ru-RU" altLang="ru-RU" sz="2800" b="1" dirty="0" smtClean="0"/>
              <a:t>Основная цель программы «Перспектива»-</a:t>
            </a:r>
            <a:r>
              <a:rPr lang="ru-RU" altLang="ru-RU" sz="2800" dirty="0" smtClean="0"/>
              <a:t>Всестороннее гармоничное развитие личности (духовно-нравственное, познавательное, эстетическое), реализуемое в процессе усвоения школьных предметных дисциплин.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3600" b="1" dirty="0" smtClean="0"/>
              <a:t> </a:t>
            </a:r>
            <a:endParaRPr lang="ru-RU" sz="3600" b="1" i="1" dirty="0" smtClean="0"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949</Words>
  <Application>Microsoft Office PowerPoint</Application>
  <PresentationFormat>Экран (4:3)</PresentationFormat>
  <Paragraphs>212</Paragraphs>
  <Slides>33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Comic Sans MS</vt:lpstr>
      <vt:lpstr>Times New Roman</vt:lpstr>
      <vt:lpstr>Calibri</vt:lpstr>
      <vt:lpstr>Wingdings</vt:lpstr>
      <vt:lpstr>1_Тема Office</vt:lpstr>
      <vt:lpstr>МОУ «Некрасовская СОШ»</vt:lpstr>
      <vt:lpstr>С вами сегодня:</vt:lpstr>
      <vt:lpstr>Коротко о школе</vt:lpstr>
      <vt:lpstr>Коротко о школе</vt:lpstr>
      <vt:lpstr>Инновационная деятельность</vt:lpstr>
      <vt:lpstr>Инновационная деятельность</vt:lpstr>
      <vt:lpstr>Инновационная деятельность ППП МП РФ «Каллиграфия – развивающие прописи» </vt:lpstr>
      <vt:lpstr> Особенности организации                      учебного процесса </vt:lpstr>
      <vt:lpstr>Слайд 9</vt:lpstr>
      <vt:lpstr>Комплект учебников</vt:lpstr>
      <vt:lpstr>Учебные пособия</vt:lpstr>
      <vt:lpstr>Учебные пособия</vt:lpstr>
      <vt:lpstr>Учебные пособия</vt:lpstr>
      <vt:lpstr>Учебные пособия</vt:lpstr>
      <vt:lpstr>Начало учебного года в 1- 4 классах  1 сентября 2020 года. Окончание    28 мая 2021 года </vt:lpstr>
      <vt:lpstr>Учебные занятия в 1 классе</vt:lpstr>
      <vt:lpstr>Обучение в 1 классе осуществляется с соблюдением следующих дополнительных требований  </vt:lpstr>
      <vt:lpstr>Слайд 18</vt:lpstr>
      <vt:lpstr>Направления </vt:lpstr>
      <vt:lpstr>Режим организации внеурочной деятельности</vt:lpstr>
      <vt:lpstr>Коррекционная работа с детьми ОВЗ</vt:lpstr>
      <vt:lpstr>Организационные вопросы</vt:lpstr>
      <vt:lpstr>Дресс - код первоклашки</vt:lpstr>
      <vt:lpstr>Дресс – код мальчика</vt:lpstr>
      <vt:lpstr>Физкультурная форма</vt:lpstr>
      <vt:lpstr>Слайд 26</vt:lpstr>
      <vt:lpstr>Требования к школьной обуви</vt:lpstr>
      <vt:lpstr>Что необходимо первокласснику для школы</vt:lpstr>
      <vt:lpstr>Что необходимо первокласснику для школы</vt:lpstr>
      <vt:lpstr>Что необходимо первокласснику для школы</vt:lpstr>
      <vt:lpstr>Как правильно организовать дома рабочее место первоклассника?</vt:lpstr>
      <vt:lpstr>Можно ли носить в школу мобильный телефон?</vt:lpstr>
      <vt:lpstr> ОФИЦИАЛЬНЫЙ САЙТ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Александр Ильин</cp:lastModifiedBy>
  <cp:revision>96</cp:revision>
  <dcterms:created xsi:type="dcterms:W3CDTF">2014-07-06T18:18:01Z</dcterms:created>
  <dcterms:modified xsi:type="dcterms:W3CDTF">2020-06-07T07:47:33Z</dcterms:modified>
</cp:coreProperties>
</file>