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40"/>
  </p:notesMasterIdLst>
  <p:sldIdLst>
    <p:sldId id="304" r:id="rId2"/>
    <p:sldId id="265" r:id="rId3"/>
    <p:sldId id="269" r:id="rId4"/>
    <p:sldId id="257" r:id="rId5"/>
    <p:sldId id="258" r:id="rId6"/>
    <p:sldId id="259" r:id="rId7"/>
    <p:sldId id="260" r:id="rId8"/>
    <p:sldId id="261" r:id="rId9"/>
    <p:sldId id="266" r:id="rId10"/>
    <p:sldId id="262" r:id="rId11"/>
    <p:sldId id="267" r:id="rId12"/>
    <p:sldId id="263" r:id="rId13"/>
    <p:sldId id="268" r:id="rId14"/>
    <p:sldId id="271" r:id="rId15"/>
    <p:sldId id="272" r:id="rId16"/>
    <p:sldId id="274" r:id="rId17"/>
    <p:sldId id="276" r:id="rId18"/>
    <p:sldId id="277" r:id="rId19"/>
    <p:sldId id="279" r:id="rId20"/>
    <p:sldId id="280" r:id="rId21"/>
    <p:sldId id="282" r:id="rId22"/>
    <p:sldId id="281" r:id="rId23"/>
    <p:sldId id="283" r:id="rId24"/>
    <p:sldId id="284" r:id="rId25"/>
    <p:sldId id="285" r:id="rId26"/>
    <p:sldId id="286" r:id="rId27"/>
    <p:sldId id="306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305" r:id="rId38"/>
    <p:sldId id="307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461F"/>
    <a:srgbClr val="F3E3EB"/>
    <a:srgbClr val="DCDBA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C211C-C2CC-4304-BEA0-78720C9DEA42}" type="datetimeFigureOut">
              <a:rPr lang="ru-RU" smtClean="0"/>
              <a:pPr/>
              <a:t>04.01.2012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2271BA-DE49-4513-8660-4C18AB87A0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271BA-DE49-4513-8660-4C18AB87A0F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271BA-DE49-4513-8660-4C18AB87A0F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A7D70-C880-4CB2-BA52-34DC5F4705CF}" type="datetimeFigureOut">
              <a:rPr lang="ru-RU" smtClean="0"/>
              <a:pPr/>
              <a:t>04.01.2012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9B658A7-7863-4C35-B8AC-495EBE530C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A7D70-C880-4CB2-BA52-34DC5F4705CF}" type="datetimeFigureOut">
              <a:rPr lang="ru-RU" smtClean="0"/>
              <a:pPr/>
              <a:t>04.01.2012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658A7-7863-4C35-B8AC-495EBE530C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A7D70-C880-4CB2-BA52-34DC5F4705CF}" type="datetimeFigureOut">
              <a:rPr lang="ru-RU" smtClean="0"/>
              <a:pPr/>
              <a:t>04.01.2012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658A7-7863-4C35-B8AC-495EBE530C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5AE2B-E6F8-4C64-A8CF-2C9AF0D161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A7D70-C880-4CB2-BA52-34DC5F4705CF}" type="datetimeFigureOut">
              <a:rPr lang="ru-RU" smtClean="0"/>
              <a:pPr/>
              <a:t>04.01.2012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9B658A7-7863-4C35-B8AC-495EBE530C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A7D70-C880-4CB2-BA52-34DC5F4705CF}" type="datetimeFigureOut">
              <a:rPr lang="ru-RU" smtClean="0"/>
              <a:pPr/>
              <a:t>04.01.2012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658A7-7863-4C35-B8AC-495EBE530C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A7D70-C880-4CB2-BA52-34DC5F4705CF}" type="datetimeFigureOut">
              <a:rPr lang="ru-RU" smtClean="0"/>
              <a:pPr/>
              <a:t>04.01.2012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658A7-7863-4C35-B8AC-495EBE530C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A7D70-C880-4CB2-BA52-34DC5F4705CF}" type="datetimeFigureOut">
              <a:rPr lang="ru-RU" smtClean="0"/>
              <a:pPr/>
              <a:t>04.01.2012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9B658A7-7863-4C35-B8AC-495EBE530C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A7D70-C880-4CB2-BA52-34DC5F4705CF}" type="datetimeFigureOut">
              <a:rPr lang="ru-RU" smtClean="0"/>
              <a:pPr/>
              <a:t>04.01.2012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658A7-7863-4C35-B8AC-495EBE530C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A7D70-C880-4CB2-BA52-34DC5F4705CF}" type="datetimeFigureOut">
              <a:rPr lang="ru-RU" smtClean="0"/>
              <a:pPr/>
              <a:t>04.01.2012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658A7-7863-4C35-B8AC-495EBE530C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A7D70-C880-4CB2-BA52-34DC5F4705CF}" type="datetimeFigureOut">
              <a:rPr lang="ru-RU" smtClean="0"/>
              <a:pPr/>
              <a:t>04.01.2012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658A7-7863-4C35-B8AC-495EBE530C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A7D70-C880-4CB2-BA52-34DC5F4705CF}" type="datetimeFigureOut">
              <a:rPr lang="ru-RU" smtClean="0"/>
              <a:pPr/>
              <a:t>04.01.2012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658A7-7863-4C35-B8AC-495EBE530C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29A7D70-C880-4CB2-BA52-34DC5F4705CF}" type="datetimeFigureOut">
              <a:rPr lang="ru-RU" smtClean="0"/>
              <a:pPr/>
              <a:t>04.01.2012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9B658A7-7863-4C35-B8AC-495EBE530C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gi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J028372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52"/>
            <a:ext cx="1944688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28596" y="2143116"/>
            <a:ext cx="81439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Родительское  собрание.</a:t>
            </a:r>
            <a:endParaRPr lang="ru-RU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2066" y="4826675"/>
            <a:ext cx="34290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Учитель:</a:t>
            </a:r>
          </a:p>
          <a:p>
            <a:pPr algn="ctr"/>
            <a:r>
              <a:rPr lang="ru-RU" sz="3600" b="1" dirty="0" err="1" smtClean="0">
                <a:solidFill>
                  <a:schemeClr val="accent1">
                    <a:lumMod val="75000"/>
                  </a:schemeClr>
                </a:solidFill>
              </a:rPr>
              <a:t>Никишкина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 Т.Б.</a:t>
            </a:r>
          </a:p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ctr"/>
            <a:endParaRPr lang="ru-RU" b="1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Picture 5" descr="bd05095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67250"/>
            <a:ext cx="421481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85728"/>
            <a:ext cx="6715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Правило шестое:</a:t>
            </a:r>
            <a:endParaRPr lang="ru-RU" sz="2800" b="1" i="1" u="sng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1214422"/>
            <a:ext cx="82153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6"/>
                </a:solidFill>
              </a:rPr>
              <a:t>Не скупитесь на  похвалу; строя оценочные отношения  с собственным ребёнком, не идите на поводу  у школьных отметок. Нет такого двоечника, которого не за что бы было похвалить.</a:t>
            </a:r>
            <a:endParaRPr lang="ru-RU" sz="3600" b="1" dirty="0">
              <a:solidFill>
                <a:schemeClr val="accent6"/>
              </a:solidFill>
            </a:endParaRPr>
          </a:p>
        </p:txBody>
      </p:sp>
      <p:pic>
        <p:nvPicPr>
          <p:cNvPr id="4" name="Picture 9" descr="AG00315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500570"/>
            <a:ext cx="2090254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928670"/>
            <a:ext cx="850112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chemeClr val="accent6"/>
                </a:solidFill>
              </a:rPr>
              <a:t>Выделите в море ошибок  островок успеха, на котором сможет укорениться детская вера в себя и в успех учебных усилий. Оценивать детский труд надо очень дробно, дифференцированно. При  такой оценке  у ребёнка нет  и иллюзии  полного успеха, ни ощущения полной неудачи </a:t>
            </a:r>
            <a:endParaRPr lang="ru-RU" sz="3200" b="1" dirty="0">
              <a:solidFill>
                <a:schemeClr val="accent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285728"/>
            <a:ext cx="5143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Правило седьмое:</a:t>
            </a:r>
            <a:endParaRPr lang="ru-RU" sz="2800" b="1" i="1" u="sng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69" name="Picture 1" descr="H:\картинки\шаблоны для резентаций\картинки на школьныю тему\Рисунок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3857629"/>
            <a:ext cx="3286149" cy="3000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357166"/>
            <a:ext cx="628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Правило восьмое:</a:t>
            </a:r>
            <a:endParaRPr lang="ru-RU" sz="2800" b="1" i="1" u="sng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1214422"/>
            <a:ext cx="83582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6"/>
                </a:solidFill>
              </a:rPr>
              <a:t>Ставьте перед ребёнком предельно конкретные и реальные цели , и он попытается  их достигнуть. Не искушайте ребёнка  невыполнимыми целями, не толкайте его на путь заведомого обмана.</a:t>
            </a:r>
            <a:endParaRPr lang="ru-RU" sz="3600" b="1" dirty="0">
              <a:solidFill>
                <a:schemeClr val="accent6"/>
              </a:solidFill>
            </a:endParaRPr>
          </a:p>
        </p:txBody>
      </p:sp>
      <p:pic>
        <p:nvPicPr>
          <p:cNvPr id="4" name="Picture 10" descr="AG00317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3571876"/>
            <a:ext cx="29718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214290"/>
            <a:ext cx="5143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Правило девятое:</a:t>
            </a:r>
            <a:endParaRPr lang="ru-RU" sz="2800" b="1" i="1" u="sng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928670"/>
            <a:ext cx="835824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/>
                </a:solidFill>
              </a:rPr>
              <a:t>Ребёнок должен быть не объектом, а соучастником оценки, его следует учить самостоятельно оценивать свои достижения.</a:t>
            </a:r>
          </a:p>
          <a:p>
            <a:r>
              <a:rPr lang="ru-RU" sz="3200" b="1" dirty="0" smtClean="0">
                <a:solidFill>
                  <a:schemeClr val="accent6"/>
                </a:solidFill>
              </a:rPr>
              <a:t>Умение оценивать является необходимым компонентом  умения учиться – главного средства преодоления учебных трудностей.</a:t>
            </a:r>
            <a:endParaRPr lang="ru-RU" sz="3200" b="1" dirty="0">
              <a:solidFill>
                <a:schemeClr val="accent6"/>
              </a:solidFill>
            </a:endParaRPr>
          </a:p>
        </p:txBody>
      </p:sp>
      <p:pic>
        <p:nvPicPr>
          <p:cNvPr id="5" name="Picture 4" descr="C:\Program Files\Microsoft Office\Media\CntCD1\ClipArt2\j0232149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4357694"/>
            <a:ext cx="2337482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</a:rPr>
              <a:t>Характеристика цифровой </a:t>
            </a: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оценки (отметки)  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«</a:t>
            </a:r>
            <a:r>
              <a:rPr lang="ru-RU" b="1" dirty="0">
                <a:solidFill>
                  <a:srgbClr val="FF0000"/>
                </a:solidFill>
              </a:rPr>
              <a:t>5» («отлично»)</a:t>
            </a:r>
            <a:r>
              <a:rPr lang="ru-RU" dirty="0"/>
              <a:t> </a:t>
            </a:r>
            <a:r>
              <a:rPr lang="ru-RU" dirty="0" smtClean="0"/>
              <a:t>– </a:t>
            </a:r>
            <a:r>
              <a:rPr lang="ru-RU" b="1" dirty="0" smtClean="0"/>
              <a:t>высокий  </a:t>
            </a:r>
            <a:r>
              <a:rPr lang="ru-RU" sz="2800" b="1" dirty="0"/>
              <a:t>уровень выполнения требований </a:t>
            </a:r>
            <a:r>
              <a:rPr lang="ru-RU" sz="2800" b="1" dirty="0" smtClean="0"/>
              <a:t>: </a:t>
            </a:r>
            <a:r>
              <a:rPr lang="ru-RU" sz="2800" b="1" dirty="0"/>
              <a:t>отсутствие ошибок как по текущему, так и по предыдущему учебному материалу; </a:t>
            </a:r>
            <a:r>
              <a:rPr lang="ru-RU" sz="2800" b="1" dirty="0" smtClean="0"/>
              <a:t>полные, развёрнутые ответы, умение обосновать и доказать правильность своего ответа, не </a:t>
            </a:r>
            <a:r>
              <a:rPr lang="ru-RU" sz="2800" b="1" dirty="0"/>
              <a:t>более одного недочёта; логичность и полнота изложения</a:t>
            </a:r>
            <a:r>
              <a:rPr lang="ru-RU" sz="2800" dirty="0"/>
              <a:t>;</a:t>
            </a:r>
          </a:p>
        </p:txBody>
      </p:sp>
      <p:pic>
        <p:nvPicPr>
          <p:cNvPr id="4098" name="Picture 2" descr="F:\картинки\катинки в движении\i0740rp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4214826"/>
            <a:ext cx="3428992" cy="2643174"/>
          </a:xfrm>
          <a:prstGeom prst="rect">
            <a:avLst/>
          </a:prstGeom>
          <a:noFill/>
        </p:spPr>
      </p:pic>
      <p:pic>
        <p:nvPicPr>
          <p:cNvPr id="5" name="Picture 11" descr="num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4643446"/>
            <a:ext cx="1500198" cy="17145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</a:rPr>
              <a:t>Характеристика цифровой оценки (отметки):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800" b="1" dirty="0">
                <a:solidFill>
                  <a:srgbClr val="FF0000"/>
                </a:solidFill>
              </a:rPr>
              <a:t>«4» («хорошо»)</a:t>
            </a:r>
            <a:r>
              <a:rPr lang="ru-RU" sz="2800" dirty="0"/>
              <a:t> – </a:t>
            </a:r>
            <a:r>
              <a:rPr lang="ru-RU" sz="2800" b="1" dirty="0" smtClean="0"/>
              <a:t>хороший</a:t>
            </a:r>
            <a:r>
              <a:rPr lang="ru-RU" sz="2800" dirty="0" smtClean="0"/>
              <a:t> </a:t>
            </a:r>
            <a:r>
              <a:rPr lang="ru-RU" sz="2800" b="1" dirty="0" smtClean="0"/>
              <a:t>уровень </a:t>
            </a:r>
            <a:r>
              <a:rPr lang="ru-RU" sz="2800" b="1" dirty="0"/>
              <a:t>выполнения требований </a:t>
            </a:r>
            <a:r>
              <a:rPr lang="ru-RU" sz="2800" b="1" dirty="0" smtClean="0"/>
              <a:t>: </a:t>
            </a:r>
            <a:r>
              <a:rPr lang="ru-RU" sz="2800" b="1" dirty="0"/>
              <a:t>использование дополнительного материала, полнота и логичность раскрытия вопроса; самостоятельность суждений, отражение своего отношения к предмету обсуждения; незначительные нарушения логики изложения материала; использование нерациональных приёмов решения учебной задачи; отдельные неточности в изложении материала;</a:t>
            </a:r>
          </a:p>
        </p:txBody>
      </p:sp>
      <p:pic>
        <p:nvPicPr>
          <p:cNvPr id="5122" name="Picture 2" descr="F:\картинки\катинки в движении\animashka-1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4587885"/>
            <a:ext cx="3571869" cy="2270115"/>
          </a:xfrm>
          <a:prstGeom prst="rect">
            <a:avLst/>
          </a:prstGeom>
          <a:noFill/>
        </p:spPr>
      </p:pic>
      <p:pic>
        <p:nvPicPr>
          <p:cNvPr id="5" name="Picture 10" descr="num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124448"/>
            <a:ext cx="1500198" cy="173355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</a:rPr>
              <a:t>Характеристика цифровой оценки (отметки):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«3» («удовлетворительно») </a:t>
            </a:r>
            <a:r>
              <a:rPr lang="ru-RU" dirty="0"/>
              <a:t>– </a:t>
            </a:r>
            <a:r>
              <a:rPr lang="ru-RU" b="1" dirty="0"/>
              <a:t>достаточный минимальный уровень выполнения требований, предъявляемых к конкретной работе; отдельные нарушения логики изложения материала; неполнота раскрытия вопроса;</a:t>
            </a:r>
          </a:p>
        </p:txBody>
      </p:sp>
      <p:pic>
        <p:nvPicPr>
          <p:cNvPr id="4" name="Picture 11" descr="book_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4429132"/>
            <a:ext cx="4286280" cy="2071702"/>
          </a:xfrm>
          <a:prstGeom prst="rect">
            <a:avLst/>
          </a:prstGeom>
          <a:noFill/>
        </p:spPr>
      </p:pic>
      <p:pic>
        <p:nvPicPr>
          <p:cNvPr id="5" name="Picture 9" descr="num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4857760"/>
            <a:ext cx="2000264" cy="180499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</a:rPr>
              <a:t>Характеристика цифровой оценки (отметки):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«2» («плохо») </a:t>
            </a:r>
            <a:r>
              <a:rPr lang="ru-RU" b="1" dirty="0" smtClean="0"/>
              <a:t>–очень низкий </a:t>
            </a:r>
            <a:r>
              <a:rPr lang="ru-RU" b="1" dirty="0"/>
              <a:t>уровень выполнения требований </a:t>
            </a:r>
            <a:r>
              <a:rPr lang="ru-RU" b="1" dirty="0" smtClean="0"/>
              <a:t>: </a:t>
            </a:r>
            <a:r>
              <a:rPr lang="ru-RU" b="1" dirty="0"/>
              <a:t>наличие более 6 ошибок или 10 недочётов по текущему материалу; нарушение логики</a:t>
            </a:r>
            <a:r>
              <a:rPr lang="ru-RU" b="1" dirty="0" smtClean="0"/>
              <a:t>, не полные, односложные  ответы, неумение доказывать правильность ответа, </a:t>
            </a:r>
            <a:r>
              <a:rPr lang="ru-RU" b="1" dirty="0"/>
              <a:t>неполнота, </a:t>
            </a:r>
            <a:r>
              <a:rPr lang="ru-RU" b="1" dirty="0" smtClean="0"/>
              <a:t>нет логической последовательности </a:t>
            </a:r>
            <a:r>
              <a:rPr lang="ru-RU" b="1" dirty="0"/>
              <a:t>обсуждаемого вопроса, отсутствие аргументации либо ошибочность её основных положений.</a:t>
            </a:r>
          </a:p>
        </p:txBody>
      </p:sp>
      <p:pic>
        <p:nvPicPr>
          <p:cNvPr id="4" name="Picture 8" descr="num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5572140"/>
            <a:ext cx="990600" cy="114298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РУССКИЙ ЯЗЫК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1357298"/>
            <a:ext cx="8715436" cy="476886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3600" b="1" u="sng" dirty="0">
                <a:solidFill>
                  <a:schemeClr val="accent6">
                    <a:lumMod val="50000"/>
                  </a:schemeClr>
                </a:solidFill>
              </a:rPr>
              <a:t>Диктант</a:t>
            </a:r>
            <a:endParaRPr lang="ru-RU" sz="3600" u="sng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rgbClr val="FF0000"/>
                </a:solidFill>
              </a:rPr>
              <a:t>«5»</a:t>
            </a:r>
            <a:r>
              <a:rPr lang="ru-RU" dirty="0"/>
              <a:t> </a:t>
            </a:r>
            <a:r>
              <a:rPr lang="ru-RU" b="1" dirty="0"/>
              <a:t>- нет ошибок</a:t>
            </a:r>
            <a:r>
              <a:rPr lang="ru-RU" b="1" dirty="0" smtClean="0"/>
              <a:t>; работа выполнена аккуратно, каллиграфическим почерком;</a:t>
            </a:r>
            <a:endParaRPr lang="ru-RU" b="1" dirty="0"/>
          </a:p>
          <a:p>
            <a:r>
              <a:rPr lang="ru-RU" b="1" dirty="0">
                <a:solidFill>
                  <a:srgbClr val="FF0000"/>
                </a:solidFill>
              </a:rPr>
              <a:t>«4»</a:t>
            </a:r>
            <a:r>
              <a:rPr lang="ru-RU" dirty="0"/>
              <a:t> </a:t>
            </a:r>
            <a:r>
              <a:rPr lang="ru-RU" b="1" dirty="0"/>
              <a:t>- не более 2-х ошибок;</a:t>
            </a:r>
          </a:p>
          <a:p>
            <a:r>
              <a:rPr lang="ru-RU" b="1" dirty="0">
                <a:solidFill>
                  <a:srgbClr val="FF0000"/>
                </a:solidFill>
              </a:rPr>
              <a:t>«3»</a:t>
            </a:r>
            <a:r>
              <a:rPr lang="ru-RU" dirty="0"/>
              <a:t> - </a:t>
            </a:r>
            <a:r>
              <a:rPr lang="ru-RU" b="1" dirty="0"/>
              <a:t>не более 4-х ошибок;</a:t>
            </a:r>
          </a:p>
          <a:p>
            <a:r>
              <a:rPr lang="ru-RU" b="1" dirty="0">
                <a:solidFill>
                  <a:srgbClr val="FF0000"/>
                </a:solidFill>
              </a:rPr>
              <a:t>«2»</a:t>
            </a:r>
            <a:r>
              <a:rPr lang="ru-RU" dirty="0"/>
              <a:t> </a:t>
            </a:r>
            <a:r>
              <a:rPr lang="ru-RU" b="1" dirty="0"/>
              <a:t>- 5 и более ошибок.</a:t>
            </a:r>
          </a:p>
        </p:txBody>
      </p:sp>
      <p:pic>
        <p:nvPicPr>
          <p:cNvPr id="4" name="Picture 2" descr="SCHOOLD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3286124"/>
            <a:ext cx="4143407" cy="3255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РУССКИЙ ЯЗЫК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1285860"/>
            <a:ext cx="8686800" cy="4525963"/>
          </a:xfrm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u="sng" dirty="0" smtClean="0">
                <a:solidFill>
                  <a:schemeClr val="accent6">
                    <a:lumMod val="50000"/>
                  </a:schemeClr>
                </a:solidFill>
              </a:rPr>
              <a:t>Орфографическое задание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 eaLnBrk="1" hangingPunct="1">
              <a:defRPr/>
            </a:pPr>
            <a:r>
              <a:rPr lang="ru-RU" b="1" dirty="0" smtClean="0">
                <a:solidFill>
                  <a:srgbClr val="FF0000"/>
                </a:solidFill>
              </a:rPr>
              <a:t>«5»</a:t>
            </a:r>
            <a:r>
              <a:rPr lang="ru-RU" b="1" dirty="0" smtClean="0"/>
              <a:t> - задание выполнено без ошибок; чисто и аккуратно, без исправлений;</a:t>
            </a:r>
          </a:p>
          <a:p>
            <a:pPr algn="just" eaLnBrk="1" hangingPunct="1">
              <a:defRPr/>
            </a:pPr>
            <a:r>
              <a:rPr lang="ru-RU" b="1" dirty="0" smtClean="0">
                <a:solidFill>
                  <a:srgbClr val="FF0000"/>
                </a:solidFill>
              </a:rPr>
              <a:t>«4»</a:t>
            </a:r>
            <a:r>
              <a:rPr lang="ru-RU" b="1" dirty="0" smtClean="0"/>
              <a:t> - задание выполнено полностью, 1 ошибка, или 1 исправление</a:t>
            </a:r>
          </a:p>
          <a:p>
            <a:pPr algn="just" eaLnBrk="1" hangingPunct="1">
              <a:defRPr/>
            </a:pPr>
            <a:r>
              <a:rPr lang="ru-RU" b="1" dirty="0" smtClean="0">
                <a:solidFill>
                  <a:srgbClr val="FF0000"/>
                </a:solidFill>
              </a:rPr>
              <a:t>«3»</a:t>
            </a:r>
            <a:r>
              <a:rPr lang="ru-RU" b="1" dirty="0" smtClean="0"/>
              <a:t> - не полостью выполнено задание или полностью выполнено, но 2 ошибки.</a:t>
            </a:r>
          </a:p>
          <a:p>
            <a:pPr algn="just" eaLnBrk="1" hangingPunct="1">
              <a:defRPr/>
            </a:pPr>
            <a:r>
              <a:rPr lang="ru-RU" b="1" dirty="0" smtClean="0">
                <a:solidFill>
                  <a:srgbClr val="FF0000"/>
                </a:solidFill>
              </a:rPr>
              <a:t>«2</a:t>
            </a:r>
            <a:r>
              <a:rPr lang="ru-RU" b="1" dirty="0" smtClean="0"/>
              <a:t>» - невыполненное задание.</a:t>
            </a:r>
          </a:p>
        </p:txBody>
      </p:sp>
      <p:pic>
        <p:nvPicPr>
          <p:cNvPr id="4" name="Picture 2" descr="SCHOOLD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4876008"/>
            <a:ext cx="3071802" cy="1981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571472" y="785794"/>
            <a:ext cx="7643866" cy="535785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i="1" dirty="0" smtClean="0">
                <a:solidFill>
                  <a:schemeClr val="accent6">
                    <a:lumMod val="50000"/>
                  </a:schemeClr>
                </a:solidFill>
              </a:rPr>
              <a:t>«Первые уроки школьной отметки.»</a:t>
            </a:r>
            <a:endParaRPr lang="ru-RU" sz="72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 descr="F:\картинки\катинки в движении\kopiyaan7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2928934"/>
            <a:ext cx="3571868" cy="3929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РУССКИЙ ЯЗЫК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57298"/>
            <a:ext cx="8686800" cy="4525963"/>
          </a:xfrm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u="sng" dirty="0" smtClean="0">
                <a:solidFill>
                  <a:schemeClr val="accent6">
                    <a:lumMod val="50000"/>
                  </a:schemeClr>
                </a:solidFill>
              </a:rPr>
              <a:t>Списывание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eaLnBrk="1" hangingPunct="1">
              <a:defRPr/>
            </a:pPr>
            <a:r>
              <a:rPr lang="ru-RU" b="1" dirty="0" smtClean="0">
                <a:solidFill>
                  <a:srgbClr val="FF0000"/>
                </a:solidFill>
              </a:rPr>
              <a:t>«5»</a:t>
            </a:r>
            <a:r>
              <a:rPr lang="ru-RU" b="1" dirty="0" smtClean="0"/>
              <a:t> - работа выполнена с соблюдением правил каллиграфии, в которой нет исправлений;</a:t>
            </a:r>
          </a:p>
          <a:p>
            <a:pPr eaLnBrk="1" hangingPunct="1">
              <a:defRPr/>
            </a:pPr>
            <a:r>
              <a:rPr lang="ru-RU" b="1" dirty="0" smtClean="0">
                <a:solidFill>
                  <a:srgbClr val="FF0000"/>
                </a:solidFill>
              </a:rPr>
              <a:t>«4»</a:t>
            </a:r>
            <a:r>
              <a:rPr lang="ru-RU" b="1" dirty="0" smtClean="0"/>
              <a:t> - 1-2 исправления или 1 ошибка;</a:t>
            </a:r>
          </a:p>
          <a:p>
            <a:pPr eaLnBrk="1" hangingPunct="1">
              <a:defRPr/>
            </a:pPr>
            <a:r>
              <a:rPr lang="ru-RU" b="1" dirty="0" smtClean="0">
                <a:solidFill>
                  <a:srgbClr val="FF0000"/>
                </a:solidFill>
              </a:rPr>
              <a:t>«3»</a:t>
            </a:r>
            <a:r>
              <a:rPr lang="ru-RU" b="1" dirty="0" smtClean="0"/>
              <a:t> - 2-3 ошибки;</a:t>
            </a:r>
          </a:p>
          <a:p>
            <a:pPr eaLnBrk="1" hangingPunct="1">
              <a:defRPr/>
            </a:pPr>
            <a:r>
              <a:rPr lang="ru-RU" b="1" dirty="0" smtClean="0">
                <a:solidFill>
                  <a:srgbClr val="FF0000"/>
                </a:solidFill>
              </a:rPr>
              <a:t>«2»</a:t>
            </a:r>
            <a:r>
              <a:rPr lang="ru-RU" b="1" dirty="0" smtClean="0"/>
              <a:t> - 4 ошибки и более.</a:t>
            </a:r>
          </a:p>
        </p:txBody>
      </p:sp>
      <p:pic>
        <p:nvPicPr>
          <p:cNvPr id="4" name="Picture 2" descr="SCHOOLD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4143381"/>
            <a:ext cx="3857655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РУССКИЙ ЯЗЫК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57298"/>
            <a:ext cx="8472518" cy="4525963"/>
          </a:xfrm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u="sng" dirty="0" smtClean="0">
                <a:solidFill>
                  <a:schemeClr val="accent6">
                    <a:lumMod val="50000"/>
                  </a:schemeClr>
                </a:solidFill>
              </a:rPr>
              <a:t>Контрольная работа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eaLnBrk="1" hangingPunct="1">
              <a:defRPr/>
            </a:pPr>
            <a:r>
              <a:rPr lang="ru-RU" b="1" dirty="0" smtClean="0">
                <a:solidFill>
                  <a:srgbClr val="FF0000"/>
                </a:solidFill>
              </a:rPr>
              <a:t>«5»</a:t>
            </a:r>
            <a:r>
              <a:rPr lang="ru-RU" b="1" dirty="0" smtClean="0"/>
              <a:t> - безошибочно выполнены все задания;</a:t>
            </a:r>
          </a:p>
          <a:p>
            <a:pPr eaLnBrk="1" hangingPunct="1">
              <a:defRPr/>
            </a:pPr>
            <a:r>
              <a:rPr lang="ru-RU" b="1" dirty="0" smtClean="0">
                <a:solidFill>
                  <a:srgbClr val="FF0000"/>
                </a:solidFill>
              </a:rPr>
              <a:t>«4»</a:t>
            </a:r>
            <a:r>
              <a:rPr lang="ru-RU" b="1" dirty="0" smtClean="0"/>
              <a:t> - выполнено правильно не менее 3/4 всех заданий;</a:t>
            </a:r>
          </a:p>
          <a:p>
            <a:pPr eaLnBrk="1" hangingPunct="1">
              <a:defRPr/>
            </a:pPr>
            <a:r>
              <a:rPr lang="ru-RU" b="1" dirty="0" smtClean="0">
                <a:solidFill>
                  <a:srgbClr val="FF0000"/>
                </a:solidFill>
              </a:rPr>
              <a:t>«3»</a:t>
            </a:r>
            <a:r>
              <a:rPr lang="ru-RU" b="1" dirty="0" smtClean="0"/>
              <a:t> - выполнено не менее ½ заданий;</a:t>
            </a:r>
          </a:p>
          <a:p>
            <a:pPr eaLnBrk="1" hangingPunct="1">
              <a:defRPr/>
            </a:pPr>
            <a:r>
              <a:rPr lang="ru-RU" b="1" dirty="0" smtClean="0">
                <a:solidFill>
                  <a:srgbClr val="FF0000"/>
                </a:solidFill>
              </a:rPr>
              <a:t>«2»</a:t>
            </a:r>
            <a:r>
              <a:rPr lang="ru-RU" b="1" dirty="0" smtClean="0"/>
              <a:t> - ученик не справился с большинством заданий.</a:t>
            </a:r>
          </a:p>
        </p:txBody>
      </p:sp>
      <p:pic>
        <p:nvPicPr>
          <p:cNvPr id="4" name="Picture 2" descr="SCHOOLD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4500570"/>
            <a:ext cx="2928958" cy="2046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РУССКИЙ ЯЗЫК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u="sng" dirty="0" smtClean="0">
                <a:solidFill>
                  <a:schemeClr val="accent6">
                    <a:lumMod val="50000"/>
                  </a:schemeClr>
                </a:solidFill>
              </a:rPr>
              <a:t>Списывание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eaLnBrk="1" hangingPunct="1">
              <a:defRPr/>
            </a:pPr>
            <a:r>
              <a:rPr lang="ru-RU" b="1" dirty="0" smtClean="0">
                <a:solidFill>
                  <a:srgbClr val="FF0000"/>
                </a:solidFill>
              </a:rPr>
              <a:t>«5» </a:t>
            </a:r>
            <a:r>
              <a:rPr lang="ru-RU" b="1" dirty="0" smtClean="0"/>
              <a:t>- безукоризненно выполненная работа, в которой нет исправлений;</a:t>
            </a:r>
          </a:p>
          <a:p>
            <a:pPr eaLnBrk="1" hangingPunct="1">
              <a:defRPr/>
            </a:pPr>
            <a:r>
              <a:rPr lang="ru-RU" b="1" dirty="0" smtClean="0">
                <a:solidFill>
                  <a:srgbClr val="FF0000"/>
                </a:solidFill>
              </a:rPr>
              <a:t>«4» </a:t>
            </a:r>
            <a:r>
              <a:rPr lang="ru-RU" b="1" dirty="0" smtClean="0"/>
              <a:t>- 1-2 исправления или 1 ошибка;</a:t>
            </a:r>
          </a:p>
          <a:p>
            <a:pPr eaLnBrk="1" hangingPunct="1">
              <a:defRPr/>
            </a:pPr>
            <a:r>
              <a:rPr lang="ru-RU" b="1" dirty="0" smtClean="0">
                <a:solidFill>
                  <a:srgbClr val="FF0000"/>
                </a:solidFill>
              </a:rPr>
              <a:t>«3»</a:t>
            </a:r>
            <a:r>
              <a:rPr lang="ru-RU" b="1" dirty="0" smtClean="0"/>
              <a:t> - 2-3 ошибки;</a:t>
            </a:r>
          </a:p>
          <a:p>
            <a:pPr eaLnBrk="1" hangingPunct="1">
              <a:defRPr/>
            </a:pPr>
            <a:r>
              <a:rPr lang="ru-RU" b="1" dirty="0" smtClean="0">
                <a:solidFill>
                  <a:srgbClr val="FF0000"/>
                </a:solidFill>
              </a:rPr>
              <a:t>«2»</a:t>
            </a:r>
            <a:r>
              <a:rPr lang="ru-RU" b="1" dirty="0" smtClean="0"/>
              <a:t> - 4 ошибки и более.</a:t>
            </a:r>
          </a:p>
        </p:txBody>
      </p:sp>
      <p:pic>
        <p:nvPicPr>
          <p:cNvPr id="4" name="Picture 2" descr="SCHOOLD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3643314"/>
            <a:ext cx="3714779" cy="2898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РУССКИЙ ЯЗЫК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u="sng" dirty="0" smtClean="0">
                <a:solidFill>
                  <a:schemeClr val="accent6">
                    <a:lumMod val="75000"/>
                  </a:schemeClr>
                </a:solidFill>
              </a:rPr>
              <a:t>Тестирование</a:t>
            </a: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ru-RU" b="1" dirty="0" smtClean="0">
                <a:solidFill>
                  <a:srgbClr val="FF0000"/>
                </a:solidFill>
              </a:rPr>
              <a:t>«5»</a:t>
            </a:r>
            <a:r>
              <a:rPr lang="ru-RU" b="1" dirty="0" smtClean="0"/>
              <a:t> - 13-14 баллов;</a:t>
            </a:r>
          </a:p>
          <a:p>
            <a:pPr eaLnBrk="1" hangingPunct="1">
              <a:defRPr/>
            </a:pPr>
            <a:r>
              <a:rPr lang="ru-RU" b="1" dirty="0" smtClean="0">
                <a:solidFill>
                  <a:srgbClr val="FF0000"/>
                </a:solidFill>
              </a:rPr>
              <a:t>«4»</a:t>
            </a:r>
            <a:r>
              <a:rPr lang="ru-RU" b="1" dirty="0" smtClean="0"/>
              <a:t> - 10-12 баллов;</a:t>
            </a:r>
          </a:p>
          <a:p>
            <a:pPr eaLnBrk="1" hangingPunct="1">
              <a:defRPr/>
            </a:pPr>
            <a:r>
              <a:rPr lang="ru-RU" b="1" dirty="0" smtClean="0">
                <a:solidFill>
                  <a:srgbClr val="FF0000"/>
                </a:solidFill>
              </a:rPr>
              <a:t>«3»</a:t>
            </a:r>
            <a:r>
              <a:rPr lang="ru-RU" b="1" dirty="0" smtClean="0"/>
              <a:t> - 7-9 баллов;</a:t>
            </a:r>
          </a:p>
          <a:p>
            <a:pPr eaLnBrk="1" hangingPunct="1">
              <a:defRPr/>
            </a:pPr>
            <a:r>
              <a:rPr lang="ru-RU" b="1" dirty="0" smtClean="0">
                <a:solidFill>
                  <a:srgbClr val="FF0000"/>
                </a:solidFill>
              </a:rPr>
              <a:t>«2»</a:t>
            </a:r>
            <a:r>
              <a:rPr lang="ru-RU" b="1" dirty="0" smtClean="0"/>
              <a:t> - менее 7 (от 0 до 6) баллов</a:t>
            </a:r>
          </a:p>
        </p:txBody>
      </p:sp>
      <p:pic>
        <p:nvPicPr>
          <p:cNvPr id="4" name="Picture 2" descr="SCHOOLD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3786190"/>
            <a:ext cx="3643306" cy="2898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МАТЕМАТИКА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u="sng" dirty="0" smtClean="0">
                <a:solidFill>
                  <a:schemeClr val="accent6">
                    <a:lumMod val="50000"/>
                  </a:schemeClr>
                </a:solidFill>
              </a:rPr>
              <a:t>Письменная работа,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u="sng" dirty="0" smtClean="0">
                <a:solidFill>
                  <a:schemeClr val="accent6">
                    <a:lumMod val="50000"/>
                  </a:schemeClr>
                </a:solidFill>
              </a:rPr>
              <a:t>содержащая только примеры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eaLnBrk="1" hangingPunct="1">
              <a:defRPr/>
            </a:pPr>
            <a:r>
              <a:rPr lang="ru-RU" b="1" dirty="0" smtClean="0">
                <a:solidFill>
                  <a:srgbClr val="FF0000"/>
                </a:solidFill>
              </a:rPr>
              <a:t>«5»</a:t>
            </a:r>
            <a:r>
              <a:rPr lang="ru-RU" b="1" dirty="0" smtClean="0"/>
              <a:t> - вся работа выполнена безошибочно и нет исправлений;</a:t>
            </a:r>
          </a:p>
          <a:p>
            <a:pPr eaLnBrk="1" hangingPunct="1">
              <a:defRPr/>
            </a:pPr>
            <a:r>
              <a:rPr lang="ru-RU" b="1" dirty="0" smtClean="0">
                <a:solidFill>
                  <a:srgbClr val="FF0000"/>
                </a:solidFill>
              </a:rPr>
              <a:t>«4»</a:t>
            </a:r>
            <a:r>
              <a:rPr lang="ru-RU" b="1" dirty="0" smtClean="0"/>
              <a:t> - допущены 1-2 вычислительные ошибки;</a:t>
            </a:r>
          </a:p>
          <a:p>
            <a:pPr eaLnBrk="1" hangingPunct="1">
              <a:defRPr/>
            </a:pPr>
            <a:r>
              <a:rPr lang="ru-RU" b="1" dirty="0" smtClean="0">
                <a:solidFill>
                  <a:srgbClr val="FF0000"/>
                </a:solidFill>
              </a:rPr>
              <a:t>«3»</a:t>
            </a:r>
            <a:r>
              <a:rPr lang="ru-RU" b="1" dirty="0" smtClean="0"/>
              <a:t> - допущены 3-4 вычислительные ошибки;</a:t>
            </a:r>
          </a:p>
          <a:p>
            <a:pPr eaLnBrk="1" hangingPunct="1">
              <a:defRPr/>
            </a:pPr>
            <a:r>
              <a:rPr lang="ru-RU" b="1" dirty="0" smtClean="0">
                <a:solidFill>
                  <a:srgbClr val="FF0000"/>
                </a:solidFill>
              </a:rPr>
              <a:t>«2»</a:t>
            </a:r>
            <a:r>
              <a:rPr lang="ru-RU" b="1" dirty="0" smtClean="0"/>
              <a:t> - допущены 5 и более вычислительных ошибок.</a:t>
            </a:r>
          </a:p>
        </p:txBody>
      </p:sp>
      <p:pic>
        <p:nvPicPr>
          <p:cNvPr id="4" name="Picture 5" descr="GEOMET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214290"/>
            <a:ext cx="2000264" cy="1993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2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2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92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92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92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92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МАТЕМАТИКА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b="1" u="sng" dirty="0" smtClean="0">
                <a:solidFill>
                  <a:schemeClr val="accent6">
                    <a:lumMod val="50000"/>
                  </a:schemeClr>
                </a:solidFill>
              </a:rPr>
              <a:t>Комбинированная работа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b="1" u="sng" dirty="0" smtClean="0">
                <a:solidFill>
                  <a:schemeClr val="accent6">
                    <a:lumMod val="50000"/>
                  </a:schemeClr>
                </a:solidFill>
              </a:rPr>
              <a:t>(1 задача, примеры и задание другого вида)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«5» </a:t>
            </a:r>
            <a:r>
              <a:rPr lang="ru-RU" sz="2800" b="1" dirty="0" smtClean="0"/>
              <a:t>- вся работа выполнена безошибочно и нет исправлений;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«4»</a:t>
            </a:r>
            <a:r>
              <a:rPr lang="ru-RU" sz="2800" b="1" dirty="0" smtClean="0"/>
              <a:t> - допущены 1-2 вычислительные ошибки;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«3»</a:t>
            </a:r>
            <a:r>
              <a:rPr lang="ru-RU" sz="2800" b="1" dirty="0" smtClean="0"/>
              <a:t> - допущены ошибки в ходе решения задачи при правильном выполнении всех заданий </a:t>
            </a:r>
            <a:r>
              <a:rPr lang="ru-RU" sz="2800" b="1" i="1" dirty="0" smtClean="0"/>
              <a:t>или</a:t>
            </a:r>
            <a:r>
              <a:rPr lang="ru-RU" sz="2800" b="1" dirty="0" smtClean="0"/>
              <a:t> допущены 3-4 вычислительные ошибки;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«2»</a:t>
            </a:r>
            <a:r>
              <a:rPr lang="ru-RU" sz="2800" b="1" dirty="0" smtClean="0"/>
              <a:t> - допущена ошибка в ходе решения задачи и хотя бы одна вычислительная ошибка </a:t>
            </a:r>
            <a:r>
              <a:rPr lang="ru-RU" sz="2800" b="1" i="1" dirty="0" smtClean="0"/>
              <a:t>или</a:t>
            </a:r>
            <a:r>
              <a:rPr lang="ru-RU" sz="2800" b="1" dirty="0" smtClean="0"/>
              <a:t> при решении задач и примеров допущено более 5 вычислительных ошибок.</a:t>
            </a:r>
          </a:p>
        </p:txBody>
      </p:sp>
      <p:pic>
        <p:nvPicPr>
          <p:cNvPr id="4" name="Picture 5" descr="GEOMET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214290"/>
            <a:ext cx="1668081" cy="1993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193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"/>
                                        <p:tgtEl>
                                          <p:spTgt spid="193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193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8" grpId="0"/>
      <p:bldP spid="19353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МАТЕМАТИКА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b="1" u="sng" dirty="0" smtClean="0">
                <a:solidFill>
                  <a:schemeClr val="accent6">
                    <a:lumMod val="50000"/>
                  </a:schemeClr>
                </a:solidFill>
              </a:rPr>
              <a:t>Математический  диктант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b="1" dirty="0" smtClean="0">
                <a:solidFill>
                  <a:srgbClr val="FF0000"/>
                </a:solidFill>
              </a:rPr>
              <a:t>«5»</a:t>
            </a:r>
            <a:r>
              <a:rPr lang="ru-RU" b="1" dirty="0" smtClean="0"/>
              <a:t> - вся работа выполнена безошибочно и нет исправлений;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b="1" dirty="0" smtClean="0">
                <a:solidFill>
                  <a:srgbClr val="FF0000"/>
                </a:solidFill>
              </a:rPr>
              <a:t>«4»</a:t>
            </a:r>
            <a:r>
              <a:rPr lang="ru-RU" b="1" dirty="0" smtClean="0"/>
              <a:t> - не выполнена 1/5 часть примеров от их общего числа;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b="1" dirty="0" smtClean="0">
                <a:solidFill>
                  <a:srgbClr val="FF0000"/>
                </a:solidFill>
              </a:rPr>
              <a:t>«3»</a:t>
            </a:r>
            <a:r>
              <a:rPr lang="ru-RU" b="1" dirty="0" smtClean="0"/>
              <a:t> - не выполнена 1/4 часть примеров от их общего числа;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b="1" dirty="0" smtClean="0">
                <a:solidFill>
                  <a:srgbClr val="FF0000"/>
                </a:solidFill>
              </a:rPr>
              <a:t>«2»</a:t>
            </a:r>
            <a:r>
              <a:rPr lang="ru-RU" b="1" dirty="0" smtClean="0"/>
              <a:t> - не выполнена 1/2 часть примеров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ru-RU" b="1" dirty="0" smtClean="0"/>
              <a:t> от их общего числа;</a:t>
            </a:r>
          </a:p>
        </p:txBody>
      </p:sp>
      <p:pic>
        <p:nvPicPr>
          <p:cNvPr id="4" name="Picture 5" descr="GEOMET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0"/>
            <a:ext cx="1857356" cy="2136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94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94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94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94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94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2" grpId="0"/>
      <p:bldP spid="19456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/>
          <p:cNvSpPr>
            <a:spLocks noGrp="1" noChangeArrowheads="1" noChangeShapeType="1" noTextEdit="1"/>
          </p:cNvSpPr>
          <p:nvPr>
            <p:ph idx="1"/>
          </p:nvPr>
        </p:nvSpPr>
        <p:spPr bwMode="auto">
          <a:xfrm>
            <a:off x="214282" y="928670"/>
            <a:ext cx="8460000" cy="3780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buNone/>
            </a:pPr>
            <a:r>
              <a:rPr lang="ru-RU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Воспитай </a:t>
            </a:r>
            <a:endParaRPr lang="ru-RU" kern="10" dirty="0" smtClean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  <a:p>
            <a:pPr algn="ctr">
              <a:buNone/>
            </a:pPr>
            <a:r>
              <a:rPr lang="ru-RU" b="1" kern="1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Impact"/>
              </a:rPr>
              <a:t>отличника</a:t>
            </a:r>
            <a:r>
              <a:rPr lang="ru-RU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!</a:t>
            </a:r>
          </a:p>
        </p:txBody>
      </p:sp>
      <p:pic>
        <p:nvPicPr>
          <p:cNvPr id="3" name="Picture 11" descr="num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3714752"/>
            <a:ext cx="2357454" cy="2571768"/>
          </a:xfrm>
          <a:prstGeom prst="rect">
            <a:avLst/>
          </a:prstGeom>
          <a:noFill/>
        </p:spPr>
      </p:pic>
      <p:pic>
        <p:nvPicPr>
          <p:cNvPr id="38914" name="Picture 2" descr="H:\картинки\шаблоны для резентаций\картинки на школьныю тему\Рисунок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1954956" cy="21193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8" name="WordArt 4"/>
          <p:cNvSpPr>
            <a:spLocks noChangeArrowheads="1" noChangeShapeType="1" noTextEdit="1"/>
          </p:cNvSpPr>
          <p:nvPr/>
        </p:nvSpPr>
        <p:spPr bwMode="auto">
          <a:xfrm>
            <a:off x="468313" y="188913"/>
            <a:ext cx="8064500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8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Чем выше образование, тем оно тоньше.</a:t>
            </a:r>
          </a:p>
        </p:txBody>
      </p:sp>
      <p:sp>
        <p:nvSpPr>
          <p:cNvPr id="169990" name="WordArt 6"/>
          <p:cNvSpPr>
            <a:spLocks noChangeArrowheads="1" noChangeShapeType="1" noTextEdit="1"/>
          </p:cNvSpPr>
          <p:nvPr/>
        </p:nvSpPr>
        <p:spPr bwMode="auto">
          <a:xfrm>
            <a:off x="611188" y="981075"/>
            <a:ext cx="7993062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kern="1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/>
                <a:cs typeface="Arial"/>
              </a:rPr>
              <a:t>Что самое главное?</a:t>
            </a:r>
          </a:p>
        </p:txBody>
      </p:sp>
      <p:pic>
        <p:nvPicPr>
          <p:cNvPr id="169991" name="Picture 7" descr="urok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2060575"/>
            <a:ext cx="576103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169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8" grpId="0"/>
      <p:bldP spid="16999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285728"/>
            <a:ext cx="4465638" cy="5770585"/>
          </a:xfrm>
          <a:solidFill>
            <a:schemeClr val="bg1">
              <a:alpha val="0"/>
            </a:schemeClr>
          </a:solidFill>
        </p:spPr>
        <p:txBody>
          <a:bodyPr>
            <a:noAutofit/>
          </a:bodyPr>
          <a:lstStyle/>
          <a:p>
            <a:pPr eaLnBrk="1" hangingPunct="1"/>
            <a:r>
              <a:rPr lang="ru-RU" sz="2800" dirty="0" smtClean="0"/>
              <a:t>Конечно, чтобы воспитать  золотого медалиста к выпускному классу, родителям надо приучать ребёнка к тому, что школа – это постоянный ежедневный труд, с первых же лет учёбы.</a:t>
            </a:r>
          </a:p>
          <a:p>
            <a:pPr eaLnBrk="1" hangingPunct="1">
              <a:buFontTx/>
              <a:buNone/>
            </a:pPr>
            <a:endParaRPr lang="ru-RU" sz="2800" dirty="0" smtClean="0"/>
          </a:p>
          <a:p>
            <a:pPr eaLnBrk="1" hangingPunct="1"/>
            <a:r>
              <a:rPr lang="ru-RU" sz="2800" dirty="0" smtClean="0"/>
              <a:t>Но именно первые школьные годы самые трудные.</a:t>
            </a:r>
          </a:p>
        </p:txBody>
      </p:sp>
      <p:pic>
        <p:nvPicPr>
          <p:cNvPr id="5124" name="Picture 7" descr="h6"/>
          <p:cNvPicPr>
            <a:picLocks noGrp="1" noChangeAspect="1" noChangeArrowheads="1" noCrop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3438" y="714356"/>
            <a:ext cx="4500562" cy="4946669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олна 1"/>
          <p:cNvSpPr/>
          <p:nvPr/>
        </p:nvSpPr>
        <p:spPr>
          <a:xfrm>
            <a:off x="285720" y="571480"/>
            <a:ext cx="8429684" cy="5214974"/>
          </a:xfrm>
          <a:prstGeom prst="wave">
            <a:avLst>
              <a:gd name="adj1" fmla="val 12500"/>
              <a:gd name="adj2" fmla="val 19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 smtClean="0">
              <a:solidFill>
                <a:schemeClr val="bg1"/>
              </a:solidFill>
            </a:endParaRPr>
          </a:p>
          <a:p>
            <a:pPr algn="ctr"/>
            <a:endParaRPr lang="ru-RU" sz="2800" b="1" i="1" dirty="0" smtClean="0">
              <a:solidFill>
                <a:schemeClr val="bg1"/>
              </a:solidFill>
            </a:endParaRPr>
          </a:p>
          <a:p>
            <a:pPr algn="ctr"/>
            <a:r>
              <a:rPr lang="ru-RU" sz="2800" b="1" i="1" dirty="0" smtClean="0">
                <a:solidFill>
                  <a:schemeClr val="bg1"/>
                </a:solidFill>
              </a:rPr>
              <a:t>ИЗМЕНИ МНЕНИЕ О ВЕЩАХ, КОТОРЫЕ ТЕБЯ ОГОРЧАЮТ, И ТЫ БУДЕШЬ В ПОЛНОЙ БЕЗОПАСНОСТИ ОТ НИХ.</a:t>
            </a:r>
            <a:endParaRPr lang="ru-RU" sz="2400" b="1" i="1" dirty="0" smtClean="0">
              <a:solidFill>
                <a:schemeClr val="bg1"/>
              </a:solidFill>
            </a:endParaRPr>
          </a:p>
          <a:p>
            <a:pPr algn="ctr"/>
            <a:endParaRPr lang="ru-RU" sz="2400" b="1" i="1" dirty="0" smtClean="0">
              <a:solidFill>
                <a:schemeClr val="bg1"/>
              </a:solidFill>
            </a:endParaRPr>
          </a:p>
          <a:p>
            <a:pPr algn="ctr"/>
            <a:r>
              <a:rPr lang="ru-RU" sz="2400" b="1" i="1" dirty="0" smtClean="0">
                <a:solidFill>
                  <a:schemeClr val="bg1"/>
                </a:solidFill>
              </a:rPr>
              <a:t>                                                              </a:t>
            </a:r>
          </a:p>
          <a:p>
            <a:pPr algn="ctr"/>
            <a:r>
              <a:rPr lang="ru-RU" sz="2400" b="1" i="1" dirty="0" smtClean="0">
                <a:solidFill>
                  <a:schemeClr val="bg1"/>
                </a:solidFill>
              </a:rPr>
              <a:t>                                                                Марк </a:t>
            </a:r>
            <a:r>
              <a:rPr lang="ru-RU" sz="2400" b="1" i="1" dirty="0" err="1" smtClean="0">
                <a:solidFill>
                  <a:schemeClr val="bg1"/>
                </a:solidFill>
              </a:rPr>
              <a:t>Аврелий</a:t>
            </a:r>
            <a:r>
              <a:rPr lang="ru-RU" sz="2400" b="1" i="1" dirty="0" smtClean="0">
                <a:solidFill>
                  <a:schemeClr val="bg1"/>
                </a:solidFill>
              </a:rPr>
              <a:t>.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F:\картинки\катинки в движении\5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5143512"/>
            <a:ext cx="4286250" cy="1409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dirty="0" smtClean="0"/>
              <a:t>Почему ребёнку трудно учиться?</a:t>
            </a:r>
          </a:p>
          <a:p>
            <a:pPr eaLnBrk="1" hangingPunct="1">
              <a:lnSpc>
                <a:spcPct val="90000"/>
              </a:lnSpc>
            </a:pPr>
            <a:endParaRPr lang="ru-RU" sz="2800" dirty="0" smtClean="0"/>
          </a:p>
          <a:p>
            <a:pPr eaLnBrk="1" hangingPunct="1">
              <a:lnSpc>
                <a:spcPct val="90000"/>
              </a:lnSpc>
            </a:pPr>
            <a:r>
              <a:rPr lang="ru-RU" sz="2800" dirty="0" smtClean="0"/>
              <a:t>Есть ли какие-то объяснения этому, кроме лени, неорганизованности?</a:t>
            </a:r>
          </a:p>
          <a:p>
            <a:pPr eaLnBrk="1" hangingPunct="1">
              <a:lnSpc>
                <a:spcPct val="90000"/>
              </a:lnSpc>
            </a:pPr>
            <a:endParaRPr lang="ru-RU" sz="2800" dirty="0" smtClean="0"/>
          </a:p>
          <a:p>
            <a:pPr eaLnBrk="1" hangingPunct="1">
              <a:lnSpc>
                <a:spcPct val="90000"/>
              </a:lnSpc>
            </a:pPr>
            <a:r>
              <a:rPr lang="ru-RU" sz="2800" dirty="0" smtClean="0"/>
              <a:t>Как помочь ребёнку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dirty="0" smtClean="0"/>
              <a:t>   учиться?</a:t>
            </a:r>
          </a:p>
          <a:p>
            <a:pPr eaLnBrk="1" hangingPunct="1">
              <a:lnSpc>
                <a:spcPct val="90000"/>
              </a:lnSpc>
            </a:pPr>
            <a:endParaRPr lang="ru-RU" sz="2800" dirty="0" smtClean="0"/>
          </a:p>
          <a:p>
            <a:pPr eaLnBrk="1" hangingPunct="1">
              <a:lnSpc>
                <a:spcPct val="90000"/>
              </a:lnSpc>
            </a:pPr>
            <a:r>
              <a:rPr lang="ru-RU" sz="2800" dirty="0" smtClean="0"/>
              <a:t>Что делать?</a:t>
            </a:r>
          </a:p>
        </p:txBody>
      </p:sp>
      <p:pic>
        <p:nvPicPr>
          <p:cNvPr id="6148" name="Picture 4" descr="task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188913"/>
            <a:ext cx="5167342" cy="110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р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3357563"/>
            <a:ext cx="352742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400" decel="100000"/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400" decel="100000" fill="hold"/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400" decel="100000" fill="hold"/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00" decel="100000" fill="hold"/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400" decel="100000"/>
                                        <p:tgtEl>
                                          <p:spTgt spid="17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400" decel="100000" fill="hold"/>
                                        <p:tgtEl>
                                          <p:spTgt spid="17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400" decel="100000" fill="hold"/>
                                        <p:tgtEl>
                                          <p:spTgt spid="17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400" decel="100000" fill="hold"/>
                                        <p:tgtEl>
                                          <p:spTgt spid="17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400" decel="100000"/>
                                        <p:tgtEl>
                                          <p:spTgt spid="173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400" decel="100000" fill="hold"/>
                                        <p:tgtEl>
                                          <p:spTgt spid="173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400" decel="100000" fill="hold"/>
                                        <p:tgtEl>
                                          <p:spTgt spid="173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400" decel="100000" fill="hold"/>
                                        <p:tgtEl>
                                          <p:spTgt spid="173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400" decel="100000"/>
                                        <p:tgtEl>
                                          <p:spTgt spid="173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400" decel="100000" fill="hold"/>
                                        <p:tgtEl>
                                          <p:spTgt spid="173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400" decel="100000" fill="hold"/>
                                        <p:tgtEl>
                                          <p:spTgt spid="173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400" decel="100000" fill="hold"/>
                                        <p:tgtEl>
                                          <p:spTgt spid="173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480" y="260350"/>
            <a:ext cx="6997720" cy="1157288"/>
          </a:xfrm>
          <a:solidFill>
            <a:schemeClr val="bg1">
              <a:alpha val="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/>
              <a:t>        </a:t>
            </a:r>
            <a:r>
              <a:rPr lang="ru-RU" sz="2000" b="1" i="1" dirty="0" smtClean="0">
                <a:solidFill>
                  <a:schemeClr val="tx1"/>
                </a:solidFill>
              </a:rPr>
              <a:t>Урок выучил, а вышел к доске – и молчит.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idx="1"/>
          </p:nvPr>
        </p:nvSpPr>
        <p:spPr>
          <a:xfrm>
            <a:off x="3500430" y="1628775"/>
            <a:ext cx="5392744" cy="4456113"/>
          </a:xfrm>
          <a:solidFill>
            <a:schemeClr val="bg1">
              <a:alpha val="0"/>
            </a:schemeClr>
          </a:solidFill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2800" dirty="0" smtClean="0"/>
              <a:t>В чём проблема? «Не в памяти, а в низкой самооценке», - считают детские психологи. Ребёнок зажат, боится ошибиться, боится насмешек. Что делать? </a:t>
            </a:r>
          </a:p>
          <a:p>
            <a:pPr eaLnBrk="1" hangingPunct="1">
              <a:lnSpc>
                <a:spcPct val="90000"/>
              </a:lnSpc>
            </a:pPr>
            <a:endParaRPr lang="ru-RU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dirty="0" smtClean="0">
                <a:solidFill>
                  <a:srgbClr val="FF3300"/>
                </a:solidFill>
              </a:rPr>
              <a:t>Хвалить ребёнка за любой маленький успех.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dirty="0" smtClean="0">
                <a:solidFill>
                  <a:srgbClr val="FF3300"/>
                </a:solidFill>
              </a:rPr>
              <a:t>Внушать веру в себя, в 		                собственные способности.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dirty="0" smtClean="0">
                <a:solidFill>
                  <a:srgbClr val="FF3300"/>
                </a:solidFill>
              </a:rPr>
              <a:t>               </a:t>
            </a:r>
          </a:p>
        </p:txBody>
      </p:sp>
      <p:pic>
        <p:nvPicPr>
          <p:cNvPr id="7172" name="Picture 4" descr="back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60350"/>
            <a:ext cx="935037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857628"/>
            <a:ext cx="257176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3000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3000"/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3000"/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857356" y="457200"/>
            <a:ext cx="7134244" cy="838200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 i="1" dirty="0" smtClean="0">
                <a:solidFill>
                  <a:schemeClr val="tx1"/>
                </a:solidFill>
              </a:rPr>
              <a:t>         </a:t>
            </a:r>
            <a:r>
              <a:rPr lang="ru-RU" sz="2400" b="1" i="1" dirty="0" smtClean="0">
                <a:solidFill>
                  <a:schemeClr val="tx1"/>
                </a:solidFill>
              </a:rPr>
              <a:t>Грязь в тетрадке, кривые буквы…</a:t>
            </a:r>
            <a:r>
              <a:rPr lang="ru-RU" sz="2400" dirty="0" smtClean="0"/>
              <a:t> 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600200"/>
            <a:ext cx="8507412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dirty="0" smtClean="0"/>
              <a:t>Откуда? От неразвитых мышц</a:t>
            </a:r>
          </a:p>
          <a:p>
            <a:pPr eaLnBrk="1" hangingPunct="1">
              <a:buFontTx/>
              <a:buNone/>
            </a:pPr>
            <a:r>
              <a:rPr lang="ru-RU" sz="2800" dirty="0" smtClean="0"/>
              <a:t>руки. «От неразвитой мелкой</a:t>
            </a:r>
          </a:p>
          <a:p>
            <a:pPr eaLnBrk="1" hangingPunct="1">
              <a:buFontTx/>
              <a:buNone/>
            </a:pPr>
            <a:r>
              <a:rPr lang="ru-RU" sz="2800" dirty="0" smtClean="0"/>
              <a:t>моторики»- как выражаются</a:t>
            </a:r>
          </a:p>
          <a:p>
            <a:pPr eaLnBrk="1" hangingPunct="1">
              <a:buFontTx/>
              <a:buNone/>
            </a:pPr>
            <a:r>
              <a:rPr lang="ru-RU" sz="2800" dirty="0" smtClean="0"/>
              <a:t>специалисты.</a:t>
            </a:r>
          </a:p>
          <a:p>
            <a:pPr eaLnBrk="1" hangingPunct="1">
              <a:buFontTx/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Срочно покупаем пластилин.</a:t>
            </a:r>
          </a:p>
          <a:p>
            <a:pPr eaLnBrk="1" hangingPunct="1">
              <a:buFontTx/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И лепим зверушек, человечков.</a:t>
            </a:r>
          </a:p>
          <a:p>
            <a:pPr eaLnBrk="1" hangingPunct="1">
              <a:buFontTx/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Вырезаем ножницами картинки,</a:t>
            </a:r>
          </a:p>
          <a:p>
            <a:pPr eaLnBrk="1" hangingPunct="1">
              <a:buFontTx/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Раскрашиваем мелкие рисунки.</a:t>
            </a:r>
          </a:p>
          <a:p>
            <a:pPr eaLnBrk="1" hangingPunct="1">
              <a:buFontTx/>
              <a:buNone/>
            </a:pPr>
            <a:r>
              <a:rPr lang="ru-RU" sz="2800" dirty="0" smtClean="0">
                <a:solidFill>
                  <a:srgbClr val="FF3300"/>
                </a:solidFill>
              </a:rPr>
              <a:t>Месяц занятий  даст ощутимый результат.</a:t>
            </a:r>
          </a:p>
        </p:txBody>
      </p:sp>
      <p:pic>
        <p:nvPicPr>
          <p:cNvPr id="8196" name="Picture 4" descr="back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60350"/>
            <a:ext cx="122396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PIC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1628775"/>
            <a:ext cx="2449512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5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17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175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175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500"/>
                                        <p:tgtEl>
                                          <p:spTgt spid="175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500"/>
                                        <p:tgtEl>
                                          <p:spTgt spid="175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500"/>
                                        <p:tgtEl>
                                          <p:spTgt spid="175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6" grpId="0"/>
      <p:bldP spid="175107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08" y="260350"/>
            <a:ext cx="6543692" cy="11572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000" b="1" i="1" dirty="0" smtClean="0">
                <a:solidFill>
                  <a:schemeClr val="tx1"/>
                </a:solidFill>
              </a:rPr>
              <a:t>    </a:t>
            </a:r>
            <a:r>
              <a:rPr lang="ru-RU" sz="2400" b="1" i="1" dirty="0" smtClean="0">
                <a:solidFill>
                  <a:schemeClr val="tx1"/>
                </a:solidFill>
              </a:rPr>
              <a:t>Он делает глупые ошибки, просто пропускает буквы.</a:t>
            </a:r>
            <a:br>
              <a:rPr lang="ru-RU" sz="2400" b="1" i="1" dirty="0" smtClean="0">
                <a:solidFill>
                  <a:schemeClr val="tx1"/>
                </a:solidFill>
              </a:rPr>
            </a:br>
            <a:endParaRPr lang="ru-RU" sz="2400" b="1" i="1" dirty="0" smtClean="0">
              <a:solidFill>
                <a:schemeClr val="tx1"/>
              </a:solidFill>
            </a:endParaRPr>
          </a:p>
        </p:txBody>
      </p:sp>
      <p:sp>
        <p:nvSpPr>
          <p:cNvPr id="176131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557338"/>
            <a:ext cx="8435975" cy="49974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dirty="0" smtClean="0"/>
              <a:t>Это бывает, если плохо</a:t>
            </a:r>
          </a:p>
          <a:p>
            <a:pPr eaLnBrk="1" hangingPunct="1">
              <a:buFontTx/>
              <a:buNone/>
            </a:pPr>
            <a:r>
              <a:rPr lang="ru-RU" sz="2400" dirty="0" smtClean="0"/>
              <a:t>развит фонетический слух.</a:t>
            </a:r>
          </a:p>
          <a:p>
            <a:pPr eaLnBrk="1" hangingPunct="1">
              <a:buFontTx/>
              <a:buNone/>
            </a:pPr>
            <a:r>
              <a:rPr lang="ru-RU" sz="2400" dirty="0" smtClean="0"/>
              <a:t>Вместе раскладывайте</a:t>
            </a:r>
          </a:p>
          <a:p>
            <a:pPr eaLnBrk="1" hangingPunct="1">
              <a:buFontTx/>
              <a:buNone/>
            </a:pPr>
            <a:r>
              <a:rPr lang="ru-RU" sz="2400" dirty="0" smtClean="0"/>
              <a:t>слова на буквы. А может он</a:t>
            </a:r>
          </a:p>
          <a:p>
            <a:pPr eaLnBrk="1" hangingPunct="1">
              <a:buFontTx/>
              <a:buNone/>
            </a:pPr>
            <a:r>
              <a:rPr lang="ru-RU" sz="2400" dirty="0" smtClean="0"/>
              <a:t>просто торопыга?</a:t>
            </a:r>
          </a:p>
          <a:p>
            <a:pPr eaLnBrk="1" hangingPunct="1">
              <a:buFontTx/>
              <a:buNone/>
            </a:pPr>
            <a:endParaRPr lang="ru-RU" sz="2400" dirty="0" smtClean="0"/>
          </a:p>
          <a:p>
            <a:pPr eaLnBrk="1" hangingPunct="1">
              <a:buFontTx/>
              <a:buNone/>
            </a:pPr>
            <a:endParaRPr lang="ru-RU" sz="2400" dirty="0" smtClean="0"/>
          </a:p>
          <a:p>
            <a:pPr eaLnBrk="1" hangingPunct="1">
              <a:buFontTx/>
              <a:buNone/>
            </a:pPr>
            <a:r>
              <a:rPr lang="ru-RU" sz="2400" dirty="0" smtClean="0">
                <a:solidFill>
                  <a:srgbClr val="FF3300"/>
                </a:solidFill>
              </a:rPr>
              <a:t>Приучите ребёнка дважды</a:t>
            </a:r>
          </a:p>
          <a:p>
            <a:pPr eaLnBrk="1" hangingPunct="1">
              <a:buFontTx/>
              <a:buNone/>
            </a:pPr>
            <a:r>
              <a:rPr lang="ru-RU" sz="2400" dirty="0" smtClean="0">
                <a:solidFill>
                  <a:srgbClr val="FF3300"/>
                </a:solidFill>
              </a:rPr>
              <a:t>медленно прочитать</a:t>
            </a:r>
          </a:p>
          <a:p>
            <a:pPr eaLnBrk="1" hangingPunct="1">
              <a:buFontTx/>
              <a:buNone/>
            </a:pPr>
            <a:r>
              <a:rPr lang="ru-RU" sz="2400" dirty="0" smtClean="0">
                <a:solidFill>
                  <a:srgbClr val="FF3300"/>
                </a:solidFill>
              </a:rPr>
              <a:t>написанное, прежде чем </a:t>
            </a:r>
          </a:p>
          <a:p>
            <a:pPr eaLnBrk="1" hangingPunct="1">
              <a:buFontTx/>
              <a:buNone/>
            </a:pPr>
            <a:r>
              <a:rPr lang="ru-RU" sz="2400" dirty="0" smtClean="0">
                <a:solidFill>
                  <a:srgbClr val="FF3300"/>
                </a:solidFill>
              </a:rPr>
              <a:t>сдать работу на проверку.</a:t>
            </a:r>
          </a:p>
        </p:txBody>
      </p:sp>
      <p:pic>
        <p:nvPicPr>
          <p:cNvPr id="9220" name="Picture 4" descr="back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33375"/>
            <a:ext cx="1295400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6133" name="Picture 5" descr="7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1557338"/>
            <a:ext cx="3743325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6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7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7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76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76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76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761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6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0" grpId="0"/>
      <p:bldP spid="176131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32" y="457200"/>
            <a:ext cx="6991368" cy="838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000" b="1" i="1" dirty="0" smtClean="0">
                <a:solidFill>
                  <a:schemeClr val="tx1"/>
                </a:solidFill>
              </a:rPr>
              <a:t>          </a:t>
            </a:r>
            <a:r>
              <a:rPr lang="ru-RU" sz="2700" b="1" i="1" dirty="0" smtClean="0">
                <a:solidFill>
                  <a:schemeClr val="tx1"/>
                </a:solidFill>
              </a:rPr>
              <a:t>Всё бывает – в одно ухо влетело, </a:t>
            </a:r>
            <a:br>
              <a:rPr lang="ru-RU" sz="2700" b="1" i="1" dirty="0" smtClean="0">
                <a:solidFill>
                  <a:schemeClr val="tx1"/>
                </a:solidFill>
              </a:rPr>
            </a:br>
            <a:r>
              <a:rPr lang="ru-RU" sz="2700" b="1" i="1" dirty="0" smtClean="0">
                <a:solidFill>
                  <a:schemeClr val="tx1"/>
                </a:solidFill>
              </a:rPr>
              <a:t>                в другое вылетело.</a:t>
            </a:r>
            <a:r>
              <a:rPr lang="ru-RU" sz="2000" b="1" i="1" dirty="0" smtClean="0">
                <a:solidFill>
                  <a:schemeClr val="tx1"/>
                </a:solidFill>
              </a:rPr>
              <a:t/>
            </a:r>
            <a:br>
              <a:rPr lang="ru-RU" sz="2000" b="1" i="1" dirty="0" smtClean="0">
                <a:solidFill>
                  <a:schemeClr val="tx1"/>
                </a:solidFill>
              </a:rPr>
            </a:br>
            <a:endParaRPr lang="ru-RU" sz="2000" b="1" i="1" dirty="0" smtClean="0">
              <a:solidFill>
                <a:schemeClr val="tx1"/>
              </a:solidFill>
            </a:endParaRPr>
          </a:p>
        </p:txBody>
      </p:sp>
      <p:sp>
        <p:nvSpPr>
          <p:cNvPr id="178179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628775"/>
            <a:ext cx="8713788" cy="4924425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dirty="0" smtClean="0"/>
              <a:t>Значит надо тренировать память.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dirty="0" smtClean="0"/>
              <a:t>Можно поиграть в игру на запоминание: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dirty="0" smtClean="0"/>
              <a:t>«Вспомни: в какой одежде ушёл папа на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dirty="0" smtClean="0"/>
              <a:t>работу?»,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dirty="0" smtClean="0"/>
              <a:t>«Закрой глаза и опиши, какие предметы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dirty="0" smtClean="0"/>
              <a:t>лежат у тебя на столе. А в комнате?»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6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600" dirty="0" smtClean="0"/>
              <a:t>			</a:t>
            </a:r>
            <a:r>
              <a:rPr lang="ru-RU" sz="2600" dirty="0" smtClean="0"/>
              <a:t>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600" dirty="0" smtClean="0"/>
              <a:t>				 </a:t>
            </a:r>
            <a:r>
              <a:rPr lang="ru-RU" sz="2600" b="1" dirty="0" smtClean="0">
                <a:solidFill>
                  <a:srgbClr val="FF3300"/>
                </a:solidFill>
              </a:rPr>
              <a:t>Приучайте ребёнка делать не только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600" b="1" dirty="0" smtClean="0">
                <a:solidFill>
                  <a:srgbClr val="FF3300"/>
                </a:solidFill>
              </a:rPr>
              <a:t>			         то, что приятно, но и то, что нужно.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600" b="1" dirty="0" smtClean="0">
                <a:solidFill>
                  <a:srgbClr val="FF3300"/>
                </a:solidFill>
              </a:rPr>
              <a:t>			         Придумайте систему поощрения.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600" b="1" dirty="0" smtClean="0">
                <a:solidFill>
                  <a:srgbClr val="FF3300"/>
                </a:solidFill>
              </a:rPr>
              <a:t>			         «Сделаешь математику – посмотрим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600" b="1" dirty="0" smtClean="0">
                <a:solidFill>
                  <a:srgbClr val="FF3300"/>
                </a:solidFill>
              </a:rPr>
              <a:t>			         мультфильм».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b="1" dirty="0" smtClean="0">
              <a:solidFill>
                <a:srgbClr val="FF33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b="1" dirty="0" smtClean="0">
              <a:solidFill>
                <a:srgbClr val="FF33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b="1" dirty="0" smtClean="0">
              <a:solidFill>
                <a:srgbClr val="FF33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600" dirty="0" smtClean="0">
              <a:solidFill>
                <a:srgbClr val="FF33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dirty="0" smtClean="0">
                <a:solidFill>
                  <a:srgbClr val="FF3300"/>
                </a:solidFill>
              </a:rPr>
              <a:t>			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600" dirty="0" smtClean="0">
              <a:solidFill>
                <a:srgbClr val="FF33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600" dirty="0" smtClean="0">
              <a:solidFill>
                <a:srgbClr val="FF3300"/>
              </a:solidFill>
            </a:endParaRPr>
          </a:p>
        </p:txBody>
      </p:sp>
      <p:pic>
        <p:nvPicPr>
          <p:cNvPr id="10244" name="Picture 4" descr="back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404813"/>
            <a:ext cx="1366837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8181" name="Picture 5" descr="flash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458523"/>
            <a:ext cx="2357454" cy="3255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8182" name="Picture 6" descr="nab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9925" y="1000108"/>
            <a:ext cx="1909794" cy="2573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178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178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"/>
                                        <p:tgtEl>
                                          <p:spTgt spid="178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500"/>
                                        <p:tgtEl>
                                          <p:spTgt spid="178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500"/>
                                        <p:tgtEl>
                                          <p:spTgt spid="178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500"/>
                                        <p:tgtEl>
                                          <p:spTgt spid="178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"/>
                                        <p:tgtEl>
                                          <p:spTgt spid="178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500"/>
                                        <p:tgtEl>
                                          <p:spTgt spid="178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500"/>
                                        <p:tgtEl>
                                          <p:spTgt spid="178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500"/>
                                        <p:tgtEl>
                                          <p:spTgt spid="1781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500"/>
                                        <p:tgtEl>
                                          <p:spTgt spid="1781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500"/>
                                        <p:tgtEl>
                                          <p:spTgt spid="1781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500"/>
                                        <p:tgtEl>
                                          <p:spTgt spid="17817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500"/>
                                        <p:tgtEl>
                                          <p:spTgt spid="178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8" grpId="0"/>
      <p:bldP spid="178179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71605" y="103188"/>
            <a:ext cx="7393008" cy="13144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400" b="1" i="1" dirty="0" smtClean="0">
                <a:solidFill>
                  <a:schemeClr val="tx1"/>
                </a:solidFill>
              </a:rPr>
              <a:t>Не может сосредоточиться? Легко возбудим?       Вертится на уроке?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54162"/>
            <a:ext cx="8686800" cy="5089548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ru-RU" sz="2400" dirty="0" smtClean="0"/>
              <a:t>			Это может быть следствием нарушением режима 		дня. Не допускайте, чтобы ребёнок просиживал 			перед компьютером или телевизором полдня.</a:t>
            </a:r>
          </a:p>
          <a:p>
            <a:pPr eaLnBrk="1" hangingPunct="1">
              <a:buFontTx/>
              <a:buNone/>
            </a:pPr>
            <a:endParaRPr lang="ru-RU" sz="2400" dirty="0" smtClean="0"/>
          </a:p>
          <a:p>
            <a:pPr eaLnBrk="1" hangingPunct="1">
              <a:buFontTx/>
              <a:buNone/>
            </a:pPr>
            <a:endParaRPr lang="ru-RU" sz="2400" dirty="0" smtClean="0"/>
          </a:p>
          <a:p>
            <a:pPr eaLnBrk="1" hangingPunct="1">
              <a:buFontTx/>
              <a:buNone/>
            </a:pPr>
            <a:endParaRPr lang="ru-RU" sz="2400" dirty="0" smtClean="0"/>
          </a:p>
          <a:p>
            <a:pPr eaLnBrk="1" hangingPunct="1">
              <a:buFontTx/>
              <a:buNone/>
            </a:pPr>
            <a:endParaRPr lang="ru-RU" sz="2400" dirty="0" smtClean="0"/>
          </a:p>
          <a:p>
            <a:pPr eaLnBrk="1" hangingPunct="1">
              <a:buFontTx/>
              <a:buNone/>
            </a:pPr>
            <a:endParaRPr lang="ru-RU" sz="2400" dirty="0" smtClean="0"/>
          </a:p>
          <a:p>
            <a:pPr eaLnBrk="1" hangingPunct="1">
              <a:buFontTx/>
              <a:buNone/>
            </a:pPr>
            <a:r>
              <a:rPr lang="ru-RU" sz="2400" dirty="0" smtClean="0">
                <a:solidFill>
                  <a:srgbClr val="FF3300"/>
                </a:solidFill>
              </a:rPr>
              <a:t>Обязательны прогулки,</a:t>
            </a:r>
          </a:p>
          <a:p>
            <a:pPr eaLnBrk="1" hangingPunct="1">
              <a:buFontTx/>
              <a:buNone/>
            </a:pPr>
            <a:r>
              <a:rPr lang="ru-RU" sz="2400" dirty="0" smtClean="0">
                <a:solidFill>
                  <a:srgbClr val="FF3300"/>
                </a:solidFill>
              </a:rPr>
              <a:t>физические нагрузки,</a:t>
            </a:r>
          </a:p>
          <a:p>
            <a:pPr eaLnBrk="1" hangingPunct="1">
              <a:buFontTx/>
              <a:buNone/>
            </a:pPr>
            <a:r>
              <a:rPr lang="ru-RU" sz="2400" dirty="0" smtClean="0">
                <a:solidFill>
                  <a:srgbClr val="FF3300"/>
                </a:solidFill>
              </a:rPr>
              <a:t>спорт, подвижные игры.</a:t>
            </a:r>
          </a:p>
          <a:p>
            <a:pPr eaLnBrk="1" hangingPunct="1">
              <a:buFontTx/>
              <a:buNone/>
            </a:pPr>
            <a:r>
              <a:rPr lang="ru-RU" sz="2400" dirty="0" smtClean="0">
                <a:solidFill>
                  <a:srgbClr val="FF3300"/>
                </a:solidFill>
              </a:rPr>
              <a:t>Еда и сон вовремя. </a:t>
            </a:r>
          </a:p>
          <a:p>
            <a:pPr eaLnBrk="1" hangingPunct="1">
              <a:buFontTx/>
              <a:buNone/>
            </a:pPr>
            <a:endParaRPr lang="ru-RU" sz="2400" dirty="0" smtClean="0"/>
          </a:p>
          <a:p>
            <a:pPr eaLnBrk="1" hangingPunct="1">
              <a:buFontTx/>
              <a:buNone/>
            </a:pPr>
            <a:endParaRPr lang="ru-RU" sz="2400" dirty="0" smtClean="0"/>
          </a:p>
        </p:txBody>
      </p:sp>
      <p:pic>
        <p:nvPicPr>
          <p:cNvPr id="11268" name="Picture 4" descr="back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14398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9205" name="Picture 5" descr="Рисунок3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714620"/>
            <a:ext cx="2160587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9206" name="Picture 6" descr="Рисунок1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4071942"/>
            <a:ext cx="2457443" cy="245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9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179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9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79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79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79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2" grpId="0"/>
      <p:bldP spid="17920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7" name="Rectangle 9"/>
          <p:cNvSpPr>
            <a:spLocks noGrp="1" noChangeArrowheads="1"/>
          </p:cNvSpPr>
          <p:nvPr>
            <p:ph sz="half" idx="1"/>
          </p:nvPr>
        </p:nvSpPr>
        <p:spPr>
          <a:xfrm>
            <a:off x="179388" y="1600200"/>
            <a:ext cx="4316412" cy="4924425"/>
          </a:xfrm>
        </p:spPr>
        <p:txBody>
          <a:bodyPr/>
          <a:lstStyle/>
          <a:p>
            <a:pPr eaLnBrk="1" hangingPunct="1"/>
            <a:r>
              <a:rPr lang="ru-RU" sz="2000" dirty="0" smtClean="0"/>
              <a:t>Ребёнок нуждается в постоянной поддержке родителей. Ваша искренняя заинтересованность в его школьных делах, серьёзное отношение к достижениям и трудностям помогут ученику. </a:t>
            </a:r>
          </a:p>
          <a:p>
            <a:pPr eaLnBrk="1" hangingPunct="1"/>
            <a:r>
              <a:rPr lang="ru-RU" sz="2000" dirty="0" smtClean="0"/>
              <a:t>Не забывайте напоминать о школьных правилах и необходимости их соблюдать.</a:t>
            </a:r>
          </a:p>
          <a:p>
            <a:pPr eaLnBrk="1" hangingPunct="1"/>
            <a:r>
              <a:rPr lang="ru-RU" sz="2000" dirty="0" smtClean="0"/>
              <a:t>Составьте вместе распорядок дня, а затем следите за выполнением.</a:t>
            </a:r>
          </a:p>
        </p:txBody>
      </p:sp>
      <p:sp>
        <p:nvSpPr>
          <p:cNvPr id="181258" name="Rectangle 10"/>
          <p:cNvSpPr>
            <a:spLocks noGrp="1" noChangeArrowheads="1"/>
          </p:cNvSpPr>
          <p:nvPr>
            <p:ph sz="half" idx="2"/>
          </p:nvPr>
        </p:nvSpPr>
        <p:spPr>
          <a:xfrm>
            <a:off x="4427538" y="981075"/>
            <a:ext cx="4537075" cy="5616575"/>
          </a:xfrm>
        </p:spPr>
        <p:txBody>
          <a:bodyPr/>
          <a:lstStyle/>
          <a:p>
            <a:pPr eaLnBrk="1" hangingPunct="1"/>
            <a:r>
              <a:rPr lang="ru-RU" sz="2000" dirty="0" smtClean="0"/>
              <a:t>Когда человек учится, у него может что-то не получаться, это естественно. Ребёнок имеет право на ошибку.</a:t>
            </a:r>
          </a:p>
          <a:p>
            <a:pPr eaLnBrk="1" hangingPunct="1"/>
            <a:r>
              <a:rPr lang="ru-RU" sz="2000" dirty="0" smtClean="0"/>
              <a:t>Не пропускайте трудности. При необходимости обращайтесь за помощью к специалистам: психологу, логопеду, окулисту.</a:t>
            </a:r>
          </a:p>
          <a:p>
            <a:pPr eaLnBrk="1" hangingPunct="1"/>
            <a:r>
              <a:rPr lang="ru-RU" sz="2000" dirty="0" smtClean="0"/>
              <a:t>Поддерживайте ребёнка в его желании добиться успеха. В каждой работе обязательно найдите, за что можно было бы его похвалить. Похвала способна повысить интеллектуальные достижения.</a:t>
            </a:r>
          </a:p>
        </p:txBody>
      </p:sp>
      <p:sp>
        <p:nvSpPr>
          <p:cNvPr id="181252" name="AutoShape 4"/>
          <p:cNvSpPr>
            <a:spLocks noChangeArrowheads="1"/>
          </p:cNvSpPr>
          <p:nvPr/>
        </p:nvSpPr>
        <p:spPr bwMode="auto">
          <a:xfrm>
            <a:off x="0" y="0"/>
            <a:ext cx="4140200" cy="1700213"/>
          </a:xfrm>
          <a:prstGeom prst="irregularSeal2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1254" name="WordArt 6"/>
          <p:cNvSpPr>
            <a:spLocks noChangeArrowheads="1" noChangeShapeType="1" noTextEdit="1"/>
          </p:cNvSpPr>
          <p:nvPr/>
        </p:nvSpPr>
        <p:spPr bwMode="auto">
          <a:xfrm>
            <a:off x="684213" y="476250"/>
            <a:ext cx="2519362" cy="5048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полезные</a:t>
            </a:r>
          </a:p>
        </p:txBody>
      </p:sp>
      <p:sp>
        <p:nvSpPr>
          <p:cNvPr id="181255" name="WordArt 7"/>
          <p:cNvSpPr>
            <a:spLocks noChangeArrowheads="1" noChangeShapeType="1" noTextEdit="1"/>
          </p:cNvSpPr>
          <p:nvPr/>
        </p:nvSpPr>
        <p:spPr bwMode="auto">
          <a:xfrm>
            <a:off x="684213" y="981075"/>
            <a:ext cx="2592387" cy="50323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советы</a:t>
            </a:r>
          </a:p>
        </p:txBody>
      </p:sp>
      <p:pic>
        <p:nvPicPr>
          <p:cNvPr id="7170" name="Picture 2" descr="F:\картинки\катинки в движении\8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181600"/>
            <a:ext cx="8286808" cy="1676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1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1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1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1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1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1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1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1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1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1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1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1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1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1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1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1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1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1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2" grpId="0" animBg="1"/>
      <p:bldP spid="181254" grpId="0" animBg="1"/>
      <p:bldP spid="18125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2844" y="1643050"/>
            <a:ext cx="8686800" cy="3714776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Желаю успехов!</a:t>
            </a:r>
            <a:br>
              <a:rPr lang="ru-RU" sz="8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/>
              <a:t>			</a:t>
            </a:r>
            <a:r>
              <a:rPr lang="ru-RU" sz="8000" dirty="0" err="1" smtClean="0"/>
              <a:t>нтб</a:t>
            </a:r>
            <a:endParaRPr lang="ru-RU" sz="8000" dirty="0"/>
          </a:p>
        </p:txBody>
      </p:sp>
      <p:pic>
        <p:nvPicPr>
          <p:cNvPr id="6146" name="Picture 2" descr="F:\картинки\катинки в движении\5742c64de29c0fa8960ed1a63542e99f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2285992"/>
            <a:ext cx="4643438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используемых источников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714356"/>
            <a:ext cx="871543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u="sng" dirty="0" smtClean="0">
                <a:solidFill>
                  <a:schemeClr val="accent4">
                    <a:lumMod val="75000"/>
                  </a:schemeClr>
                </a:solidFill>
              </a:rPr>
              <a:t>Оценка не тождественна отметке. </a:t>
            </a:r>
          </a:p>
          <a:p>
            <a:r>
              <a:rPr lang="ru-RU" sz="4000" b="1" i="1" dirty="0" smtClean="0">
                <a:solidFill>
                  <a:srgbClr val="FF0000"/>
                </a:solidFill>
              </a:rPr>
              <a:t>Оценка – </a:t>
            </a:r>
            <a: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000" b="1" i="1" dirty="0" smtClean="0">
                <a:solidFill>
                  <a:schemeClr val="accent6"/>
                </a:solidFill>
              </a:rPr>
              <a:t>это процесс оценивания;</a:t>
            </a:r>
          </a:p>
          <a:p>
            <a:r>
              <a:rPr lang="ru-RU" sz="4000" b="1" i="1" dirty="0" smtClean="0">
                <a:solidFill>
                  <a:srgbClr val="FF0000"/>
                </a:solidFill>
              </a:rPr>
              <a:t>отметка</a:t>
            </a:r>
            <a:r>
              <a:rPr lang="ru-RU" sz="4000" b="1" i="1" dirty="0" smtClean="0">
                <a:solidFill>
                  <a:schemeClr val="bg1"/>
                </a:solidFill>
              </a:rPr>
              <a:t> </a:t>
            </a:r>
            <a:r>
              <a:rPr lang="ru-RU" sz="4000" b="1" i="1" dirty="0" smtClean="0">
                <a:solidFill>
                  <a:schemeClr val="accent6"/>
                </a:solidFill>
              </a:rPr>
              <a:t>– результат этого процесса, его условно - формальное  отражение в баллах.</a:t>
            </a:r>
            <a:endParaRPr lang="ru-RU" sz="4000" b="1" i="1" dirty="0">
              <a:solidFill>
                <a:schemeClr val="accent6"/>
              </a:solidFill>
            </a:endParaRPr>
          </a:p>
        </p:txBody>
      </p:sp>
      <p:pic>
        <p:nvPicPr>
          <p:cNvPr id="5" name="Picture 11" descr="j03433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4000504"/>
            <a:ext cx="4184667" cy="2857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85728"/>
            <a:ext cx="8501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Оценка  успеваемости ребёнка родителями.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1214422"/>
            <a:ext cx="814393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/>
                </a:solidFill>
              </a:rPr>
              <a:t>И «двоечникам «, и «хорошистам» необходимо уменьшить  болезненность неудач,  эмоционально преодолеть травматические ситуации, связанные со школьными оценками. Похвала им необходима, но необходимы и указания на ошибки, недочёты, неточности. Как же дозировать  оценку в семье?</a:t>
            </a:r>
            <a:endParaRPr lang="ru-RU" sz="3600" b="1" dirty="0">
              <a:solidFill>
                <a:schemeClr val="accent6"/>
              </a:solidFill>
            </a:endParaRPr>
          </a:p>
        </p:txBody>
      </p:sp>
      <p:pic>
        <p:nvPicPr>
          <p:cNvPr id="3074" name="Picture 2" descr="F:\картинки\катинки в движении\p79_aniheart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29264"/>
            <a:ext cx="1714512" cy="1428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14290"/>
            <a:ext cx="5500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Правило   первое:</a:t>
            </a:r>
            <a:endParaRPr lang="ru-RU" sz="2800" b="1" i="1" u="sng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714356"/>
            <a:ext cx="864399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accent6"/>
                </a:solidFill>
              </a:rPr>
              <a:t>Не бейте лежачего.  Двойка , а для кого-то и четвёрка – достаточное наказание, и не стоит дважды наказывать за одни и те же ошибки.</a:t>
            </a:r>
          </a:p>
          <a:p>
            <a:pPr algn="just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Ребёнок ждёт от родителей  не попрёков, а спокойной помощи.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3571876"/>
            <a:ext cx="5429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Правило  второе:</a:t>
            </a:r>
            <a:endParaRPr lang="ru-RU" sz="2800" b="1" i="1" u="sng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4429132"/>
            <a:ext cx="87154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accent6"/>
                </a:solidFill>
              </a:rPr>
              <a:t>Чтобы избавить ребёнка от недостатков, постарайтесь выбрать один – тот, от которого вы хотите избавиться в первую очередь, и говорите только о нём.</a:t>
            </a:r>
          </a:p>
        </p:txBody>
      </p:sp>
      <p:pic>
        <p:nvPicPr>
          <p:cNvPr id="7" name="Picture 19" descr="j03981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2500306"/>
            <a:ext cx="2971811" cy="20129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85728"/>
            <a:ext cx="5286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Правило третье:</a:t>
            </a:r>
            <a:endParaRPr lang="ru-RU" sz="2800" b="1" i="1" u="sng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1142984"/>
            <a:ext cx="84296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dirty="0" smtClean="0">
                <a:solidFill>
                  <a:schemeClr val="accent6"/>
                </a:solidFill>
              </a:rPr>
              <a:t>Выбирая самое главное, посоветуйтесь с ребёнком, начните с ликвидации тех учебных трудностей, которые наиболее значимы для него самого. Но если вас обоих беспокоит прежде всего скорость чтения, не требуйте одновременно и выразительности и пересказа.</a:t>
            </a:r>
            <a:endParaRPr lang="ru-RU" sz="3600" b="1" dirty="0">
              <a:solidFill>
                <a:schemeClr val="accent6"/>
              </a:solidFill>
            </a:endParaRPr>
          </a:p>
        </p:txBody>
      </p:sp>
      <p:pic>
        <p:nvPicPr>
          <p:cNvPr id="4" name="Picture 8" descr="pe03336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4492782"/>
            <a:ext cx="3886960" cy="23652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14290"/>
            <a:ext cx="8286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Правило четвёртое и центральное:</a:t>
            </a:r>
            <a:endParaRPr lang="ru-RU" sz="2800" b="1" i="1" u="sng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928670"/>
            <a:ext cx="82868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dirty="0" smtClean="0">
                <a:solidFill>
                  <a:schemeClr val="accent6"/>
                </a:solidFill>
              </a:rPr>
              <a:t>Хвалить – исполнителя, критиковать – исполнение. Ребёнок склонен любую оценку воспринимать глобально, считать, что оценивают всю его личность. В наших силах  помочь отделить оценку его личности от оценки его работы .</a:t>
            </a:r>
            <a:endParaRPr lang="ru-RU" sz="3600" b="1" dirty="0">
              <a:solidFill>
                <a:schemeClr val="accent6"/>
              </a:solidFill>
            </a:endParaRPr>
          </a:p>
        </p:txBody>
      </p:sp>
      <p:pic>
        <p:nvPicPr>
          <p:cNvPr id="4" name="Picture 19" descr="j03433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4107980"/>
            <a:ext cx="4000497" cy="27500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428604"/>
            <a:ext cx="8286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Правило пятое и самое трудное:</a:t>
            </a:r>
            <a:endParaRPr lang="ru-RU" sz="2800" b="1" i="1" u="sng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928670"/>
            <a:ext cx="85725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6"/>
                </a:solidFill>
              </a:rPr>
              <a:t>Оценка должна сравнивать сегодняшние успехи ребёнка с его собственными вчерашними неудачами, а не только  с государственными нормами оценивания  и не с успехами соседского Толика.</a:t>
            </a:r>
            <a:endParaRPr lang="ru-RU" sz="3600" b="1" dirty="0">
              <a:solidFill>
                <a:schemeClr val="accent6"/>
              </a:solidFill>
            </a:endParaRPr>
          </a:p>
        </p:txBody>
      </p:sp>
      <p:pic>
        <p:nvPicPr>
          <p:cNvPr id="4" name="Picture 3" descr="2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57158" y="4214818"/>
            <a:ext cx="2071688" cy="22748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622</TotalTime>
  <Words>1527</Words>
  <Application>Microsoft Office PowerPoint</Application>
  <PresentationFormat>Экран (4:3)</PresentationFormat>
  <Paragraphs>187</Paragraphs>
  <Slides>38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Характеристика цифровой оценки (отметки)  </vt:lpstr>
      <vt:lpstr>Характеристика цифровой оценки (отметки):</vt:lpstr>
      <vt:lpstr>Характеристика цифровой оценки (отметки):</vt:lpstr>
      <vt:lpstr>Характеристика цифровой оценки (отметки):</vt:lpstr>
      <vt:lpstr>РУССКИЙ ЯЗЫК</vt:lpstr>
      <vt:lpstr>РУССКИЙ ЯЗЫК</vt:lpstr>
      <vt:lpstr>РУССКИЙ ЯЗЫК</vt:lpstr>
      <vt:lpstr>РУССКИЙ ЯЗЫК</vt:lpstr>
      <vt:lpstr>РУССКИЙ ЯЗЫК</vt:lpstr>
      <vt:lpstr>РУССКИЙ ЯЗЫК</vt:lpstr>
      <vt:lpstr>МАТЕМАТИКА</vt:lpstr>
      <vt:lpstr>МАТЕМАТИКА</vt:lpstr>
      <vt:lpstr>МАТЕМАТИКА</vt:lpstr>
      <vt:lpstr>Слайд 27</vt:lpstr>
      <vt:lpstr>Слайд 28</vt:lpstr>
      <vt:lpstr>Слайд 29</vt:lpstr>
      <vt:lpstr>Слайд 30</vt:lpstr>
      <vt:lpstr>        Урок выучил, а вышел к доске – и молчит.</vt:lpstr>
      <vt:lpstr>         Грязь в тетрадке, кривые буквы… </vt:lpstr>
      <vt:lpstr>    Он делает глупые ошибки, просто пропускает буквы. </vt:lpstr>
      <vt:lpstr>          Всё бывает – в одно ухо влетело,                  в другое вылетело. </vt:lpstr>
      <vt:lpstr>Не может сосредоточиться? Легко возбудим?       Вертится на уроке?</vt:lpstr>
      <vt:lpstr>Слайд 36</vt:lpstr>
      <vt:lpstr>Желаю успехов!      нтб</vt:lpstr>
      <vt:lpstr>Список используемых источников</vt:lpstr>
    </vt:vector>
  </TitlesOfParts>
  <Company>sctu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>Первые уроки школьной отметки</dc:subject>
  <dc:creator>нтб</dc:creator>
  <cp:keywords>родительское собрание</cp:keywords>
  <cp:lastModifiedBy>Компьютер</cp:lastModifiedBy>
  <cp:revision>76</cp:revision>
  <dcterms:created xsi:type="dcterms:W3CDTF">2008-12-02T05:59:04Z</dcterms:created>
  <dcterms:modified xsi:type="dcterms:W3CDTF">2012-01-04T06:25:19Z</dcterms:modified>
</cp:coreProperties>
</file>