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5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0D65C-E7B8-434B-9396-3B0A9A765146}" type="datetimeFigureOut">
              <a:rPr lang="ru-RU" smtClean="0"/>
              <a:t>28.11.2018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1DD6F-AEBE-4532-A403-4BCA2DA464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4299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0D65C-E7B8-434B-9396-3B0A9A765146}" type="datetimeFigureOut">
              <a:rPr lang="ru-RU" smtClean="0"/>
              <a:t>28.11.2018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1DD6F-AEBE-4532-A403-4BCA2DA464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8261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0D65C-E7B8-434B-9396-3B0A9A765146}" type="datetimeFigureOut">
              <a:rPr lang="ru-RU" smtClean="0"/>
              <a:t>28.11.2018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1DD6F-AEBE-4532-A403-4BCA2DA464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7852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0D65C-E7B8-434B-9396-3B0A9A765146}" type="datetimeFigureOut">
              <a:rPr lang="ru-RU" smtClean="0"/>
              <a:t>28.11.2018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1DD6F-AEBE-4532-A403-4BCA2DA464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24206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0D65C-E7B8-434B-9396-3B0A9A765146}" type="datetimeFigureOut">
              <a:rPr lang="ru-RU" smtClean="0"/>
              <a:t>28.11.2018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1DD6F-AEBE-4532-A403-4BCA2DA464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7727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0D65C-E7B8-434B-9396-3B0A9A765146}" type="datetimeFigureOut">
              <a:rPr lang="ru-RU" smtClean="0"/>
              <a:t>28.11.2018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1DD6F-AEBE-4532-A403-4BCA2DA464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9417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0D65C-E7B8-434B-9396-3B0A9A765146}" type="datetimeFigureOut">
              <a:rPr lang="ru-RU" smtClean="0"/>
              <a:t>28.11.2018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1DD6F-AEBE-4532-A403-4BCA2DA464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3157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0D65C-E7B8-434B-9396-3B0A9A765146}" type="datetimeFigureOut">
              <a:rPr lang="ru-RU" smtClean="0"/>
              <a:t>28.11.2018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1DD6F-AEBE-4532-A403-4BCA2DA464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16501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0D65C-E7B8-434B-9396-3B0A9A765146}" type="datetimeFigureOut">
              <a:rPr lang="ru-RU" smtClean="0"/>
              <a:t>28.11.2018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1DD6F-AEBE-4532-A403-4BCA2DA464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80009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0D65C-E7B8-434B-9396-3B0A9A765146}" type="datetimeFigureOut">
              <a:rPr lang="ru-RU" smtClean="0"/>
              <a:t>28.11.2018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1DD6F-AEBE-4532-A403-4BCA2DA464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4393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0D65C-E7B8-434B-9396-3B0A9A765146}" type="datetimeFigureOut">
              <a:rPr lang="ru-RU" smtClean="0"/>
              <a:t>28.11.2018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1DD6F-AEBE-4532-A403-4BCA2DA464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3610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40D65C-E7B8-434B-9396-3B0A9A765146}" type="datetimeFigureOut">
              <a:rPr lang="ru-RU" smtClean="0"/>
              <a:t>28.11.2018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C1DD6F-AEBE-4532-A403-4BCA2DA464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0990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x_4ff6423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4670" y="212478"/>
            <a:ext cx="1790700" cy="1304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386887" y="314712"/>
            <a:ext cx="2690812" cy="418534"/>
          </a:xfrm>
          <a:prstGeom prst="rect">
            <a:avLst/>
          </a:prstGeom>
          <a:solidFill>
            <a:srgbClr val="4F81BD"/>
          </a:solidFill>
          <a:ln w="38100" algn="ctr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243F60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Impact" panose="020B0806030902050204" pitchFamily="34" charset="0"/>
              </a:rPr>
              <a:t>Взятка: понятие, виды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7049" y="1536408"/>
            <a:ext cx="2209800" cy="16968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214092" y="1264349"/>
            <a:ext cx="2928938" cy="855637"/>
          </a:xfrm>
          <a:prstGeom prst="rect">
            <a:avLst/>
          </a:prstGeom>
          <a:gradFill rotWithShape="0">
            <a:gsLst>
              <a:gs pos="0">
                <a:srgbClr val="D99594"/>
              </a:gs>
              <a:gs pos="50000">
                <a:srgbClr val="F2DBDB"/>
              </a:gs>
              <a:gs pos="100000">
                <a:srgbClr val="D99594"/>
              </a:gs>
            </a:gsLst>
            <a:lin ang="18900000" scaled="1"/>
          </a:gradFill>
          <a:ln w="12700" algn="ctr">
            <a:solidFill>
              <a:srgbClr val="D99594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ts val="800"/>
              </a:spcAft>
            </a:pP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rgbClr val="1F497D"/>
                </a:solidFill>
                <a:effectLst/>
                <a:latin typeface="Franklin Gothic Medium" panose="020B0603020102020204" pitchFamily="34" charset="0"/>
              </a:rPr>
              <a:t>Взятка – это получение должностным лицом лично или через посредника </a:t>
            </a:r>
            <a:r>
              <a:rPr kumimoji="0" lang="ru-RU" sz="1100" b="1" i="1" u="none" strike="noStrike" cap="none" normalizeH="0" baseline="0" dirty="0" smtClean="0">
                <a:ln>
                  <a:noFill/>
                </a:ln>
                <a:solidFill>
                  <a:srgbClr val="1F497D"/>
                </a:solidFill>
                <a:effectLst/>
                <a:latin typeface="Franklin Gothic Medium" panose="020B0603020102020204" pitchFamily="34" charset="0"/>
              </a:rPr>
              <a:t>выгоды</a:t>
            </a: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rgbClr val="1F497D"/>
                </a:solidFill>
                <a:effectLst/>
                <a:latin typeface="Franklin Gothic Medium" panose="020B0603020102020204" pitchFamily="34" charset="0"/>
              </a:rPr>
              <a:t> в виде </a:t>
            </a:r>
            <a:r>
              <a:rPr lang="ru-RU" sz="1100" b="1" dirty="0">
                <a:solidFill>
                  <a:srgbClr val="1F497D"/>
                </a:solidFill>
                <a:latin typeface="Franklin Gothic Medium" panose="020B0603020102020204" pitchFamily="34" charset="0"/>
              </a:rPr>
              <a:t>денег, ценных бумаг, иного имущества или выгод имущественного характера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rgbClr val="1F497D"/>
                </a:solidFill>
                <a:effectLst/>
                <a:latin typeface="Franklin Gothic Medium" panose="020B0603020102020204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214092" y="2791465"/>
            <a:ext cx="2928938" cy="1159433"/>
          </a:xfrm>
          <a:prstGeom prst="rect">
            <a:avLst/>
          </a:prstGeom>
          <a:gradFill rotWithShape="0">
            <a:gsLst>
              <a:gs pos="0">
                <a:srgbClr val="D99594"/>
              </a:gs>
              <a:gs pos="50000">
                <a:srgbClr val="F2DBDB"/>
              </a:gs>
              <a:gs pos="100000">
                <a:srgbClr val="D99594"/>
              </a:gs>
            </a:gsLst>
            <a:lin ang="18900000" scaled="1"/>
          </a:gradFill>
          <a:ln w="12700" algn="ctr">
            <a:solidFill>
              <a:srgbClr val="D99594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rgbClr val="1F497D"/>
                </a:solidFill>
                <a:effectLst/>
                <a:latin typeface="Franklin Gothic Medium" panose="020B0603020102020204" pitchFamily="34" charset="0"/>
              </a:rPr>
              <a:t>за действия (бездействие) в пользу взяткодателя, если такие действия (бездействие) входят в должностные обязанности лица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66238" y="4719669"/>
            <a:ext cx="2932112" cy="1176337"/>
          </a:xfrm>
          <a:prstGeom prst="rect">
            <a:avLst/>
          </a:prstGeom>
          <a:gradFill rotWithShape="0">
            <a:gsLst>
              <a:gs pos="0">
                <a:srgbClr val="D99594"/>
              </a:gs>
              <a:gs pos="50000">
                <a:srgbClr val="F2DBDB"/>
              </a:gs>
              <a:gs pos="100000">
                <a:srgbClr val="D99594"/>
              </a:gs>
            </a:gsLst>
            <a:lin ang="18900000" scaled="1"/>
          </a:gradFill>
          <a:ln w="12700" algn="ctr">
            <a:solidFill>
              <a:srgbClr val="D99594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rgbClr val="1F497D"/>
                </a:solidFill>
                <a:effectLst/>
                <a:latin typeface="Franklin Gothic Medium" panose="020B0603020102020204" pitchFamily="34" charset="0"/>
              </a:rPr>
              <a:t>либо оно в силу должностного положения может способствовать таким действиям (бездействию), а равно за общее покровительство или попустительство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AutoShape 8"/>
          <p:cNvSpPr>
            <a:spLocks noChangeArrowheads="1"/>
          </p:cNvSpPr>
          <p:nvPr/>
        </p:nvSpPr>
        <p:spPr bwMode="auto">
          <a:xfrm>
            <a:off x="1574336" y="862556"/>
            <a:ext cx="315913" cy="290512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C0504D"/>
          </a:solidFill>
          <a:ln w="38100" algn="ctr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3" name="AutoShape 8"/>
          <p:cNvSpPr>
            <a:spLocks noChangeArrowheads="1"/>
          </p:cNvSpPr>
          <p:nvPr/>
        </p:nvSpPr>
        <p:spPr bwMode="auto">
          <a:xfrm>
            <a:off x="4002786" y="4585743"/>
            <a:ext cx="315913" cy="290512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C0504D"/>
          </a:solidFill>
          <a:ln w="38100" algn="ctr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4475010" y="3331357"/>
            <a:ext cx="3124200" cy="441325"/>
          </a:xfrm>
          <a:prstGeom prst="rect">
            <a:avLst/>
          </a:prstGeom>
          <a:solidFill>
            <a:srgbClr val="4F81BD"/>
          </a:solidFill>
          <a:ln w="38100" algn="ctr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243F60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Impact" panose="020B0806030902050204" pitchFamily="34" charset="0"/>
              </a:rPr>
              <a:t>Что может быть взяткой ?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3845" y="1883049"/>
            <a:ext cx="1967758" cy="13375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 Box 12"/>
          <p:cNvSpPr txBox="1">
            <a:spLocks noChangeArrowheads="1"/>
          </p:cNvSpPr>
          <p:nvPr/>
        </p:nvSpPr>
        <p:spPr bwMode="auto">
          <a:xfrm>
            <a:off x="7401807" y="3978598"/>
            <a:ext cx="1150483" cy="411163"/>
          </a:xfrm>
          <a:prstGeom prst="rect">
            <a:avLst/>
          </a:prstGeom>
          <a:gradFill rotWithShape="0">
            <a:gsLst>
              <a:gs pos="0">
                <a:srgbClr val="D99594"/>
              </a:gs>
              <a:gs pos="50000">
                <a:srgbClr val="F2DBDB"/>
              </a:gs>
              <a:gs pos="100000">
                <a:srgbClr val="D99594"/>
              </a:gs>
            </a:gsLst>
            <a:lin ang="18900000" scaled="1"/>
          </a:gradFill>
          <a:ln w="12700" algn="ctr">
            <a:solidFill>
              <a:srgbClr val="D99594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ПРЕДМЕТЫ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Text Box 13"/>
          <p:cNvSpPr txBox="1">
            <a:spLocks noChangeArrowheads="1"/>
          </p:cNvSpPr>
          <p:nvPr/>
        </p:nvSpPr>
        <p:spPr bwMode="auto">
          <a:xfrm>
            <a:off x="3581189" y="4024711"/>
            <a:ext cx="1285875" cy="417995"/>
          </a:xfrm>
          <a:prstGeom prst="rect">
            <a:avLst/>
          </a:prstGeom>
          <a:gradFill rotWithShape="0">
            <a:gsLst>
              <a:gs pos="0">
                <a:srgbClr val="D99594"/>
              </a:gs>
              <a:gs pos="50000">
                <a:srgbClr val="F2DBDB"/>
              </a:gs>
              <a:gs pos="100000">
                <a:srgbClr val="D99594"/>
              </a:gs>
            </a:gsLst>
            <a:lin ang="18900000" scaled="1"/>
          </a:gradFill>
          <a:ln w="12700" algn="ctr">
            <a:solidFill>
              <a:srgbClr val="D99594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УСЛУГИ, ВЫГОДЫ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" name="Text Box 14"/>
          <p:cNvSpPr txBox="1">
            <a:spLocks noChangeArrowheads="1"/>
          </p:cNvSpPr>
          <p:nvPr/>
        </p:nvSpPr>
        <p:spPr bwMode="auto">
          <a:xfrm>
            <a:off x="6812512" y="5086745"/>
            <a:ext cx="2042771" cy="879474"/>
          </a:xfrm>
          <a:prstGeom prst="rect">
            <a:avLst/>
          </a:prstGeom>
          <a:gradFill rotWithShape="0">
            <a:gsLst>
              <a:gs pos="0">
                <a:srgbClr val="92CDDC"/>
              </a:gs>
              <a:gs pos="50000">
                <a:srgbClr val="4BACC6"/>
              </a:gs>
              <a:gs pos="100000">
                <a:srgbClr val="92CDDC"/>
              </a:gs>
            </a:gsLst>
            <a:lin ang="5400000" scaled="1"/>
          </a:gradFill>
          <a:ln w="12700" algn="ctr">
            <a:solidFill>
              <a:srgbClr val="4BACC6"/>
            </a:solidFill>
            <a:miter lim="800000"/>
            <a:headEnd/>
            <a:tailEnd/>
          </a:ln>
          <a:effectLst>
            <a:outerShdw dist="28398" dir="3806097" algn="ctr" rotWithShape="0">
              <a:srgbClr val="205867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u-RU" sz="11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Деньги, в том числе валюта, ценные бумаги, изделия из драгоценных камней и металлов, автомашины, квартиры и т.д.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Text Box 15"/>
          <p:cNvSpPr txBox="1">
            <a:spLocks noChangeArrowheads="1"/>
          </p:cNvSpPr>
          <p:nvPr/>
        </p:nvSpPr>
        <p:spPr bwMode="auto">
          <a:xfrm>
            <a:off x="3448044" y="5078494"/>
            <a:ext cx="1901959" cy="879475"/>
          </a:xfrm>
          <a:prstGeom prst="rect">
            <a:avLst/>
          </a:prstGeom>
          <a:gradFill rotWithShape="0">
            <a:gsLst>
              <a:gs pos="0">
                <a:srgbClr val="92CDDC"/>
              </a:gs>
              <a:gs pos="50000">
                <a:srgbClr val="4BACC6"/>
              </a:gs>
              <a:gs pos="100000">
                <a:srgbClr val="92CDDC"/>
              </a:gs>
            </a:gsLst>
            <a:lin ang="5400000" scaled="1"/>
          </a:gradFill>
          <a:ln w="12700" algn="ctr">
            <a:solidFill>
              <a:srgbClr val="4BACC6"/>
            </a:solidFill>
            <a:miter lim="800000"/>
            <a:headEnd/>
            <a:tailEnd/>
          </a:ln>
          <a:effectLst>
            <a:outerShdw dist="28398" dir="3806097" algn="ctr" rotWithShape="0">
              <a:srgbClr val="205867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u-RU" sz="11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Лечение, ремонтные и строительные работы, санаторные и туристические путевки, поездки </a:t>
            </a:r>
            <a:r>
              <a:rPr kumimoji="0" lang="ru-RU" sz="11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за</a:t>
            </a:r>
            <a:r>
              <a:rPr kumimoji="0" lang="ru-RU" sz="11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границу и т.д.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" name="AutoShape 16"/>
          <p:cNvSpPr>
            <a:spLocks noChangeArrowheads="1"/>
          </p:cNvSpPr>
          <p:nvPr/>
        </p:nvSpPr>
        <p:spPr bwMode="auto">
          <a:xfrm>
            <a:off x="7890263" y="4620590"/>
            <a:ext cx="330200" cy="308993"/>
          </a:xfrm>
          <a:prstGeom prst="downArrow">
            <a:avLst>
              <a:gd name="adj1" fmla="val 50000"/>
              <a:gd name="adj2" fmla="val 38221"/>
            </a:avLst>
          </a:prstGeom>
          <a:solidFill>
            <a:srgbClr val="C0504D"/>
          </a:solidFill>
          <a:ln w="38100" algn="ctr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" name="AutoShape 8"/>
          <p:cNvSpPr>
            <a:spLocks noChangeArrowheads="1"/>
          </p:cNvSpPr>
          <p:nvPr/>
        </p:nvSpPr>
        <p:spPr bwMode="auto">
          <a:xfrm>
            <a:off x="1572720" y="2310470"/>
            <a:ext cx="315913" cy="290512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C0504D"/>
          </a:solidFill>
          <a:ln w="38100" algn="ctr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3" name="AutoShape 8"/>
          <p:cNvSpPr>
            <a:spLocks noChangeArrowheads="1"/>
          </p:cNvSpPr>
          <p:nvPr/>
        </p:nvSpPr>
        <p:spPr bwMode="auto">
          <a:xfrm>
            <a:off x="1574337" y="4243839"/>
            <a:ext cx="315913" cy="290512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C0504D"/>
          </a:solidFill>
          <a:ln w="38100" algn="ctr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9" name="Text Box 17"/>
          <p:cNvSpPr txBox="1">
            <a:spLocks noChangeArrowheads="1"/>
          </p:cNvSpPr>
          <p:nvPr/>
        </p:nvSpPr>
        <p:spPr bwMode="auto">
          <a:xfrm>
            <a:off x="8571127" y="143602"/>
            <a:ext cx="3300413" cy="1038225"/>
          </a:xfrm>
          <a:prstGeom prst="rect">
            <a:avLst/>
          </a:prstGeom>
          <a:solidFill>
            <a:srgbClr val="4F81BD"/>
          </a:solidFill>
          <a:ln w="38100" algn="ctr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243F60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Impact" panose="020B0806030902050204" pitchFamily="34" charset="0"/>
              </a:rPr>
              <a:t>Кто может быть привлечен к уголовной ответственности за получение взятки ?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0" name="Text Box 18"/>
          <p:cNvSpPr txBox="1">
            <a:spLocks noChangeArrowheads="1"/>
          </p:cNvSpPr>
          <p:nvPr/>
        </p:nvSpPr>
        <p:spPr bwMode="auto">
          <a:xfrm>
            <a:off x="8807664" y="1464968"/>
            <a:ext cx="2827337" cy="863600"/>
          </a:xfrm>
          <a:prstGeom prst="rect">
            <a:avLst/>
          </a:prstGeom>
          <a:gradFill rotWithShape="0">
            <a:gsLst>
              <a:gs pos="0">
                <a:srgbClr val="D99594"/>
              </a:gs>
              <a:gs pos="50000">
                <a:srgbClr val="C0504D"/>
              </a:gs>
              <a:gs pos="100000">
                <a:srgbClr val="D99594"/>
              </a:gs>
            </a:gsLst>
            <a:lin ang="5400000" scaled="1"/>
          </a:gradFill>
          <a:ln w="12700" algn="ctr">
            <a:solidFill>
              <a:srgbClr val="C0504D"/>
            </a:solidFill>
            <a:miter lim="800000"/>
            <a:headEnd/>
            <a:tailEnd/>
          </a:ln>
          <a:effectLst>
            <a:outerShdw dist="28398" dir="3806097" algn="ctr" rotWithShape="0">
              <a:srgbClr val="622423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Взяткополучателем может быть признано</a:t>
            </a:r>
            <a:r>
              <a:rPr kumimoji="0" lang="ru-RU" sz="16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только должностное лицо: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1" name="Oval 19"/>
          <p:cNvSpPr>
            <a:spLocks noChangeArrowheads="1"/>
          </p:cNvSpPr>
          <p:nvPr/>
        </p:nvSpPr>
        <p:spPr bwMode="auto">
          <a:xfrm>
            <a:off x="9106940" y="4929583"/>
            <a:ext cx="139700" cy="157162"/>
          </a:xfrm>
          <a:prstGeom prst="ellipse">
            <a:avLst/>
          </a:prstGeom>
          <a:solidFill>
            <a:srgbClr val="C0504D"/>
          </a:solidFill>
          <a:ln w="38100" algn="ctr">
            <a:solidFill>
              <a:srgbClr val="F2F2F2"/>
            </a:solidFill>
            <a:round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4" name="Oval 20"/>
          <p:cNvSpPr>
            <a:spLocks noChangeArrowheads="1"/>
          </p:cNvSpPr>
          <p:nvPr/>
        </p:nvSpPr>
        <p:spPr bwMode="auto">
          <a:xfrm>
            <a:off x="9037090" y="2895638"/>
            <a:ext cx="139700" cy="157162"/>
          </a:xfrm>
          <a:prstGeom prst="ellipse">
            <a:avLst/>
          </a:prstGeom>
          <a:solidFill>
            <a:srgbClr val="C0504D"/>
          </a:solidFill>
          <a:ln w="38100" algn="ctr">
            <a:solidFill>
              <a:srgbClr val="F2F2F2"/>
            </a:solidFill>
            <a:round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5" name="Text Box 21"/>
          <p:cNvSpPr txBox="1">
            <a:spLocks noChangeArrowheads="1"/>
          </p:cNvSpPr>
          <p:nvPr/>
        </p:nvSpPr>
        <p:spPr bwMode="auto">
          <a:xfrm>
            <a:off x="9325155" y="2674576"/>
            <a:ext cx="2635543" cy="468313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999999"/>
              </a:gs>
            </a:gsLst>
            <a:lin ang="5400000" scaled="1"/>
          </a:gradFill>
          <a:ln w="12700" algn="ctr">
            <a:solidFill>
              <a:srgbClr val="666666"/>
            </a:solidFill>
            <a:miter lim="800000"/>
            <a:headEnd/>
            <a:tailEnd/>
          </a:ln>
          <a:effectLst>
            <a:outerShdw dist="28398" dir="3806097" algn="ctr" rotWithShape="0">
              <a:srgbClr val="7F7F7F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Представитель власти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6" name="Text Box 22"/>
          <p:cNvSpPr txBox="1">
            <a:spLocks noChangeArrowheads="1"/>
          </p:cNvSpPr>
          <p:nvPr/>
        </p:nvSpPr>
        <p:spPr bwMode="auto">
          <a:xfrm>
            <a:off x="9076082" y="3434054"/>
            <a:ext cx="3048000" cy="610172"/>
          </a:xfrm>
          <a:prstGeom prst="rect">
            <a:avLst/>
          </a:prstGeom>
          <a:gradFill rotWithShape="0">
            <a:gsLst>
              <a:gs pos="0">
                <a:srgbClr val="C2D69B"/>
              </a:gs>
              <a:gs pos="50000">
                <a:srgbClr val="9BBB59"/>
              </a:gs>
              <a:gs pos="100000">
                <a:srgbClr val="C2D69B"/>
              </a:gs>
            </a:gsLst>
            <a:lin ang="5400000" scaled="1"/>
          </a:gradFill>
          <a:ln w="12700" algn="ctr">
            <a:solidFill>
              <a:srgbClr val="9BBB59"/>
            </a:solidFill>
            <a:miter lim="800000"/>
            <a:headEnd/>
            <a:tailEnd/>
          </a:ln>
          <a:effectLst>
            <a:outerShdw dist="28398" dir="3806097" algn="ctr" rotWithShape="0">
              <a:srgbClr val="4E6128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государственный или муниципальный служащий </a:t>
            </a:r>
            <a:endParaRPr kumimoji="0" lang="ru-RU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7" name="Text Box 23"/>
          <p:cNvSpPr txBox="1">
            <a:spLocks noChangeArrowheads="1"/>
          </p:cNvSpPr>
          <p:nvPr/>
        </p:nvSpPr>
        <p:spPr bwMode="auto">
          <a:xfrm>
            <a:off x="9325155" y="4389095"/>
            <a:ext cx="2635543" cy="855765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999999"/>
              </a:gs>
            </a:gsLst>
            <a:lin ang="5400000" scaled="1"/>
          </a:gradFill>
          <a:ln w="12700" algn="ctr">
            <a:solidFill>
              <a:srgbClr val="666666"/>
            </a:solidFill>
            <a:miter lim="800000"/>
            <a:headEnd/>
            <a:tailEnd/>
          </a:ln>
          <a:effectLst>
            <a:outerShdw dist="28398" dir="3806097" algn="ctr" rotWithShape="0">
              <a:srgbClr val="7F7F7F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Лицо, выполняющее организационно-распорядительные или административно-хозяйственные функции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8" name="Text Box 24"/>
          <p:cNvSpPr txBox="1">
            <a:spLocks noChangeArrowheads="1"/>
          </p:cNvSpPr>
          <p:nvPr/>
        </p:nvSpPr>
        <p:spPr bwMode="auto">
          <a:xfrm>
            <a:off x="9118047" y="5654198"/>
            <a:ext cx="3006035" cy="720723"/>
          </a:xfrm>
          <a:prstGeom prst="rect">
            <a:avLst/>
          </a:prstGeom>
          <a:gradFill rotWithShape="0">
            <a:gsLst>
              <a:gs pos="0">
                <a:srgbClr val="C2D69B"/>
              </a:gs>
              <a:gs pos="50000">
                <a:srgbClr val="9BBB59"/>
              </a:gs>
              <a:gs pos="100000">
                <a:srgbClr val="C2D69B"/>
              </a:gs>
            </a:gsLst>
            <a:lin ang="5400000" scaled="1"/>
          </a:gradFill>
          <a:ln w="12700" algn="ctr">
            <a:solidFill>
              <a:srgbClr val="9BBB59"/>
            </a:solidFill>
            <a:miter lim="800000"/>
            <a:headEnd/>
            <a:tailEnd/>
          </a:ln>
          <a:effectLst>
            <a:outerShdw dist="28398" dir="3806097" algn="ctr" rotWithShape="0">
              <a:srgbClr val="4E6128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руководитель государственного</a:t>
            </a:r>
            <a:r>
              <a:rPr kumimoji="0" lang="ru-RU" sz="11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учреждения, </a:t>
            </a: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начальник финансового и хозяйственного подразделения государственного учреждения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9" name="Picture 2" descr="main_bi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8721" y="3928094"/>
            <a:ext cx="2067565" cy="1116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94229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04027" y="8405101"/>
            <a:ext cx="10515600" cy="435133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319206" y="285694"/>
            <a:ext cx="2690813" cy="438150"/>
          </a:xfrm>
          <a:prstGeom prst="rect">
            <a:avLst/>
          </a:prstGeom>
          <a:solidFill>
            <a:srgbClr val="9BBB59"/>
          </a:solidFill>
          <a:ln w="38100" algn="ctr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4E6128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Impact" panose="020B0806030902050204" pitchFamily="34" charset="0"/>
              </a:rPr>
              <a:t>Коррупция: понятие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155275" y="987185"/>
            <a:ext cx="3097513" cy="946150"/>
          </a:xfrm>
          <a:prstGeom prst="rect">
            <a:avLst/>
          </a:prstGeom>
          <a:gradFill rotWithShape="0">
            <a:gsLst>
              <a:gs pos="0">
                <a:srgbClr val="92CDDC"/>
              </a:gs>
              <a:gs pos="50000">
                <a:srgbClr val="4BACC6"/>
              </a:gs>
              <a:gs pos="100000">
                <a:srgbClr val="92CDDC"/>
              </a:gs>
            </a:gsLst>
            <a:lin ang="5400000" scaled="1"/>
          </a:gradFill>
          <a:ln w="12700" algn="ctr">
            <a:solidFill>
              <a:srgbClr val="4BACC6"/>
            </a:solidFill>
            <a:miter lim="800000"/>
            <a:headEnd/>
            <a:tailEnd/>
          </a:ln>
          <a:effectLst>
            <a:outerShdw dist="28398" dir="3806097" algn="ctr" rotWithShape="0">
              <a:srgbClr val="205867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u-RU" sz="11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злоупотребление служебным положением, дача взятки, получение взятки, злоупотребление полномочиями, коммерческий подкуп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133350" y="2196676"/>
            <a:ext cx="3119438" cy="1357313"/>
          </a:xfrm>
          <a:prstGeom prst="rect">
            <a:avLst/>
          </a:prstGeom>
          <a:gradFill rotWithShape="0">
            <a:gsLst>
              <a:gs pos="0">
                <a:srgbClr val="92CDDC"/>
              </a:gs>
              <a:gs pos="50000">
                <a:srgbClr val="4BACC6"/>
              </a:gs>
              <a:gs pos="100000">
                <a:srgbClr val="92CDDC"/>
              </a:gs>
            </a:gsLst>
            <a:lin ang="5400000" scaled="1"/>
          </a:gradFill>
          <a:ln w="12700" algn="ctr">
            <a:solidFill>
              <a:srgbClr val="4BACC6"/>
            </a:solidFill>
            <a:miter lim="800000"/>
            <a:headEnd/>
            <a:tailEnd/>
          </a:ln>
          <a:effectLst>
            <a:outerShdw dist="28398" dir="3806097" algn="ctr" rotWithShape="0">
              <a:srgbClr val="205867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u-RU" sz="11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иное незаконное использование физическим лицом своего должностного положения вопреки законным интересам общества и государства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u-RU" sz="11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anose="020F0502020204030204" pitchFamily="34" charset="0"/>
              </a:rPr>
              <a:t>в целях получения выгоды в виде:</a:t>
            </a:r>
            <a:endParaRPr kumimoji="0" lang="ru-RU" sz="1100" b="0" i="1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139027" y="3858126"/>
            <a:ext cx="3087687" cy="744538"/>
          </a:xfrm>
          <a:prstGeom prst="rect">
            <a:avLst/>
          </a:prstGeom>
          <a:gradFill rotWithShape="0">
            <a:gsLst>
              <a:gs pos="0">
                <a:srgbClr val="92CDDC"/>
              </a:gs>
              <a:gs pos="50000">
                <a:srgbClr val="4BACC6"/>
              </a:gs>
              <a:gs pos="100000">
                <a:srgbClr val="92CDDC"/>
              </a:gs>
            </a:gsLst>
            <a:lin ang="5400000" scaled="1"/>
          </a:gradFill>
          <a:ln w="12700" algn="ctr">
            <a:solidFill>
              <a:srgbClr val="4BACC6"/>
            </a:solidFill>
            <a:miter lim="800000"/>
            <a:headEnd/>
            <a:tailEnd/>
          </a:ln>
          <a:effectLst>
            <a:outerShdw dist="28398" dir="3806097" algn="ctr" rotWithShape="0">
              <a:srgbClr val="205867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u-RU" sz="11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денег, ценностей, иного имущества или услуг имущественного характера,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136645" y="4886219"/>
            <a:ext cx="3092450" cy="1371965"/>
          </a:xfrm>
          <a:prstGeom prst="rect">
            <a:avLst/>
          </a:prstGeom>
          <a:gradFill rotWithShape="0">
            <a:gsLst>
              <a:gs pos="0">
                <a:srgbClr val="92CDDC"/>
              </a:gs>
              <a:gs pos="50000">
                <a:srgbClr val="4BACC6"/>
              </a:gs>
              <a:gs pos="100000">
                <a:srgbClr val="92CDDC"/>
              </a:gs>
            </a:gsLst>
            <a:lin ang="5400000" scaled="1"/>
          </a:gradFill>
          <a:ln w="12700" algn="ctr">
            <a:solidFill>
              <a:srgbClr val="4BACC6"/>
            </a:solidFill>
            <a:miter lim="800000"/>
            <a:headEnd/>
            <a:tailEnd/>
          </a:ln>
          <a:effectLst>
            <a:outerShdw dist="28398" dir="3806097" algn="ctr" rotWithShape="0">
              <a:srgbClr val="205867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u-RU" sz="11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иных имущественных прав для себя или для третьих лиц либо незаконное предоставление такой выгоды указанному лицу другими физическими лицами, а также совершение указанных деяний от имени или в интересах юридического лица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4257855" y="269753"/>
            <a:ext cx="3124200" cy="442912"/>
          </a:xfrm>
          <a:prstGeom prst="rect">
            <a:avLst/>
          </a:prstGeom>
          <a:solidFill>
            <a:srgbClr val="9BBB59"/>
          </a:solidFill>
          <a:ln w="38100" algn="ctr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4E6128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Impact" panose="020B0806030902050204" pitchFamily="34" charset="0"/>
              </a:rPr>
              <a:t>Коррупционные деяния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Text Box 9"/>
          <p:cNvSpPr txBox="1">
            <a:spLocks noChangeArrowheads="1"/>
          </p:cNvSpPr>
          <p:nvPr/>
        </p:nvSpPr>
        <p:spPr bwMode="auto">
          <a:xfrm>
            <a:off x="4423151" y="1171800"/>
            <a:ext cx="2951162" cy="787400"/>
          </a:xfrm>
          <a:prstGeom prst="rect">
            <a:avLst/>
          </a:prstGeom>
          <a:solidFill>
            <a:srgbClr val="4BACC6"/>
          </a:solidFill>
          <a:ln w="38100" algn="ctr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205867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u-RU" sz="16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Impact" panose="020B0806030902050204" pitchFamily="34" charset="0"/>
              </a:rPr>
              <a:t>К коррупционным деяниям относятся следующие преступления</a:t>
            </a:r>
          </a:p>
        </p:txBody>
      </p:sp>
      <p:sp>
        <p:nvSpPr>
          <p:cNvPr id="13" name="Text Box 10"/>
          <p:cNvSpPr txBox="1">
            <a:spLocks noChangeArrowheads="1"/>
          </p:cNvSpPr>
          <p:nvPr/>
        </p:nvSpPr>
        <p:spPr bwMode="auto">
          <a:xfrm>
            <a:off x="3560157" y="2536454"/>
            <a:ext cx="2120648" cy="1054625"/>
          </a:xfrm>
          <a:prstGeom prst="rect">
            <a:avLst/>
          </a:prstGeom>
          <a:gradFill rotWithShape="0">
            <a:gsLst>
              <a:gs pos="0">
                <a:srgbClr val="C2D69B"/>
              </a:gs>
              <a:gs pos="50000">
                <a:srgbClr val="EAF1DD"/>
              </a:gs>
              <a:gs pos="100000">
                <a:srgbClr val="C2D69B"/>
              </a:gs>
            </a:gsLst>
            <a:lin ang="18900000" scaled="1"/>
          </a:gradFill>
          <a:ln w="12700" algn="ctr">
            <a:solidFill>
              <a:srgbClr val="C2D69B"/>
            </a:solidFill>
            <a:miter lim="800000"/>
            <a:headEnd/>
            <a:tailEnd/>
          </a:ln>
          <a:effectLst>
            <a:outerShdw dist="28398" dir="3806097" algn="ctr" rotWithShape="0">
              <a:srgbClr val="4E6128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u-RU" sz="11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Impact" panose="020B0806030902050204" pitchFamily="34" charset="0"/>
              </a:rPr>
              <a:t>Злоупотребление  должностными полномочиями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u-RU" sz="11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Impact" panose="020B0806030902050204" pitchFamily="34" charset="0"/>
              </a:rPr>
              <a:t>(статья 285  Уголовного кодекса Российской Федерации)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Text Box 11"/>
          <p:cNvSpPr txBox="1">
            <a:spLocks noChangeArrowheads="1"/>
          </p:cNvSpPr>
          <p:nvPr/>
        </p:nvSpPr>
        <p:spPr bwMode="auto">
          <a:xfrm>
            <a:off x="3527231" y="4170004"/>
            <a:ext cx="2153573" cy="865320"/>
          </a:xfrm>
          <a:prstGeom prst="rect">
            <a:avLst/>
          </a:prstGeom>
          <a:gradFill rotWithShape="0">
            <a:gsLst>
              <a:gs pos="0">
                <a:srgbClr val="C2D69B"/>
              </a:gs>
              <a:gs pos="50000">
                <a:srgbClr val="EAF1DD"/>
              </a:gs>
              <a:gs pos="100000">
                <a:srgbClr val="C2D69B"/>
              </a:gs>
            </a:gsLst>
            <a:lin ang="18900000" scaled="1"/>
          </a:gradFill>
          <a:ln w="12700" algn="ctr">
            <a:solidFill>
              <a:srgbClr val="C2D69B"/>
            </a:solidFill>
            <a:miter lim="800000"/>
            <a:headEnd/>
            <a:tailEnd/>
          </a:ln>
          <a:effectLst>
            <a:outerShdw dist="28398" dir="3806097" algn="ctr" rotWithShape="0">
              <a:srgbClr val="4E6128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u-RU" sz="11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Impact" panose="020B0806030902050204" pitchFamily="34" charset="0"/>
              </a:rPr>
              <a:t>Дача взятки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u-RU" sz="11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Impact" panose="020B0806030902050204" pitchFamily="34" charset="0"/>
              </a:rPr>
              <a:t>   (статья 291 Уголовного кодекса Российской Федерации)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Text Box 12"/>
          <p:cNvSpPr txBox="1">
            <a:spLocks noChangeArrowheads="1"/>
          </p:cNvSpPr>
          <p:nvPr/>
        </p:nvSpPr>
        <p:spPr bwMode="auto">
          <a:xfrm>
            <a:off x="6112389" y="4184441"/>
            <a:ext cx="2134464" cy="806450"/>
          </a:xfrm>
          <a:prstGeom prst="rect">
            <a:avLst/>
          </a:prstGeom>
          <a:gradFill rotWithShape="0">
            <a:gsLst>
              <a:gs pos="0">
                <a:srgbClr val="C2D69B"/>
              </a:gs>
              <a:gs pos="50000">
                <a:srgbClr val="EAF1DD"/>
              </a:gs>
              <a:gs pos="100000">
                <a:srgbClr val="C2D69B"/>
              </a:gs>
            </a:gsLst>
            <a:lin ang="18900000" scaled="1"/>
          </a:gradFill>
          <a:ln w="12700" algn="ctr">
            <a:solidFill>
              <a:srgbClr val="C2D69B"/>
            </a:solidFill>
            <a:miter lim="800000"/>
            <a:headEnd/>
            <a:tailEnd/>
          </a:ln>
          <a:effectLst>
            <a:outerShdw dist="28398" dir="3806097" algn="ctr" rotWithShape="0">
              <a:srgbClr val="4E6128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u-RU" sz="11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Impact" panose="020B0806030902050204" pitchFamily="34" charset="0"/>
              </a:rPr>
              <a:t>Получение взятки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u-RU" sz="11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Impact" panose="020B0806030902050204" pitchFamily="34" charset="0"/>
              </a:rPr>
              <a:t>  (статья 290 Уголовного кодекса Российской Федерации)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" name="Text Box 13"/>
          <p:cNvSpPr txBox="1">
            <a:spLocks noChangeArrowheads="1"/>
          </p:cNvSpPr>
          <p:nvPr/>
        </p:nvSpPr>
        <p:spPr bwMode="auto">
          <a:xfrm>
            <a:off x="6112389" y="2536454"/>
            <a:ext cx="2076052" cy="1054625"/>
          </a:xfrm>
          <a:prstGeom prst="rect">
            <a:avLst/>
          </a:prstGeom>
          <a:gradFill rotWithShape="0">
            <a:gsLst>
              <a:gs pos="0">
                <a:srgbClr val="C2D69B"/>
              </a:gs>
              <a:gs pos="50000">
                <a:srgbClr val="EAF1DD"/>
              </a:gs>
              <a:gs pos="100000">
                <a:srgbClr val="C2D69B"/>
              </a:gs>
            </a:gsLst>
            <a:lin ang="18900000" scaled="1"/>
          </a:gradFill>
          <a:ln w="12700" algn="ctr">
            <a:solidFill>
              <a:srgbClr val="C2D69B"/>
            </a:solidFill>
            <a:miter lim="800000"/>
            <a:headEnd/>
            <a:tailEnd/>
          </a:ln>
          <a:effectLst>
            <a:outerShdw dist="28398" dir="3806097" algn="ctr" rotWithShape="0">
              <a:srgbClr val="4E6128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u-RU" sz="11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Impact" panose="020B0806030902050204" pitchFamily="34" charset="0"/>
              </a:rPr>
              <a:t>Злоупотребление полномочиями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u-RU" sz="11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Impact" panose="020B0806030902050204" pitchFamily="34" charset="0"/>
              </a:rPr>
              <a:t>(статья 201  Уголовного кодекса Российской Федерации)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Text Box 14"/>
          <p:cNvSpPr txBox="1">
            <a:spLocks noChangeArrowheads="1"/>
          </p:cNvSpPr>
          <p:nvPr/>
        </p:nvSpPr>
        <p:spPr bwMode="auto">
          <a:xfrm>
            <a:off x="4827153" y="5392997"/>
            <a:ext cx="2021396" cy="865187"/>
          </a:xfrm>
          <a:prstGeom prst="rect">
            <a:avLst/>
          </a:prstGeom>
          <a:gradFill rotWithShape="0">
            <a:gsLst>
              <a:gs pos="0">
                <a:srgbClr val="C2D69B"/>
              </a:gs>
              <a:gs pos="50000">
                <a:srgbClr val="EAF1DD"/>
              </a:gs>
              <a:gs pos="100000">
                <a:srgbClr val="C2D69B"/>
              </a:gs>
            </a:gsLst>
            <a:lin ang="18900000" scaled="1"/>
          </a:gradFill>
          <a:ln w="12700" algn="ctr">
            <a:solidFill>
              <a:srgbClr val="C2D69B"/>
            </a:solidFill>
            <a:miter lim="800000"/>
            <a:headEnd/>
            <a:tailEnd/>
          </a:ln>
          <a:effectLst>
            <a:outerShdw dist="28398" dir="3806097" algn="ctr" rotWithShape="0">
              <a:srgbClr val="4E6128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u-RU" sz="11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Impact" panose="020B0806030902050204" pitchFamily="34" charset="0"/>
              </a:rPr>
              <a:t>Коммерческий подкуп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u-RU" sz="11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Impact" panose="020B0806030902050204" pitchFamily="34" charset="0"/>
              </a:rPr>
              <a:t>(статья 204 Уголовного кодекса Российской Федерации)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" name="Text Box 15"/>
          <p:cNvSpPr txBox="1">
            <a:spLocks noChangeArrowheads="1"/>
          </p:cNvSpPr>
          <p:nvPr/>
        </p:nvSpPr>
        <p:spPr bwMode="auto">
          <a:xfrm>
            <a:off x="8458468" y="198042"/>
            <a:ext cx="3136900" cy="723900"/>
          </a:xfrm>
          <a:prstGeom prst="rect">
            <a:avLst/>
          </a:prstGeom>
          <a:solidFill>
            <a:srgbClr val="9BBB59"/>
          </a:solidFill>
          <a:ln w="38100" algn="ctr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4E6128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Impact" panose="020B0806030902050204" pitchFamily="34" charset="0"/>
              </a:rPr>
              <a:t>Основные принципы противодействия коррупции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9" name="Text Box 16"/>
          <p:cNvSpPr txBox="1">
            <a:spLocks noChangeArrowheads="1"/>
          </p:cNvSpPr>
          <p:nvPr/>
        </p:nvSpPr>
        <p:spPr bwMode="auto">
          <a:xfrm>
            <a:off x="8587101" y="1405542"/>
            <a:ext cx="2994025" cy="1203325"/>
          </a:xfrm>
          <a:prstGeom prst="rect">
            <a:avLst/>
          </a:prstGeom>
          <a:solidFill>
            <a:srgbClr val="4BACC6"/>
          </a:solidFill>
          <a:ln w="38100" algn="ctr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205867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u-RU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Impact" panose="020B0806030902050204" pitchFamily="34" charset="0"/>
              </a:rPr>
              <a:t>Противодействие коррупции в Российской Федерации основывается на следующих принципах 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0" name="AutoShape 17"/>
          <p:cNvSpPr>
            <a:spLocks noChangeArrowheads="1"/>
          </p:cNvSpPr>
          <p:nvPr/>
        </p:nvSpPr>
        <p:spPr bwMode="auto">
          <a:xfrm rot="5400000">
            <a:off x="9779268" y="2898667"/>
            <a:ext cx="495300" cy="330200"/>
          </a:xfrm>
          <a:prstGeom prst="chevron">
            <a:avLst>
              <a:gd name="adj" fmla="val 37500"/>
            </a:avLst>
          </a:prstGeom>
          <a:solidFill>
            <a:srgbClr val="9BBB59"/>
          </a:solidFill>
          <a:ln w="38100" algn="ctr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4E6128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1" name="Text Box 18"/>
          <p:cNvSpPr txBox="1">
            <a:spLocks noChangeArrowheads="1"/>
          </p:cNvSpPr>
          <p:nvPr/>
        </p:nvSpPr>
        <p:spPr bwMode="auto">
          <a:xfrm>
            <a:off x="8725213" y="3463294"/>
            <a:ext cx="2855913" cy="1155700"/>
          </a:xfrm>
          <a:prstGeom prst="rect">
            <a:avLst/>
          </a:prstGeom>
          <a:gradFill rotWithShape="0">
            <a:gsLst>
              <a:gs pos="0">
                <a:srgbClr val="C2D69B"/>
              </a:gs>
              <a:gs pos="50000">
                <a:srgbClr val="EAF1DD"/>
              </a:gs>
              <a:gs pos="100000">
                <a:srgbClr val="C2D69B"/>
              </a:gs>
            </a:gsLst>
            <a:lin ang="18900000" scaled="1"/>
          </a:gradFill>
          <a:ln w="12700" algn="ctr">
            <a:solidFill>
              <a:srgbClr val="C2D69B"/>
            </a:solidFill>
            <a:miter lim="800000"/>
            <a:headEnd/>
            <a:tailEnd/>
          </a:ln>
          <a:effectLst>
            <a:outerShdw dist="28398" dir="3806097" algn="ctr" rotWithShape="0">
              <a:srgbClr val="4E6128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u-RU" sz="16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Impact" panose="020B0806030902050204" pitchFamily="34" charset="0"/>
              </a:rPr>
              <a:t>Признание, обеспечение и защита основных прав и свобод человека и гражданина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2" name="Text Box 19"/>
          <p:cNvSpPr txBox="1">
            <a:spLocks noChangeArrowheads="1"/>
          </p:cNvSpPr>
          <p:nvPr/>
        </p:nvSpPr>
        <p:spPr bwMode="auto">
          <a:xfrm>
            <a:off x="8733105" y="4721402"/>
            <a:ext cx="2862263" cy="411163"/>
          </a:xfrm>
          <a:prstGeom prst="rect">
            <a:avLst/>
          </a:prstGeom>
          <a:gradFill rotWithShape="0">
            <a:gsLst>
              <a:gs pos="0">
                <a:srgbClr val="C2D69B"/>
              </a:gs>
              <a:gs pos="50000">
                <a:srgbClr val="EAF1DD"/>
              </a:gs>
              <a:gs pos="100000">
                <a:srgbClr val="C2D69B"/>
              </a:gs>
            </a:gsLst>
            <a:lin ang="18900000" scaled="1"/>
          </a:gradFill>
          <a:ln w="12700" algn="ctr">
            <a:solidFill>
              <a:srgbClr val="C2D69B"/>
            </a:solidFill>
            <a:miter lim="800000"/>
            <a:headEnd/>
            <a:tailEnd/>
          </a:ln>
          <a:effectLst>
            <a:outerShdw dist="28398" dir="3806097" algn="ctr" rotWithShape="0">
              <a:srgbClr val="4E6128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u-RU" sz="1600" b="0" i="1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Impact" panose="020B0806030902050204" pitchFamily="34" charset="0"/>
              </a:rPr>
              <a:t>Законность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3" name="Text Box 20"/>
          <p:cNvSpPr txBox="1">
            <a:spLocks noChangeArrowheads="1"/>
          </p:cNvSpPr>
          <p:nvPr/>
        </p:nvSpPr>
        <p:spPr bwMode="auto">
          <a:xfrm>
            <a:off x="8760093" y="5306540"/>
            <a:ext cx="2835275" cy="1271587"/>
          </a:xfrm>
          <a:prstGeom prst="rect">
            <a:avLst/>
          </a:prstGeom>
          <a:gradFill rotWithShape="0">
            <a:gsLst>
              <a:gs pos="0">
                <a:srgbClr val="C2D69B"/>
              </a:gs>
              <a:gs pos="50000">
                <a:srgbClr val="EAF1DD"/>
              </a:gs>
              <a:gs pos="100000">
                <a:srgbClr val="C2D69B"/>
              </a:gs>
            </a:gsLst>
            <a:lin ang="18900000" scaled="1"/>
          </a:gradFill>
          <a:ln w="12700" algn="ctr">
            <a:solidFill>
              <a:srgbClr val="C2D69B"/>
            </a:solidFill>
            <a:miter lim="800000"/>
            <a:headEnd/>
            <a:tailEnd/>
          </a:ln>
          <a:effectLst>
            <a:outerShdw dist="28398" dir="3806097" algn="ctr" rotWithShape="0">
              <a:srgbClr val="4E6128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u-RU" sz="16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Impact" panose="020B0806030902050204" pitchFamily="34" charset="0"/>
              </a:rPr>
              <a:t>Публичность и открытость деятельности государственных органов местного самоуправления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2733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503686" y="137084"/>
            <a:ext cx="2857500" cy="979487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E5B8B7"/>
              </a:gs>
            </a:gsLst>
            <a:lin ang="5400000" scaled="1"/>
          </a:gradFill>
          <a:ln w="12700" algn="ctr">
            <a:solidFill>
              <a:srgbClr val="D99594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Признаки вымогательства взятки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u-RU" sz="18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</a:t>
            </a:r>
            <a:endParaRPr kumimoji="0" lang="ru-RU" sz="1800" b="1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atangChe" panose="02030609000101010101" pitchFamily="49" charset="-127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Text Box 3" descr="Водяные капли"/>
          <p:cNvSpPr txBox="1">
            <a:spLocks noChangeArrowheads="1"/>
          </p:cNvSpPr>
          <p:nvPr/>
        </p:nvSpPr>
        <p:spPr bwMode="auto">
          <a:xfrm>
            <a:off x="399537" y="5604055"/>
            <a:ext cx="3008313" cy="557212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19050" cmpd="thinThick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Разговор о возможной взятке носит иносказательный характер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Text Box 5" descr="Водяные капли"/>
          <p:cNvSpPr txBox="1">
            <a:spLocks noChangeArrowheads="1"/>
          </p:cNvSpPr>
          <p:nvPr/>
        </p:nvSpPr>
        <p:spPr bwMode="auto">
          <a:xfrm>
            <a:off x="429073" y="1485146"/>
            <a:ext cx="3006725" cy="757882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9525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Речь вымогателя состоит из односложных предложений, не содержащих открытых заявлений о решении вопроса за материальное вознаграждение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Text Box 6" descr="Водяные капли"/>
          <p:cNvSpPr txBox="1">
            <a:spLocks noChangeArrowheads="1"/>
          </p:cNvSpPr>
          <p:nvPr/>
        </p:nvSpPr>
        <p:spPr bwMode="auto">
          <a:xfrm>
            <a:off x="397085" y="2614784"/>
            <a:ext cx="3000375" cy="75539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9525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Сумма или характер взятки не озвучиваются, вместе с тем соответствующие цифры могут быть написаны на листке бумаги, набраны на калькуляторе и т.д</a:t>
            </a: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Text Box 7" descr="Водяные капли"/>
          <p:cNvSpPr txBox="1">
            <a:spLocks noChangeArrowheads="1"/>
          </p:cNvSpPr>
          <p:nvPr/>
        </p:nvSpPr>
        <p:spPr bwMode="auto">
          <a:xfrm>
            <a:off x="409928" y="3674041"/>
            <a:ext cx="2987532" cy="62341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9525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lang="ru-RU" sz="1100" dirty="0" smtClean="0">
                <a:latin typeface="Calibri" panose="020F0502020204030204" pitchFamily="34" charset="0"/>
              </a:rPr>
              <a:t>Вымогатель</a:t>
            </a: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может неожиданно прервать беседу и под благовидным предлогом оставить посетителя одного в кабинете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Text Box 8" descr="Водяные капли"/>
          <p:cNvSpPr txBox="1">
            <a:spLocks noChangeArrowheads="1"/>
          </p:cNvSpPr>
          <p:nvPr/>
        </p:nvSpPr>
        <p:spPr bwMode="auto">
          <a:xfrm>
            <a:off x="409928" y="4508774"/>
            <a:ext cx="3008313" cy="805984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9525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Вымогатель взятки может переадресовать предложение контакта другому человеку, напрямую не связанному с решением вопроса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Oval 20"/>
          <p:cNvSpPr>
            <a:spLocks noChangeArrowheads="1"/>
          </p:cNvSpPr>
          <p:nvPr/>
        </p:nvSpPr>
        <p:spPr bwMode="auto">
          <a:xfrm>
            <a:off x="123970" y="1785506"/>
            <a:ext cx="139700" cy="157162"/>
          </a:xfrm>
          <a:prstGeom prst="ellipse">
            <a:avLst/>
          </a:prstGeom>
          <a:solidFill>
            <a:srgbClr val="C0504D"/>
          </a:solidFill>
          <a:ln w="38100" algn="ctr">
            <a:solidFill>
              <a:srgbClr val="F2F2F2"/>
            </a:solidFill>
            <a:round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" name="Oval 20"/>
          <p:cNvSpPr>
            <a:spLocks noChangeArrowheads="1"/>
          </p:cNvSpPr>
          <p:nvPr/>
        </p:nvSpPr>
        <p:spPr bwMode="auto">
          <a:xfrm>
            <a:off x="123970" y="2924873"/>
            <a:ext cx="139700" cy="157162"/>
          </a:xfrm>
          <a:prstGeom prst="ellipse">
            <a:avLst/>
          </a:prstGeom>
          <a:solidFill>
            <a:srgbClr val="C0504D"/>
          </a:solidFill>
          <a:ln w="38100" algn="ctr">
            <a:solidFill>
              <a:srgbClr val="F2F2F2"/>
            </a:solidFill>
            <a:round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6" name="Oval 20"/>
          <p:cNvSpPr>
            <a:spLocks noChangeArrowheads="1"/>
          </p:cNvSpPr>
          <p:nvPr/>
        </p:nvSpPr>
        <p:spPr bwMode="auto">
          <a:xfrm>
            <a:off x="123970" y="3902533"/>
            <a:ext cx="139700" cy="157162"/>
          </a:xfrm>
          <a:prstGeom prst="ellipse">
            <a:avLst/>
          </a:prstGeom>
          <a:solidFill>
            <a:srgbClr val="C0504D"/>
          </a:solidFill>
          <a:ln w="38100" algn="ctr">
            <a:solidFill>
              <a:srgbClr val="F2F2F2"/>
            </a:solidFill>
            <a:round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7" name="Oval 20"/>
          <p:cNvSpPr>
            <a:spLocks noChangeArrowheads="1"/>
          </p:cNvSpPr>
          <p:nvPr/>
        </p:nvSpPr>
        <p:spPr bwMode="auto">
          <a:xfrm>
            <a:off x="139608" y="4771952"/>
            <a:ext cx="139700" cy="157162"/>
          </a:xfrm>
          <a:prstGeom prst="ellipse">
            <a:avLst/>
          </a:prstGeom>
          <a:solidFill>
            <a:srgbClr val="C0504D"/>
          </a:solidFill>
          <a:ln w="38100" algn="ctr">
            <a:solidFill>
              <a:srgbClr val="F2F2F2"/>
            </a:solidFill>
            <a:round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8" name="Oval 20"/>
          <p:cNvSpPr>
            <a:spLocks noChangeArrowheads="1"/>
          </p:cNvSpPr>
          <p:nvPr/>
        </p:nvSpPr>
        <p:spPr bwMode="auto">
          <a:xfrm>
            <a:off x="123970" y="5771664"/>
            <a:ext cx="139700" cy="157162"/>
          </a:xfrm>
          <a:prstGeom prst="ellipse">
            <a:avLst/>
          </a:prstGeom>
          <a:solidFill>
            <a:srgbClr val="C0504D"/>
          </a:solidFill>
          <a:ln w="38100" algn="ctr">
            <a:solidFill>
              <a:srgbClr val="F2F2F2"/>
            </a:solidFill>
            <a:round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" name="Text Box 10"/>
          <p:cNvSpPr txBox="1">
            <a:spLocks noChangeArrowheads="1"/>
          </p:cNvSpPr>
          <p:nvPr/>
        </p:nvSpPr>
        <p:spPr bwMode="auto">
          <a:xfrm>
            <a:off x="4434076" y="137084"/>
            <a:ext cx="2927319" cy="1042053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E5B8B7"/>
              </a:gs>
            </a:gsLst>
            <a:lin ang="5400000" scaled="1"/>
          </a:gradFill>
          <a:ln w="12700" algn="ctr">
            <a:solidFill>
              <a:srgbClr val="D99594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Действия в случае вымогательства взятки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1" name="Text Box 11"/>
          <p:cNvSpPr txBox="1">
            <a:spLocks noChangeArrowheads="1"/>
          </p:cNvSpPr>
          <p:nvPr/>
        </p:nvSpPr>
        <p:spPr bwMode="auto">
          <a:xfrm>
            <a:off x="4525738" y="1485146"/>
            <a:ext cx="2743993" cy="887118"/>
          </a:xfrm>
          <a:prstGeom prst="rect">
            <a:avLst/>
          </a:prstGeom>
          <a:gradFill rotWithShape="1">
            <a:gsLst>
              <a:gs pos="0">
                <a:srgbClr val="95B3D7"/>
              </a:gs>
              <a:gs pos="50000">
                <a:srgbClr val="DBE5F1"/>
              </a:gs>
              <a:gs pos="100000">
                <a:srgbClr val="95B3D7"/>
              </a:gs>
            </a:gsLst>
            <a:lin ang="18900000" scaled="1"/>
          </a:gradFill>
          <a:ln w="12700" algn="ctr">
            <a:solidFill>
              <a:srgbClr val="95B3D7"/>
            </a:solidFill>
            <a:miter lim="800000"/>
            <a:headEnd/>
            <a:tailEnd/>
          </a:ln>
          <a:effectLst>
            <a:outerShdw dist="28398" dir="3806097" algn="ctr" rotWithShape="0">
              <a:srgbClr val="243F60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anose="020F0502020204030204" pitchFamily="34" charset="0"/>
              </a:rPr>
              <a:t>Вести себя крайне осторожно, вежливо, не допускать опрометчивых высказываний, которые могли бы трактоваться как готовность дать взятку   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2" name="Text Box 12"/>
          <p:cNvSpPr txBox="1">
            <a:spLocks noChangeArrowheads="1"/>
          </p:cNvSpPr>
          <p:nvPr/>
        </p:nvSpPr>
        <p:spPr bwMode="auto">
          <a:xfrm>
            <a:off x="4525737" y="2678273"/>
            <a:ext cx="2725737" cy="585787"/>
          </a:xfrm>
          <a:prstGeom prst="rect">
            <a:avLst/>
          </a:prstGeom>
          <a:gradFill rotWithShape="1">
            <a:gsLst>
              <a:gs pos="0">
                <a:srgbClr val="95B3D7"/>
              </a:gs>
              <a:gs pos="50000">
                <a:srgbClr val="DBE5F1"/>
              </a:gs>
              <a:gs pos="100000">
                <a:srgbClr val="95B3D7"/>
              </a:gs>
            </a:gsLst>
            <a:lin ang="18900000" scaled="1"/>
          </a:gradFill>
          <a:ln w="12700" algn="ctr">
            <a:solidFill>
              <a:srgbClr val="95B3D7"/>
            </a:solidFill>
            <a:miter lim="800000"/>
            <a:headEnd/>
            <a:tailEnd/>
          </a:ln>
          <a:effectLst>
            <a:outerShdw dist="28398" dir="3806097" algn="ctr" rotWithShape="0">
              <a:srgbClr val="243F60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anose="020F0502020204030204" pitchFamily="34" charset="0"/>
              </a:rPr>
              <a:t>Внимательно выслушать и точно запомнить предложенные условия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3" name="Text Box 13"/>
          <p:cNvSpPr txBox="1">
            <a:spLocks noChangeArrowheads="1"/>
          </p:cNvSpPr>
          <p:nvPr/>
        </p:nvSpPr>
        <p:spPr bwMode="auto">
          <a:xfrm>
            <a:off x="4525737" y="5449026"/>
            <a:ext cx="2748389" cy="830818"/>
          </a:xfrm>
          <a:prstGeom prst="rect">
            <a:avLst/>
          </a:prstGeom>
          <a:gradFill rotWithShape="1">
            <a:gsLst>
              <a:gs pos="0">
                <a:srgbClr val="95B3D7"/>
              </a:gs>
              <a:gs pos="50000">
                <a:srgbClr val="DBE5F1"/>
              </a:gs>
              <a:gs pos="100000">
                <a:srgbClr val="95B3D7"/>
              </a:gs>
            </a:gsLst>
            <a:lin ang="18900000" scaled="1"/>
          </a:gradFill>
          <a:ln w="12700" algn="ctr">
            <a:solidFill>
              <a:srgbClr val="95B3D7"/>
            </a:solidFill>
            <a:miter lim="800000"/>
            <a:headEnd/>
            <a:tailEnd/>
          </a:ln>
          <a:effectLst>
            <a:outerShdw dist="28398" dir="3806097" algn="ctr" rotWithShape="0">
              <a:srgbClr val="243F60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anose="020F0502020204030204" pitchFamily="34" charset="0"/>
              </a:rPr>
              <a:t>Постараться перенести вопрос о времени и месте передачи взятки до следующей беседы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4" name="Text Box 14"/>
          <p:cNvSpPr txBox="1">
            <a:spLocks noChangeArrowheads="1"/>
          </p:cNvSpPr>
          <p:nvPr/>
        </p:nvSpPr>
        <p:spPr bwMode="auto">
          <a:xfrm>
            <a:off x="4525737" y="4420321"/>
            <a:ext cx="2743993" cy="703262"/>
          </a:xfrm>
          <a:prstGeom prst="rect">
            <a:avLst/>
          </a:prstGeom>
          <a:gradFill rotWithShape="1">
            <a:gsLst>
              <a:gs pos="0">
                <a:srgbClr val="95B3D7"/>
              </a:gs>
              <a:gs pos="50000">
                <a:srgbClr val="DBE5F1"/>
              </a:gs>
              <a:gs pos="100000">
                <a:srgbClr val="95B3D7"/>
              </a:gs>
            </a:gsLst>
            <a:lin ang="18900000" scaled="1"/>
          </a:gradFill>
          <a:ln w="12700" algn="ctr">
            <a:solidFill>
              <a:srgbClr val="95B3D7"/>
            </a:solidFill>
            <a:miter lim="800000"/>
            <a:headEnd/>
            <a:tailEnd/>
          </a:ln>
          <a:effectLst>
            <a:outerShdw dist="28398" dir="3806097" algn="ctr" rotWithShape="0">
              <a:srgbClr val="243F60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anose="020F0502020204030204" pitchFamily="34" charset="0"/>
              </a:rPr>
              <a:t>Поинтересоваться у собеседника о гарантиях решения вопроса в случае дачи взятки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5" name="Text Box 15"/>
          <p:cNvSpPr txBox="1">
            <a:spLocks noChangeArrowheads="1"/>
          </p:cNvSpPr>
          <p:nvPr/>
        </p:nvSpPr>
        <p:spPr bwMode="auto">
          <a:xfrm>
            <a:off x="4502969" y="3615608"/>
            <a:ext cx="2766761" cy="417513"/>
          </a:xfrm>
          <a:prstGeom prst="rect">
            <a:avLst/>
          </a:prstGeom>
          <a:gradFill rotWithShape="1">
            <a:gsLst>
              <a:gs pos="0">
                <a:srgbClr val="95B3D7"/>
              </a:gs>
              <a:gs pos="50000">
                <a:srgbClr val="DBE5F1"/>
              </a:gs>
              <a:gs pos="100000">
                <a:srgbClr val="95B3D7"/>
              </a:gs>
            </a:gsLst>
            <a:lin ang="18900000" scaled="1"/>
          </a:gradFill>
          <a:ln w="12700" algn="ctr">
            <a:solidFill>
              <a:srgbClr val="95B3D7"/>
            </a:solidFill>
            <a:miter lim="800000"/>
            <a:headEnd/>
            <a:tailEnd/>
          </a:ln>
          <a:effectLst>
            <a:outerShdw dist="28398" dir="3806097" algn="ctr" rotWithShape="0">
              <a:srgbClr val="243F60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anose="020F0502020204030204" pitchFamily="34" charset="0"/>
              </a:rPr>
              <a:t>Ни в коем случае не давать взятку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6" name="Text Box 16"/>
          <p:cNvSpPr txBox="1">
            <a:spLocks noChangeArrowheads="1"/>
          </p:cNvSpPr>
          <p:nvPr/>
        </p:nvSpPr>
        <p:spPr bwMode="auto">
          <a:xfrm>
            <a:off x="8303593" y="137084"/>
            <a:ext cx="3268412" cy="108861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E5B8B7"/>
              </a:gs>
            </a:gsLst>
            <a:lin ang="5400000" scaled="1"/>
          </a:gradFill>
          <a:ln w="12700" algn="ctr">
            <a:solidFill>
              <a:srgbClr val="D99594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Действия после совершившегося факта вымогательства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7" name="Text Box 17"/>
          <p:cNvSpPr txBox="1">
            <a:spLocks noChangeArrowheads="1"/>
          </p:cNvSpPr>
          <p:nvPr/>
        </p:nvSpPr>
        <p:spPr bwMode="auto">
          <a:xfrm>
            <a:off x="8489999" y="1508706"/>
            <a:ext cx="2895600" cy="839997"/>
          </a:xfrm>
          <a:prstGeom prst="rect">
            <a:avLst/>
          </a:prstGeom>
          <a:gradFill rotWithShape="0">
            <a:gsLst>
              <a:gs pos="0">
                <a:srgbClr val="B2A1C7"/>
              </a:gs>
              <a:gs pos="50000">
                <a:srgbClr val="E5DFEC"/>
              </a:gs>
              <a:gs pos="100000">
                <a:srgbClr val="B2A1C7"/>
              </a:gs>
            </a:gsLst>
            <a:lin ang="18900000" scaled="1"/>
          </a:gradFill>
          <a:ln w="12700" algn="ctr">
            <a:solidFill>
              <a:srgbClr val="B2A1C7"/>
            </a:solidFill>
            <a:miter lim="800000"/>
            <a:headEnd/>
            <a:tailEnd/>
          </a:ln>
          <a:effectLst>
            <a:outerShdw dist="28398" dir="3806097" algn="ctr" rotWithShape="0">
              <a:srgbClr val="3F3151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Гражданин вправе обратиться </a:t>
            </a: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/>
            </a:r>
            <a:b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</a:b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с устным или письменным сообщением в следующие правоохранительные органы: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8" name="Text Box 18"/>
          <p:cNvSpPr txBox="1">
            <a:spLocks noChangeArrowheads="1"/>
          </p:cNvSpPr>
          <p:nvPr/>
        </p:nvSpPr>
        <p:spPr bwMode="auto">
          <a:xfrm>
            <a:off x="8650337" y="2696593"/>
            <a:ext cx="2574925" cy="450850"/>
          </a:xfrm>
          <a:prstGeom prst="rect">
            <a:avLst/>
          </a:prstGeom>
          <a:gradFill rotWithShape="0">
            <a:gsLst>
              <a:gs pos="0">
                <a:srgbClr val="B2A1C7"/>
              </a:gs>
              <a:gs pos="50000">
                <a:srgbClr val="E5DFEC"/>
              </a:gs>
              <a:gs pos="100000">
                <a:srgbClr val="B2A1C7"/>
              </a:gs>
            </a:gsLst>
            <a:lin ang="18900000" scaled="1"/>
          </a:gradFill>
          <a:ln w="12700" algn="ctr">
            <a:solidFill>
              <a:srgbClr val="B2A1C7"/>
            </a:solidFill>
            <a:miter lim="800000"/>
            <a:headEnd/>
            <a:tailEnd/>
          </a:ln>
          <a:effectLst>
            <a:outerShdw dist="28398" dir="3806097" algn="ctr" rotWithShape="0">
              <a:srgbClr val="3F3151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Прокуратура Российской Федерации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9" name="Text Box 19"/>
          <p:cNvSpPr txBox="1">
            <a:spLocks noChangeArrowheads="1"/>
          </p:cNvSpPr>
          <p:nvPr/>
        </p:nvSpPr>
        <p:spPr bwMode="auto">
          <a:xfrm>
            <a:off x="8650336" y="3547796"/>
            <a:ext cx="2574925" cy="528637"/>
          </a:xfrm>
          <a:prstGeom prst="rect">
            <a:avLst/>
          </a:prstGeom>
          <a:gradFill rotWithShape="0">
            <a:gsLst>
              <a:gs pos="0">
                <a:srgbClr val="B2A1C7"/>
              </a:gs>
              <a:gs pos="50000">
                <a:srgbClr val="E5DFEC"/>
              </a:gs>
              <a:gs pos="100000">
                <a:srgbClr val="B2A1C7"/>
              </a:gs>
            </a:gsLst>
            <a:lin ang="18900000" scaled="1"/>
          </a:gradFill>
          <a:ln w="12700" algn="ctr">
            <a:solidFill>
              <a:srgbClr val="B2A1C7"/>
            </a:solidFill>
            <a:miter lim="800000"/>
            <a:headEnd/>
            <a:tailEnd/>
          </a:ln>
          <a:effectLst>
            <a:outerShdw dist="28398" dir="3806097" algn="ctr" rotWithShape="0">
              <a:srgbClr val="3F3151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Федеральная служба безопасности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0" name="Text Box 20"/>
          <p:cNvSpPr txBox="1">
            <a:spLocks noChangeArrowheads="1"/>
          </p:cNvSpPr>
          <p:nvPr/>
        </p:nvSpPr>
        <p:spPr bwMode="auto">
          <a:xfrm>
            <a:off x="8650335" y="4476786"/>
            <a:ext cx="2574925" cy="406400"/>
          </a:xfrm>
          <a:prstGeom prst="rect">
            <a:avLst/>
          </a:prstGeom>
          <a:gradFill rotWithShape="0">
            <a:gsLst>
              <a:gs pos="0">
                <a:srgbClr val="B2A1C7"/>
              </a:gs>
              <a:gs pos="50000">
                <a:srgbClr val="E5DFEC"/>
              </a:gs>
              <a:gs pos="100000">
                <a:srgbClr val="B2A1C7"/>
              </a:gs>
            </a:gsLst>
            <a:lin ang="18900000" scaled="1"/>
          </a:gradFill>
          <a:ln w="12700" algn="ctr">
            <a:solidFill>
              <a:srgbClr val="B2A1C7"/>
            </a:solidFill>
            <a:miter lim="800000"/>
            <a:headEnd/>
            <a:tailEnd/>
          </a:ln>
          <a:effectLst>
            <a:outerShdw dist="28398" dir="3806097" algn="ctr" rotWithShape="0">
              <a:srgbClr val="3F3151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Полиция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1" name="Text Box 21"/>
          <p:cNvSpPr txBox="1">
            <a:spLocks noChangeArrowheads="1"/>
          </p:cNvSpPr>
          <p:nvPr/>
        </p:nvSpPr>
        <p:spPr bwMode="auto">
          <a:xfrm>
            <a:off x="8650335" y="5167903"/>
            <a:ext cx="2574925" cy="559076"/>
          </a:xfrm>
          <a:prstGeom prst="rect">
            <a:avLst/>
          </a:prstGeom>
          <a:gradFill rotWithShape="0">
            <a:gsLst>
              <a:gs pos="0">
                <a:srgbClr val="B2A1C7"/>
              </a:gs>
              <a:gs pos="50000">
                <a:srgbClr val="E5DFEC"/>
              </a:gs>
              <a:gs pos="100000">
                <a:srgbClr val="B2A1C7"/>
              </a:gs>
            </a:gsLst>
            <a:lin ang="18900000" scaled="1"/>
          </a:gradFill>
          <a:ln w="12700" algn="ctr">
            <a:solidFill>
              <a:srgbClr val="B2A1C7"/>
            </a:solidFill>
            <a:miter lim="800000"/>
            <a:headEnd/>
            <a:tailEnd/>
          </a:ln>
          <a:effectLst>
            <a:outerShdw dist="28398" dir="3806097" algn="ctr" rotWithShape="0">
              <a:srgbClr val="3F3151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Следственный комитет</a:t>
            </a:r>
            <a:r>
              <a:rPr lang="ru-RU" sz="1100" b="1" dirty="0">
                <a:latin typeface="Calibri" panose="020F0502020204030204" pitchFamily="34" charset="0"/>
              </a:rPr>
              <a:t> </a:t>
            </a: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Российской Федерации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2" name="AutoShape 22"/>
          <p:cNvSpPr>
            <a:spLocks noChangeArrowheads="1"/>
          </p:cNvSpPr>
          <p:nvPr/>
        </p:nvSpPr>
        <p:spPr bwMode="auto">
          <a:xfrm>
            <a:off x="7984506" y="2796588"/>
            <a:ext cx="317500" cy="292100"/>
          </a:xfrm>
          <a:prstGeom prst="rightArrow">
            <a:avLst>
              <a:gd name="adj1" fmla="val 50000"/>
              <a:gd name="adj2" fmla="val 27174"/>
            </a:avLst>
          </a:prstGeom>
          <a:gradFill rotWithShape="0">
            <a:gsLst>
              <a:gs pos="0">
                <a:srgbClr val="D99594"/>
              </a:gs>
              <a:gs pos="50000">
                <a:srgbClr val="C0504D"/>
              </a:gs>
              <a:gs pos="100000">
                <a:srgbClr val="D99594"/>
              </a:gs>
            </a:gsLst>
            <a:lin ang="5400000" scaled="1"/>
          </a:gradFill>
          <a:ln w="12700" algn="ctr">
            <a:solidFill>
              <a:srgbClr val="C0504D"/>
            </a:solidFill>
            <a:miter lim="800000"/>
            <a:headEnd/>
            <a:tailEnd/>
          </a:ln>
          <a:effectLst>
            <a:outerShdw dist="28398" dir="3806097" algn="ctr" rotWithShape="0">
              <a:srgbClr val="622423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3" name="AutoShape 23"/>
          <p:cNvSpPr>
            <a:spLocks noChangeArrowheads="1"/>
          </p:cNvSpPr>
          <p:nvPr/>
        </p:nvSpPr>
        <p:spPr bwMode="auto">
          <a:xfrm>
            <a:off x="7978755" y="3674041"/>
            <a:ext cx="311630" cy="313228"/>
          </a:xfrm>
          <a:prstGeom prst="rightArrow">
            <a:avLst>
              <a:gd name="adj1" fmla="val 50000"/>
              <a:gd name="adj2" fmla="val 27174"/>
            </a:avLst>
          </a:prstGeom>
          <a:gradFill rotWithShape="0">
            <a:gsLst>
              <a:gs pos="0">
                <a:srgbClr val="D99594"/>
              </a:gs>
              <a:gs pos="50000">
                <a:srgbClr val="C0504D"/>
              </a:gs>
              <a:gs pos="100000">
                <a:srgbClr val="D99594"/>
              </a:gs>
            </a:gsLst>
            <a:lin ang="5400000" scaled="1"/>
          </a:gradFill>
          <a:ln w="12700" algn="ctr">
            <a:solidFill>
              <a:srgbClr val="C0504D"/>
            </a:solidFill>
            <a:miter lim="800000"/>
            <a:headEnd/>
            <a:tailEnd/>
          </a:ln>
          <a:effectLst>
            <a:outerShdw dist="28398" dir="3806097" algn="ctr" rotWithShape="0">
              <a:srgbClr val="622423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" name="AutoShape 24"/>
          <p:cNvSpPr>
            <a:spLocks noChangeArrowheads="1"/>
          </p:cNvSpPr>
          <p:nvPr/>
        </p:nvSpPr>
        <p:spPr bwMode="auto">
          <a:xfrm>
            <a:off x="8024598" y="4544522"/>
            <a:ext cx="311630" cy="313228"/>
          </a:xfrm>
          <a:prstGeom prst="rightArrow">
            <a:avLst>
              <a:gd name="adj1" fmla="val 50000"/>
              <a:gd name="adj2" fmla="val 27174"/>
            </a:avLst>
          </a:prstGeom>
          <a:gradFill rotWithShape="0">
            <a:gsLst>
              <a:gs pos="0">
                <a:srgbClr val="D99594"/>
              </a:gs>
              <a:gs pos="50000">
                <a:srgbClr val="C0504D"/>
              </a:gs>
              <a:gs pos="100000">
                <a:srgbClr val="D99594"/>
              </a:gs>
            </a:gsLst>
            <a:lin ang="5400000" scaled="1"/>
          </a:gradFill>
          <a:ln w="12700" algn="ctr">
            <a:solidFill>
              <a:srgbClr val="C0504D"/>
            </a:solidFill>
            <a:miter lim="800000"/>
            <a:headEnd/>
            <a:tailEnd/>
          </a:ln>
          <a:effectLst>
            <a:outerShdw dist="28398" dir="3806097" algn="ctr" rotWithShape="0">
              <a:srgbClr val="622423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5" name="AutoShape 25"/>
          <p:cNvSpPr>
            <a:spLocks noChangeArrowheads="1"/>
          </p:cNvSpPr>
          <p:nvPr/>
        </p:nvSpPr>
        <p:spPr bwMode="auto">
          <a:xfrm>
            <a:off x="8027169" y="5290827"/>
            <a:ext cx="311630" cy="313228"/>
          </a:xfrm>
          <a:prstGeom prst="rightArrow">
            <a:avLst>
              <a:gd name="adj1" fmla="val 50000"/>
              <a:gd name="adj2" fmla="val 27174"/>
            </a:avLst>
          </a:prstGeom>
          <a:gradFill rotWithShape="0">
            <a:gsLst>
              <a:gs pos="0">
                <a:srgbClr val="D99594"/>
              </a:gs>
              <a:gs pos="50000">
                <a:srgbClr val="C0504D"/>
              </a:gs>
              <a:gs pos="100000">
                <a:srgbClr val="D99594"/>
              </a:gs>
            </a:gsLst>
            <a:lin ang="5400000" scaled="1"/>
          </a:gradFill>
          <a:ln w="12700" algn="ctr">
            <a:solidFill>
              <a:srgbClr val="C0504D"/>
            </a:solidFill>
            <a:miter lim="800000"/>
            <a:headEnd/>
            <a:tailEnd/>
          </a:ln>
          <a:effectLst>
            <a:outerShdw dist="28398" dir="3806097" algn="ctr" rotWithShape="0">
              <a:srgbClr val="622423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9275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504</Words>
  <Application>Microsoft Office PowerPoint</Application>
  <PresentationFormat>Широкоэкранный</PresentationFormat>
  <Paragraphs>59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11" baseType="lpstr">
      <vt:lpstr>BatangChe</vt:lpstr>
      <vt:lpstr>Arial</vt:lpstr>
      <vt:lpstr>Calibri</vt:lpstr>
      <vt:lpstr>Calibri Light</vt:lpstr>
      <vt:lpstr>Franklin Gothic Medium</vt:lpstr>
      <vt:lpstr>Impact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morgunovanv</dc:creator>
  <cp:lastModifiedBy>baibakova</cp:lastModifiedBy>
  <cp:revision>16</cp:revision>
  <dcterms:created xsi:type="dcterms:W3CDTF">2018-11-28T08:33:40Z</dcterms:created>
  <dcterms:modified xsi:type="dcterms:W3CDTF">2018-11-28T13:01:09Z</dcterms:modified>
</cp:coreProperties>
</file>