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256" r:id="rId2"/>
    <p:sldId id="262" r:id="rId3"/>
    <p:sldId id="258" r:id="rId4"/>
    <p:sldId id="274" r:id="rId5"/>
    <p:sldId id="259" r:id="rId6"/>
    <p:sldId id="265" r:id="rId7"/>
    <p:sldId id="266" r:id="rId8"/>
    <p:sldId id="267" r:id="rId9"/>
    <p:sldId id="271" r:id="rId10"/>
    <p:sldId id="272" r:id="rId11"/>
    <p:sldId id="279" r:id="rId12"/>
    <p:sldId id="278" r:id="rId13"/>
    <p:sldId id="273" r:id="rId14"/>
    <p:sldId id="280" r:id="rId15"/>
    <p:sldId id="281" r:id="rId16"/>
    <p:sldId id="282" r:id="rId17"/>
    <p:sldId id="283" r:id="rId18"/>
    <p:sldId id="284" r:id="rId19"/>
    <p:sldId id="275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9" d="100"/>
          <a:sy n="109" d="100"/>
        </p:scale>
        <p:origin x="1674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3495BC9-B732-4D65-991D-07EA0735F06D}" type="datetimeFigureOut">
              <a:rPr lang="ru-RU" smtClean="0"/>
              <a:pPr/>
              <a:t>22.01.2021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748345C-1D0E-4936-97F8-F9EC0D6BD63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26313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48345C-1D0E-4936-97F8-F9EC0D6BD636}" type="slidenum">
              <a:rPr lang="ru-RU" smtClean="0"/>
              <a:pPr/>
              <a:t>2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1B447E-89D0-40F5-BFF5-F06E8F74BC50}" type="datetimeFigureOut">
              <a:rPr lang="ru-RU" smtClean="0"/>
              <a:pPr/>
              <a:t>22.01.2021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6ADE2F-6B52-4632-9F63-02091789828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1B447E-89D0-40F5-BFF5-F06E8F74BC50}" type="datetimeFigureOut">
              <a:rPr lang="ru-RU" smtClean="0"/>
              <a:pPr/>
              <a:t>22.01.2021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6ADE2F-6B52-4632-9F63-02091789828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1B447E-89D0-40F5-BFF5-F06E8F74BC50}" type="datetimeFigureOut">
              <a:rPr lang="ru-RU" smtClean="0"/>
              <a:pPr/>
              <a:t>22.01.2021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6ADE2F-6B52-4632-9F63-02091789828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1B447E-89D0-40F5-BFF5-F06E8F74BC50}" type="datetimeFigureOut">
              <a:rPr lang="ru-RU" smtClean="0"/>
              <a:pPr/>
              <a:t>22.01.2021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6ADE2F-6B52-4632-9F63-02091789828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1B447E-89D0-40F5-BFF5-F06E8F74BC50}" type="datetimeFigureOut">
              <a:rPr lang="ru-RU" smtClean="0"/>
              <a:pPr/>
              <a:t>22.01.2021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6ADE2F-6B52-4632-9F63-02091789828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1B447E-89D0-40F5-BFF5-F06E8F74BC50}" type="datetimeFigureOut">
              <a:rPr lang="ru-RU" smtClean="0"/>
              <a:pPr/>
              <a:t>22.01.2021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6ADE2F-6B52-4632-9F63-02091789828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1B447E-89D0-40F5-BFF5-F06E8F74BC50}" type="datetimeFigureOut">
              <a:rPr lang="ru-RU" smtClean="0"/>
              <a:pPr/>
              <a:t>22.01.2021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6ADE2F-6B52-4632-9F63-02091789828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1B447E-89D0-40F5-BFF5-F06E8F74BC50}" type="datetimeFigureOut">
              <a:rPr lang="ru-RU" smtClean="0"/>
              <a:pPr/>
              <a:t>22.01.2021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6ADE2F-6B52-4632-9F63-02091789828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1B447E-89D0-40F5-BFF5-F06E8F74BC50}" type="datetimeFigureOut">
              <a:rPr lang="ru-RU" smtClean="0"/>
              <a:pPr/>
              <a:t>22.01.2021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6ADE2F-6B52-4632-9F63-02091789828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1B447E-89D0-40F5-BFF5-F06E8F74BC50}" type="datetimeFigureOut">
              <a:rPr lang="ru-RU" smtClean="0"/>
              <a:pPr/>
              <a:t>22.01.2021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6ADE2F-6B52-4632-9F63-02091789828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1B447E-89D0-40F5-BFF5-F06E8F74BC50}" type="datetimeFigureOut">
              <a:rPr lang="ru-RU" smtClean="0"/>
              <a:pPr/>
              <a:t>22.01.2021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6ADE2F-6B52-4632-9F63-02091789828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1B447E-89D0-40F5-BFF5-F06E8F74BC50}" type="datetimeFigureOut">
              <a:rPr lang="ru-RU" smtClean="0"/>
              <a:pPr/>
              <a:t>22.01.2021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6ADE2F-6B52-4632-9F63-020917898283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hyperlink" Target="http://kingmed.info/guidelines/Skorava" TargetMode="Externa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hyperlink" Target="http://kingmed.info/guidelines/Skorava" TargetMode="Externa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://kingmed.info/guidelines/Skoraya" TargetMode="External"/><Relationship Id="rId2" Type="http://schemas.openxmlformats.org/officeDocument/2006/relationships/hyperlink" Target="http://kingmed.info/guidelines/Skoraya_meditsinskaya_pomoshch_Klinicheskie_protokoli" TargetMode="Externa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hyperlink" Target="http://kingmed.info/guidelines/Skorava" TargetMode="Externa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643051"/>
            <a:ext cx="7772400" cy="1957400"/>
          </a:xfrm>
        </p:spPr>
        <p:txBody>
          <a:bodyPr>
            <a:normAutofit fontScale="90000"/>
          </a:bodyPr>
          <a:lstStyle/>
          <a:p>
            <a:r>
              <a:rPr lang="ru-RU" sz="3600" b="1" dirty="0" smtClean="0">
                <a:solidFill>
                  <a:schemeClr val="tx2">
                    <a:lumMod val="75000"/>
                  </a:schemeClr>
                </a:solidFill>
                <a:latin typeface="Century Gothic" pitchFamily="34" charset="0"/>
              </a:rPr>
              <a:t>ПРОВЕДЕНИЕ АККРЕДИТАЦИИ СПЕЦИАЛИСТОВ СО СРЕДНИМ ПРОФЕССИОНАЛЬНЫМ ОБРАЗОВАНИЕМ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040164" cy="11430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Прямоугольник 4"/>
          <p:cNvSpPr/>
          <p:nvPr/>
        </p:nvSpPr>
        <p:spPr>
          <a:xfrm>
            <a:off x="1142976" y="214290"/>
            <a:ext cx="764386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/>
              <a:t>Бюджетное профессиональное образовательное учреждение Воронежской области</a:t>
            </a:r>
            <a:r>
              <a:rPr lang="ru-RU" dirty="0" smtClean="0"/>
              <a:t> </a:t>
            </a:r>
          </a:p>
          <a:p>
            <a:pPr algn="ctr"/>
            <a:r>
              <a:rPr lang="ru-RU" b="1" dirty="0" smtClean="0"/>
              <a:t>«Борисоглебский медицинский колледж»</a:t>
            </a:r>
            <a:endParaRPr lang="ru-RU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1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57200" y="1788327"/>
            <a:ext cx="8229600" cy="41497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274638"/>
            <a:ext cx="8147248" cy="1143000"/>
          </a:xfrm>
        </p:spPr>
        <p:txBody>
          <a:bodyPr>
            <a:normAutofit/>
          </a:bodyPr>
          <a:lstStyle/>
          <a:p>
            <a:pPr eaLnBrk="0" hangingPunct="0">
              <a:lnSpc>
                <a:spcPct val="80000"/>
              </a:lnSpc>
            </a:pPr>
            <a:r>
              <a:rPr lang="ru-RU" sz="1600" b="1" dirty="0">
                <a:solidFill>
                  <a:schemeClr val="tx2">
                    <a:lumMod val="75000"/>
                  </a:schemeClr>
                </a:solidFill>
              </a:rPr>
              <a:t>ИНФОРМАЦИОННЫЕ  И  МЕТОДИЧЕСКИЕ  МАТЕРИАЛЫ </a:t>
            </a:r>
            <a:br>
              <a:rPr lang="ru-RU" sz="1600" b="1" dirty="0">
                <a:solidFill>
                  <a:schemeClr val="tx2">
                    <a:lumMod val="75000"/>
                  </a:schemeClr>
                </a:solidFill>
              </a:rPr>
            </a:br>
            <a:r>
              <a:rPr lang="ru-RU" sz="1600" b="1" dirty="0">
                <a:solidFill>
                  <a:schemeClr val="tx2">
                    <a:lumMod val="75000"/>
                  </a:schemeClr>
                </a:solidFill>
              </a:rPr>
              <a:t>ПО  ПРОХОЖДЕНИЮ  ПРОЦЕДУРЫ  АККРЕДИТАЦИИ   СПЕЦИАЛИСТАМИ  </a:t>
            </a:r>
            <a:br>
              <a:rPr lang="ru-RU" sz="1600" b="1" dirty="0">
                <a:solidFill>
                  <a:schemeClr val="tx2">
                    <a:lumMod val="75000"/>
                  </a:schemeClr>
                </a:solidFill>
              </a:rPr>
            </a:br>
            <a:r>
              <a:rPr lang="ru-RU" sz="1600" b="1" dirty="0">
                <a:solidFill>
                  <a:schemeClr val="tx2">
                    <a:lumMod val="75000"/>
                  </a:schemeClr>
                </a:solidFill>
              </a:rPr>
              <a:t>СО  СРЕДНИМ   ПРОФЕССИОНАЛЬНЫМ  ОБРАЗОВАНИЕМ</a:t>
            </a:r>
            <a:endParaRPr lang="ru-RU" sz="1600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00200"/>
            <a:ext cx="9144000" cy="5257800"/>
          </a:xfrm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040164" cy="11430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18422204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274638"/>
            <a:ext cx="8075240" cy="1143000"/>
          </a:xfrm>
        </p:spPr>
        <p:txBody>
          <a:bodyPr>
            <a:normAutofit/>
          </a:bodyPr>
          <a:lstStyle/>
          <a:p>
            <a:pPr eaLnBrk="0" hangingPunct="0">
              <a:lnSpc>
                <a:spcPct val="80000"/>
              </a:lnSpc>
            </a:pPr>
            <a:r>
              <a:rPr lang="ru-RU" sz="1800" b="1" dirty="0">
                <a:solidFill>
                  <a:schemeClr val="tx2">
                    <a:lumMod val="75000"/>
                  </a:schemeClr>
                </a:solidFill>
              </a:rPr>
              <a:t>ИНФОРМАЦИОННЫЕ  И  МЕТОДИЧЕСКИЕ  МАТЕРИАЛЫ </a:t>
            </a:r>
            <a:br>
              <a:rPr lang="ru-RU" sz="1800" b="1" dirty="0">
                <a:solidFill>
                  <a:schemeClr val="tx2">
                    <a:lumMod val="75000"/>
                  </a:schemeClr>
                </a:solidFill>
              </a:rPr>
            </a:br>
            <a:r>
              <a:rPr lang="ru-RU" sz="1800" b="1" dirty="0">
                <a:solidFill>
                  <a:schemeClr val="tx2">
                    <a:lumMod val="75000"/>
                  </a:schemeClr>
                </a:solidFill>
              </a:rPr>
              <a:t>ПО  ПРОХОЖДЕНИЮ  ПРОЦЕДУРЫ  АККРЕДИТАЦИИ   СПЕЦИАЛИСТАМИ  </a:t>
            </a:r>
            <a:br>
              <a:rPr lang="ru-RU" sz="1800" b="1" dirty="0">
                <a:solidFill>
                  <a:schemeClr val="tx2">
                    <a:lumMod val="75000"/>
                  </a:schemeClr>
                </a:solidFill>
              </a:rPr>
            </a:br>
            <a:r>
              <a:rPr lang="ru-RU" sz="1800" b="1" dirty="0">
                <a:solidFill>
                  <a:schemeClr val="tx2">
                    <a:lumMod val="75000"/>
                  </a:schemeClr>
                </a:solidFill>
              </a:rPr>
              <a:t>СО  </a:t>
            </a:r>
            <a:r>
              <a:rPr lang="ru-RU" sz="1800" b="1" dirty="0" smtClean="0">
                <a:solidFill>
                  <a:schemeClr val="tx2">
                    <a:lumMod val="75000"/>
                  </a:schemeClr>
                </a:solidFill>
              </a:rPr>
              <a:t>СРЕДНИМ ПРОФЕССИОНАЛЬНЫМ  ОБРАЗОВАНИЕМ</a:t>
            </a:r>
            <a:endParaRPr lang="ru-RU" sz="1800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417638"/>
            <a:ext cx="9036496" cy="5440362"/>
          </a:xfrm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040164" cy="11430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29888410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9512" y="1600200"/>
            <a:ext cx="8856984" cy="5257800"/>
          </a:xfrm>
        </p:spPr>
        <p:txBody>
          <a:bodyPr>
            <a:noAutofit/>
          </a:bodyPr>
          <a:lstStyle/>
          <a:p>
            <a:pPr lvl="0"/>
            <a:r>
              <a:rPr lang="ru-RU" sz="2000" dirty="0" smtClean="0"/>
              <a:t>Измерение </a:t>
            </a:r>
            <a:r>
              <a:rPr lang="ru-RU" sz="2000" dirty="0"/>
              <a:t>артериального давления на периферических артериях</a:t>
            </a:r>
          </a:p>
          <a:p>
            <a:pPr lvl="0"/>
            <a:r>
              <a:rPr lang="ru-RU" sz="2000" dirty="0"/>
              <a:t>Проведение ингаляции с использованием компрессорного </a:t>
            </a:r>
            <a:r>
              <a:rPr lang="ru-RU" sz="2000" dirty="0" err="1"/>
              <a:t>небулайзера</a:t>
            </a:r>
            <a:endParaRPr lang="ru-RU" sz="2000" dirty="0"/>
          </a:p>
          <a:p>
            <a:pPr lvl="0"/>
            <a:r>
              <a:rPr lang="ru-RU" sz="2000" dirty="0"/>
              <a:t>Проведение антропометрии грудного ребенка</a:t>
            </a:r>
          </a:p>
          <a:p>
            <a:pPr lvl="0"/>
            <a:r>
              <a:rPr lang="ru-RU" sz="2000" dirty="0"/>
              <a:t>Проведение аускультации легких</a:t>
            </a:r>
          </a:p>
          <a:p>
            <a:pPr lvl="0"/>
            <a:r>
              <a:rPr lang="ru-RU" sz="2000" dirty="0"/>
              <a:t>Проведение сравнительной перкуссии легких</a:t>
            </a:r>
          </a:p>
          <a:p>
            <a:pPr lvl="0"/>
            <a:r>
              <a:rPr lang="ru-RU" sz="2000" dirty="0"/>
              <a:t>Проведение аускультации сердца</a:t>
            </a:r>
          </a:p>
          <a:p>
            <a:pPr lvl="0"/>
            <a:r>
              <a:rPr lang="ru-RU" sz="2000" dirty="0"/>
              <a:t>Определение относительных границ сердца</a:t>
            </a:r>
          </a:p>
          <a:p>
            <a:pPr lvl="0"/>
            <a:r>
              <a:rPr lang="ru-RU" sz="2000" dirty="0"/>
              <a:t>Проведение электрокардиографии</a:t>
            </a:r>
          </a:p>
          <a:p>
            <a:pPr lvl="0"/>
            <a:r>
              <a:rPr lang="ru-RU" sz="2000" dirty="0"/>
              <a:t>Проведение пальпации затылочных, околоушных и подчелюстных лимфатических узлов</a:t>
            </a:r>
          </a:p>
          <a:p>
            <a:pPr lvl="0"/>
            <a:r>
              <a:rPr lang="ru-RU" sz="2000" dirty="0"/>
              <a:t>Проведение транспортной иммобилизации при переломе костей верхней конечности (предплечья)</a:t>
            </a:r>
          </a:p>
          <a:p>
            <a:r>
              <a:rPr lang="ru-RU" sz="2000" dirty="0" smtClean="0"/>
              <a:t>Базовая </a:t>
            </a:r>
            <a:r>
              <a:rPr lang="ru-RU" sz="2000" dirty="0"/>
              <a:t>сердечно-легочная </a:t>
            </a:r>
            <a:r>
              <a:rPr lang="ru-RU" sz="2000" dirty="0" smtClean="0"/>
              <a:t>реанимация</a:t>
            </a:r>
            <a:endParaRPr lang="ru-RU" sz="2000" dirty="0"/>
          </a:p>
        </p:txBody>
      </p:sp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428596" y="285728"/>
            <a:ext cx="8229600" cy="1143000"/>
          </a:xfrm>
        </p:spPr>
        <p:txBody>
          <a:bodyPr>
            <a:noAutofit/>
          </a:bodyPr>
          <a:lstStyle/>
          <a:p>
            <a:r>
              <a:rPr lang="ru-RU" sz="1400" dirty="0" smtClean="0">
                <a:solidFill>
                  <a:srgbClr val="C00000"/>
                </a:solidFill>
              </a:rPr>
              <a:t>ПЕРЕЧЕНЬ ПРАКТИЧЕСКИХ НАВЫКОВ для </a:t>
            </a:r>
            <a:r>
              <a:rPr lang="ru-RU" sz="1400" dirty="0">
                <a:solidFill>
                  <a:srgbClr val="C00000"/>
                </a:solidFill>
              </a:rPr>
              <a:t>оценки в симулированных условиях при проведении второго этапа первичной аккредитации лиц, завершивших освоение основных образовательных программ среднего профессионального медицинского и фармацевтического образования </a:t>
            </a:r>
            <a:br>
              <a:rPr lang="ru-RU" sz="1400" dirty="0">
                <a:solidFill>
                  <a:srgbClr val="C00000"/>
                </a:solidFill>
              </a:rPr>
            </a:br>
            <a:r>
              <a:rPr lang="ru-RU" sz="1600" b="1" dirty="0">
                <a:solidFill>
                  <a:srgbClr val="C00000"/>
                </a:solidFill>
              </a:rPr>
              <a:t>специальность 31.02.01 Лечебное дело </a:t>
            </a:r>
            <a:endParaRPr lang="ru-RU" sz="1400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/>
              <a:t>СОДЕРЖАНИЕ СИТУАЦИОННОЙ </a:t>
            </a:r>
            <a:r>
              <a:rPr lang="ru-RU" b="1" dirty="0" smtClean="0"/>
              <a:t>ЗАДАЧИ</a:t>
            </a:r>
            <a:endParaRPr lang="ru-RU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13052087"/>
              </p:ext>
            </p:extLst>
          </p:nvPr>
        </p:nvGraphicFramePr>
        <p:xfrm>
          <a:off x="179512" y="1553576"/>
          <a:ext cx="8784975" cy="5115783"/>
        </p:xfrm>
        <a:graphic>
          <a:graphicData uri="http://schemas.openxmlformats.org/drawingml/2006/table">
            <a:tbl>
              <a:tblPr firstRow="1" firstCol="1" bandRow="1">
                <a:tableStyleId>{2D5ABB26-0587-4C30-8999-92F81FD0307C}</a:tableStyleId>
              </a:tblPr>
              <a:tblGrid>
                <a:gridCol w="746853">
                  <a:extLst>
                    <a:ext uri="{9D8B030D-6E8A-4147-A177-3AD203B41FA5}">
                      <a16:colId xmlns:a16="http://schemas.microsoft.com/office/drawing/2014/main" val="2855416398"/>
                    </a:ext>
                  </a:extLst>
                </a:gridCol>
                <a:gridCol w="8038122">
                  <a:extLst>
                    <a:ext uri="{9D8B030D-6E8A-4147-A177-3AD203B41FA5}">
                      <a16:colId xmlns:a16="http://schemas.microsoft.com/office/drawing/2014/main" val="3783601121"/>
                    </a:ext>
                  </a:extLst>
                </a:gridCol>
              </a:tblGrid>
              <a:tr h="177501">
                <a:tc>
                  <a:txBody>
                    <a:bodyPr/>
                    <a:lstStyle/>
                    <a:p>
                      <a:pPr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ru-RU" sz="1200" spc="0" dirty="0">
                          <a:effectLst/>
                        </a:rPr>
                        <a:t>Вид</a:t>
                      </a:r>
                      <a:endParaRPr lang="ru-RU" sz="12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731" marR="5731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ru-RU" sz="1200" spc="0">
                          <a:effectLst/>
                        </a:rPr>
                        <a:t>Значение</a:t>
                      </a:r>
                      <a:endParaRPr lang="ru-RU" sz="12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731" marR="5731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92302110"/>
                  </a:ext>
                </a:extLst>
              </a:tr>
              <a:tr h="171023">
                <a:tc>
                  <a:txBody>
                    <a:bodyPr/>
                    <a:lstStyle/>
                    <a:p>
                      <a:pPr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ru-RU" sz="1200" spc="0">
                          <a:effectLst/>
                        </a:rPr>
                        <a:t>УЗ</a:t>
                      </a:r>
                      <a:endParaRPr lang="ru-RU" sz="12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731" marR="5731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100"/>
                        </a:lnSpc>
                        <a:spcAft>
                          <a:spcPts val="0"/>
                        </a:spcAft>
                      </a:pPr>
                      <a:r>
                        <a:rPr lang="ru-RU" sz="1200" spc="0">
                          <a:effectLst/>
                        </a:rPr>
                        <a:t>Ситуация</a:t>
                      </a:r>
                      <a:endParaRPr lang="ru-RU" sz="12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731" marR="5731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83910566"/>
                  </a:ext>
                </a:extLst>
              </a:tr>
              <a:tr h="336863">
                <a:tc>
                  <a:txBody>
                    <a:bodyPr/>
                    <a:lstStyle/>
                    <a:p>
                      <a:pPr>
                        <a:lnSpc>
                          <a:spcPts val="1100"/>
                        </a:lnSpc>
                        <a:spcAft>
                          <a:spcPts val="0"/>
                        </a:spcAft>
                      </a:pPr>
                      <a:r>
                        <a:rPr lang="ru-RU" sz="1200" spc="0">
                          <a:effectLst/>
                        </a:rPr>
                        <a:t>УТ</a:t>
                      </a:r>
                      <a:endParaRPr lang="ru-RU" sz="12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731" marR="573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295"/>
                        </a:lnSpc>
                        <a:spcAft>
                          <a:spcPts val="0"/>
                        </a:spcAft>
                      </a:pPr>
                      <a:r>
                        <a:rPr lang="ru-RU" sz="1200" spc="0" dirty="0">
                          <a:effectLst/>
                        </a:rPr>
                        <a:t>Пациентка Д. 45 лет обратилась на </a:t>
                      </a:r>
                      <a:r>
                        <a:rPr lang="ru-RU" sz="1200" spc="0" dirty="0" err="1">
                          <a:effectLst/>
                        </a:rPr>
                        <a:t>фельдшерско</a:t>
                      </a:r>
                      <a:r>
                        <a:rPr lang="ru-RU" sz="1200" spc="0" dirty="0">
                          <a:effectLst/>
                        </a:rPr>
                        <a:t> - акушерский пункт в связи с острым заболеванием</a:t>
                      </a:r>
                      <a:endParaRPr lang="ru-RU" sz="12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731" marR="573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14393937"/>
                  </a:ext>
                </a:extLst>
              </a:tr>
              <a:tr h="167783">
                <a:tc>
                  <a:txBody>
                    <a:bodyPr/>
                    <a:lstStyle/>
                    <a:p>
                      <a:pPr>
                        <a:lnSpc>
                          <a:spcPts val="1100"/>
                        </a:lnSpc>
                        <a:spcAft>
                          <a:spcPts val="0"/>
                        </a:spcAft>
                      </a:pPr>
                      <a:r>
                        <a:rPr lang="ru-RU" sz="1200" spc="0">
                          <a:effectLst/>
                        </a:rPr>
                        <a:t>УЗ</a:t>
                      </a:r>
                      <a:endParaRPr lang="ru-RU" sz="12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731" marR="5731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100"/>
                        </a:lnSpc>
                        <a:spcAft>
                          <a:spcPts val="0"/>
                        </a:spcAft>
                      </a:pPr>
                      <a:r>
                        <a:rPr lang="ru-RU" sz="1200" spc="0">
                          <a:effectLst/>
                        </a:rPr>
                        <a:t>Жалобы</a:t>
                      </a:r>
                      <a:endParaRPr lang="ru-RU" sz="12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731" marR="5731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47536783"/>
                  </a:ext>
                </a:extLst>
              </a:tr>
              <a:tr h="1097397">
                <a:tc>
                  <a:txBody>
                    <a:bodyPr/>
                    <a:lstStyle/>
                    <a:p>
                      <a:pPr>
                        <a:lnSpc>
                          <a:spcPts val="1100"/>
                        </a:lnSpc>
                        <a:spcAft>
                          <a:spcPts val="0"/>
                        </a:spcAft>
                      </a:pPr>
                      <a:r>
                        <a:rPr lang="ru-RU" sz="1200" spc="0">
                          <a:effectLst/>
                        </a:rPr>
                        <a:t>УТ</a:t>
                      </a:r>
                      <a:endParaRPr lang="ru-RU" sz="12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731" marR="573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ts val="1295"/>
                        </a:lnSpc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 panose="020B0604020202020204" pitchFamily="34" charset="0"/>
                        <a:buChar char="•"/>
                        <a:tabLst>
                          <a:tab pos="527050" algn="l"/>
                        </a:tabLst>
                      </a:pPr>
                      <a:r>
                        <a:rPr lang="ru-RU" sz="1200" u="none" strike="noStrike" spc="0" dirty="0">
                          <a:effectLst/>
                        </a:rPr>
                        <a:t>На выраженную боль в правом подреберье, </a:t>
                      </a:r>
                      <a:r>
                        <a:rPr lang="ru-RU" sz="1200" u="none" strike="noStrike" spc="0" dirty="0" err="1">
                          <a:effectLst/>
                        </a:rPr>
                        <a:t>иррадиирует</a:t>
                      </a:r>
                      <a:r>
                        <a:rPr lang="ru-RU" sz="1200" u="none" strike="noStrike" spc="0" dirty="0">
                          <a:effectLst/>
                        </a:rPr>
                        <a:t> кверху в правое плечо и лопатку</a:t>
                      </a:r>
                    </a:p>
                    <a:p>
                      <a:pPr marL="342900" lvl="0" indent="-342900" algn="just">
                        <a:lnSpc>
                          <a:spcPts val="1440"/>
                        </a:lnSpc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 panose="020B0604020202020204" pitchFamily="34" charset="0"/>
                        <a:buChar char="•"/>
                        <a:tabLst>
                          <a:tab pos="222250" algn="l"/>
                        </a:tabLst>
                      </a:pPr>
                      <a:r>
                        <a:rPr lang="ru-RU" sz="1200" u="none" strike="noStrike" spc="0" dirty="0">
                          <a:effectLst/>
                        </a:rPr>
                        <a:t>Горечь во рту, тошноту</a:t>
                      </a:r>
                    </a:p>
                    <a:p>
                      <a:pPr marL="342900" lvl="0" indent="-342900" algn="just">
                        <a:lnSpc>
                          <a:spcPts val="1440"/>
                        </a:lnSpc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 panose="020B0604020202020204" pitchFamily="34" charset="0"/>
                        <a:buChar char="•"/>
                        <a:tabLst>
                          <a:tab pos="222250" algn="l"/>
                        </a:tabLst>
                      </a:pPr>
                      <a:r>
                        <a:rPr lang="ru-RU" sz="1200" u="none" strike="noStrike" spc="0" dirty="0">
                          <a:effectLst/>
                        </a:rPr>
                        <a:t>Неоднократную рвоту и наличие примеси желчи в рвотных массах</a:t>
                      </a:r>
                    </a:p>
                    <a:p>
                      <a:pPr marL="342900" lvl="0" indent="-342900" algn="just">
                        <a:lnSpc>
                          <a:spcPts val="1440"/>
                        </a:lnSpc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 panose="020B0604020202020204" pitchFamily="34" charset="0"/>
                        <a:buChar char="•"/>
                        <a:tabLst>
                          <a:tab pos="222250" algn="l"/>
                        </a:tabLst>
                      </a:pPr>
                      <a:r>
                        <a:rPr lang="ru-RU" sz="1200" u="none" strike="noStrike" spc="0" dirty="0">
                          <a:effectLst/>
                        </a:rPr>
                        <a:t>Повышение температуры до 38,0°С, озноб.</a:t>
                      </a:r>
                      <a:endParaRPr lang="ru-RU" sz="1200" b="1" u="none" strike="noStrike" spc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31" marR="573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23096800"/>
                  </a:ext>
                </a:extLst>
              </a:tr>
              <a:tr h="171023">
                <a:tc>
                  <a:txBody>
                    <a:bodyPr/>
                    <a:lstStyle/>
                    <a:p>
                      <a:pPr>
                        <a:lnSpc>
                          <a:spcPts val="1100"/>
                        </a:lnSpc>
                        <a:spcAft>
                          <a:spcPts val="0"/>
                        </a:spcAft>
                      </a:pPr>
                      <a:r>
                        <a:rPr lang="ru-RU" sz="1200" spc="0">
                          <a:effectLst/>
                        </a:rPr>
                        <a:t>УЗ</a:t>
                      </a:r>
                      <a:endParaRPr lang="ru-RU" sz="12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731" marR="573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100"/>
                        </a:lnSpc>
                        <a:spcAft>
                          <a:spcPts val="0"/>
                        </a:spcAft>
                      </a:pPr>
                      <a:r>
                        <a:rPr lang="ru-RU" sz="1200" spc="0">
                          <a:effectLst/>
                        </a:rPr>
                        <a:t>Анамнез заболевания</a:t>
                      </a:r>
                      <a:endParaRPr lang="ru-RU" sz="12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731" marR="573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3381290"/>
                  </a:ext>
                </a:extLst>
              </a:tr>
              <a:tr h="910826">
                <a:tc>
                  <a:txBody>
                    <a:bodyPr/>
                    <a:lstStyle/>
                    <a:p>
                      <a:pPr>
                        <a:lnSpc>
                          <a:spcPts val="1100"/>
                        </a:lnSpc>
                        <a:spcAft>
                          <a:spcPts val="0"/>
                        </a:spcAft>
                      </a:pPr>
                      <a:r>
                        <a:rPr lang="ru-RU" sz="1200" spc="0">
                          <a:effectLst/>
                        </a:rPr>
                        <a:t>УТ</a:t>
                      </a:r>
                      <a:endParaRPr lang="ru-RU" sz="12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731" marR="573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0" lvl="0" indent="-342900" algn="just">
                        <a:lnSpc>
                          <a:spcPts val="1100"/>
                        </a:lnSpc>
                        <a:spcAft>
                          <a:spcPts val="300"/>
                        </a:spcAft>
                        <a:buClr>
                          <a:srgbClr val="000000"/>
                        </a:buClr>
                        <a:buSzPts val="1100"/>
                        <a:buFont typeface="Arial" panose="020B0604020202020204" pitchFamily="34" charset="0"/>
                        <a:buChar char="•"/>
                        <a:tabLst>
                          <a:tab pos="225425" algn="l"/>
                        </a:tabLst>
                      </a:pPr>
                      <a:r>
                        <a:rPr lang="ru-RU" sz="1200" u="none" strike="noStrike" spc="0" dirty="0">
                          <a:effectLst/>
                        </a:rPr>
                        <a:t>Заболела остро около 10 часов назад, появились боли в животе.</a:t>
                      </a:r>
                    </a:p>
                    <a:p>
                      <a:pPr marL="342900" lvl="0" indent="-342900">
                        <a:lnSpc>
                          <a:spcPts val="127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 panose="020B0604020202020204" pitchFamily="34" charset="0"/>
                        <a:buChar char="•"/>
                        <a:tabLst>
                          <a:tab pos="527050" algn="l"/>
                        </a:tabLst>
                      </a:pPr>
                      <a:r>
                        <a:rPr lang="ru-RU" sz="1200" u="none" strike="noStrike" spc="0" dirty="0">
                          <a:effectLst/>
                        </a:rPr>
                        <a:t>Вначале появилось чувство тяжести в правом подреберье, затем появились постоянные, интенсивные боли в правом подреберье</a:t>
                      </a:r>
                    </a:p>
                    <a:p>
                      <a:pPr marL="342900" lvl="0" indent="-342900" algn="just">
                        <a:lnSpc>
                          <a:spcPts val="1100"/>
                        </a:lnSpc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 panose="020B0604020202020204" pitchFamily="34" charset="0"/>
                        <a:buChar char="•"/>
                        <a:tabLst>
                          <a:tab pos="225425" algn="l"/>
                        </a:tabLst>
                      </a:pPr>
                      <a:r>
                        <a:rPr lang="ru-RU" sz="1200" u="none" strike="noStrike" spc="0" dirty="0">
                          <a:effectLst/>
                        </a:rPr>
                        <a:t>Связывает появление с обильным приемом острой и жирной пищи</a:t>
                      </a:r>
                      <a:endParaRPr lang="ru-RU" sz="1200" b="1" u="none" strike="noStrike" spc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31" marR="573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45735474"/>
                  </a:ext>
                </a:extLst>
              </a:tr>
              <a:tr h="298642">
                <a:tc>
                  <a:txBody>
                    <a:bodyPr/>
                    <a:lstStyle/>
                    <a:p>
                      <a:pPr>
                        <a:lnSpc>
                          <a:spcPts val="1100"/>
                        </a:lnSpc>
                        <a:spcAft>
                          <a:spcPts val="0"/>
                        </a:spcAft>
                      </a:pPr>
                      <a:r>
                        <a:rPr lang="ru-RU" sz="1200" spc="0">
                          <a:effectLst/>
                        </a:rPr>
                        <a:t>УЗ</a:t>
                      </a:r>
                      <a:endParaRPr lang="ru-RU" sz="12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731" marR="573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100"/>
                        </a:lnSpc>
                        <a:spcAft>
                          <a:spcPts val="0"/>
                        </a:spcAft>
                      </a:pPr>
                      <a:r>
                        <a:rPr lang="ru-RU" sz="1200" spc="0">
                          <a:effectLst/>
                        </a:rPr>
                        <a:t>Анамнез жизни</a:t>
                      </a:r>
                      <a:endParaRPr lang="ru-RU" sz="12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731" marR="5731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50343267"/>
                  </a:ext>
                </a:extLst>
              </a:tr>
              <a:tr h="1423894">
                <a:tc>
                  <a:txBody>
                    <a:bodyPr/>
                    <a:lstStyle/>
                    <a:p>
                      <a:pPr>
                        <a:lnSpc>
                          <a:spcPts val="1100"/>
                        </a:lnSpc>
                        <a:spcAft>
                          <a:spcPts val="0"/>
                        </a:spcAft>
                      </a:pPr>
                      <a:r>
                        <a:rPr lang="ru-RU" sz="1200" spc="0">
                          <a:effectLst/>
                        </a:rPr>
                        <a:t>УТ</a:t>
                      </a:r>
                      <a:endParaRPr lang="ru-RU" sz="12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731" marR="573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0" lvl="0" indent="-342900" algn="just">
                        <a:lnSpc>
                          <a:spcPts val="1345"/>
                        </a:lnSpc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 panose="020B0604020202020204" pitchFamily="34" charset="0"/>
                        <a:buChar char="•"/>
                        <a:tabLst>
                          <a:tab pos="222250" algn="l"/>
                        </a:tabLst>
                      </a:pPr>
                      <a:r>
                        <a:rPr lang="ru-RU" sz="1200" u="none" strike="noStrike" spc="0" dirty="0">
                          <a:effectLst/>
                        </a:rPr>
                        <a:t>Росла и развивалась нормально</a:t>
                      </a:r>
                    </a:p>
                    <a:p>
                      <a:pPr marL="342900" lvl="0" indent="-342900" algn="just">
                        <a:lnSpc>
                          <a:spcPts val="1345"/>
                        </a:lnSpc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 panose="020B0604020202020204" pitchFamily="34" charset="0"/>
                        <a:buChar char="•"/>
                        <a:tabLst>
                          <a:tab pos="222250" algn="l"/>
                        </a:tabLst>
                      </a:pPr>
                      <a:r>
                        <a:rPr lang="ru-RU" sz="1200" u="none" strike="noStrike" spc="0" dirty="0">
                          <a:effectLst/>
                        </a:rPr>
                        <a:t>Профессия: повар</a:t>
                      </a:r>
                    </a:p>
                    <a:p>
                      <a:pPr marL="342900" lvl="0" indent="-342900" algn="just">
                        <a:lnSpc>
                          <a:spcPts val="1345"/>
                        </a:lnSpc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 panose="020B0604020202020204" pitchFamily="34" charset="0"/>
                        <a:buChar char="•"/>
                        <a:tabLst>
                          <a:tab pos="222250" algn="l"/>
                        </a:tabLst>
                      </a:pPr>
                      <a:r>
                        <a:rPr lang="ru-RU" sz="1200" u="none" strike="noStrike" spc="0" dirty="0">
                          <a:effectLst/>
                        </a:rPr>
                        <a:t>Перенесенные заболевания: детские инфекции, хронические заболевания отрицает</a:t>
                      </a:r>
                    </a:p>
                    <a:p>
                      <a:pPr marL="342900" lvl="0" indent="-342900" algn="just">
                        <a:lnSpc>
                          <a:spcPts val="1345"/>
                        </a:lnSpc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 panose="020B0604020202020204" pitchFamily="34" charset="0"/>
                        <a:buChar char="•"/>
                        <a:tabLst>
                          <a:tab pos="225425" algn="l"/>
                        </a:tabLst>
                      </a:pPr>
                      <a:r>
                        <a:rPr lang="ru-RU" sz="1200" u="none" strike="noStrike" spc="0" dirty="0">
                          <a:effectLst/>
                        </a:rPr>
                        <a:t>Операций не было</a:t>
                      </a:r>
                    </a:p>
                    <a:p>
                      <a:pPr marL="342900" lvl="0" indent="-342900" algn="just">
                        <a:lnSpc>
                          <a:spcPts val="1345"/>
                        </a:lnSpc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 panose="020B0604020202020204" pitchFamily="34" charset="0"/>
                        <a:buChar char="•"/>
                        <a:tabLst>
                          <a:tab pos="222250" algn="l"/>
                        </a:tabLst>
                      </a:pPr>
                      <a:r>
                        <a:rPr lang="ru-RU" sz="1200" u="none" strike="noStrike" spc="0" dirty="0">
                          <a:effectLst/>
                        </a:rPr>
                        <a:t>Наследственность: у матери - хронический калькулезный холецистит</a:t>
                      </a:r>
                    </a:p>
                    <a:p>
                      <a:pPr marL="342900" lvl="0" indent="-342900" algn="just">
                        <a:lnSpc>
                          <a:spcPts val="1345"/>
                        </a:lnSpc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 panose="020B0604020202020204" pitchFamily="34" charset="0"/>
                        <a:buChar char="•"/>
                        <a:tabLst>
                          <a:tab pos="222250" algn="l"/>
                        </a:tabLst>
                      </a:pPr>
                      <a:r>
                        <a:rPr lang="ru-RU" sz="1200" u="none" strike="noStrike" spc="0" dirty="0">
                          <a:effectLst/>
                        </a:rPr>
                        <a:t>Вредные привычки: не курит, алкоголь употребляет умеренно</a:t>
                      </a:r>
                    </a:p>
                    <a:p>
                      <a:pPr marL="342900" lvl="0" indent="-342900" algn="just">
                        <a:lnSpc>
                          <a:spcPts val="1345"/>
                        </a:lnSpc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 panose="020B0604020202020204" pitchFamily="34" charset="0"/>
                        <a:buChar char="•"/>
                        <a:tabLst>
                          <a:tab pos="219710" algn="l"/>
                        </a:tabLst>
                      </a:pPr>
                      <a:r>
                        <a:rPr lang="ru-RU" sz="1200" u="none" strike="noStrike" spc="0" dirty="0" err="1">
                          <a:effectLst/>
                        </a:rPr>
                        <a:t>Аллергоанамнез</a:t>
                      </a:r>
                      <a:r>
                        <a:rPr lang="ru-RU" sz="1200" u="none" strike="noStrike" spc="0" dirty="0">
                          <a:effectLst/>
                        </a:rPr>
                        <a:t>: не отягощен</a:t>
                      </a:r>
                      <a:endParaRPr lang="ru-RU" sz="1200" b="1" u="none" strike="noStrike" spc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31" marR="573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50645265"/>
                  </a:ext>
                </a:extLst>
              </a:tr>
              <a:tr h="167783">
                <a:tc>
                  <a:txBody>
                    <a:bodyPr/>
                    <a:lstStyle/>
                    <a:p>
                      <a:pPr>
                        <a:lnSpc>
                          <a:spcPts val="1100"/>
                        </a:lnSpc>
                        <a:spcAft>
                          <a:spcPts val="0"/>
                        </a:spcAft>
                      </a:pPr>
                      <a:r>
                        <a:rPr lang="ru-RU" sz="1200" spc="0">
                          <a:effectLst/>
                        </a:rPr>
                        <a:t>УЗ</a:t>
                      </a:r>
                      <a:endParaRPr lang="ru-RU" sz="12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731" marR="5731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100"/>
                        </a:lnSpc>
                        <a:spcAft>
                          <a:spcPts val="0"/>
                        </a:spcAft>
                      </a:pPr>
                      <a:r>
                        <a:rPr lang="ru-RU" sz="1200" spc="0">
                          <a:effectLst/>
                        </a:rPr>
                        <a:t>Объективный статус</a:t>
                      </a:r>
                      <a:endParaRPr lang="ru-RU" sz="12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731" marR="5731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99631224"/>
                  </a:ext>
                </a:extLst>
              </a:tr>
              <a:tr h="193048">
                <a:tc>
                  <a:txBody>
                    <a:bodyPr/>
                    <a:lstStyle/>
                    <a:p>
                      <a:pPr>
                        <a:lnSpc>
                          <a:spcPts val="1100"/>
                        </a:lnSpc>
                        <a:spcAft>
                          <a:spcPts val="0"/>
                        </a:spcAft>
                      </a:pPr>
                      <a:r>
                        <a:rPr lang="ru-RU" sz="1200" spc="0">
                          <a:effectLst/>
                        </a:rPr>
                        <a:t>УТ</a:t>
                      </a:r>
                      <a:endParaRPr lang="ru-RU" sz="12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731" marR="573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 </a:t>
                      </a:r>
                      <a:endParaRPr lang="ru-RU" sz="1200" dirty="0">
                        <a:solidFill>
                          <a:srgbClr val="000000"/>
                        </a:solidFill>
                        <a:effectLst/>
                        <a:latin typeface="Microsoft Sans Serif" panose="020B0604020202020204" pitchFamily="34" charset="0"/>
                        <a:ea typeface="Microsoft Sans Serif" panose="020B0604020202020204" pitchFamily="34" charset="0"/>
                      </a:endParaRPr>
                    </a:p>
                  </a:txBody>
                  <a:tcPr marL="5731" marR="573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9105222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18486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79356311"/>
              </p:ext>
            </p:extLst>
          </p:nvPr>
        </p:nvGraphicFramePr>
        <p:xfrm>
          <a:off x="251520" y="260649"/>
          <a:ext cx="8784976" cy="6510718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746853">
                  <a:extLst>
                    <a:ext uri="{9D8B030D-6E8A-4147-A177-3AD203B41FA5}">
                      <a16:colId xmlns:a16="http://schemas.microsoft.com/office/drawing/2014/main" val="1669989200"/>
                    </a:ext>
                  </a:extLst>
                </a:gridCol>
                <a:gridCol w="8038123">
                  <a:extLst>
                    <a:ext uri="{9D8B030D-6E8A-4147-A177-3AD203B41FA5}">
                      <a16:colId xmlns:a16="http://schemas.microsoft.com/office/drawing/2014/main" val="3964113493"/>
                    </a:ext>
                  </a:extLst>
                </a:gridCol>
              </a:tblGrid>
              <a:tr h="2304255">
                <a:tc>
                  <a:txBody>
                    <a:bodyPr/>
                    <a:lstStyle/>
                    <a:p>
                      <a:pPr mar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 </a:t>
                      </a:r>
                      <a:endParaRPr lang="ru-RU" sz="1100" dirty="0">
                        <a:solidFill>
                          <a:srgbClr val="000000"/>
                        </a:solidFill>
                        <a:effectLst/>
                        <a:latin typeface="Microsoft Sans Serif" panose="020B0604020202020204" pitchFamily="34" charset="0"/>
                        <a:ea typeface="Microsoft Sans Serif" panose="020B0604020202020204" pitchFamily="34" charset="0"/>
                      </a:endParaRPr>
                    </a:p>
                  </a:txBody>
                  <a:tcPr marL="3098" marR="3098" marT="0" marB="0"/>
                </a:tc>
                <a:tc>
                  <a:txBody>
                    <a:bodyPr/>
                    <a:lstStyle/>
                    <a:p>
                      <a:pPr marL="0" lvl="0" indent="-3429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 panose="020B0604020202020204" pitchFamily="34" charset="0"/>
                        <a:buChar char="•"/>
                        <a:tabLst>
                          <a:tab pos="530225" algn="l"/>
                        </a:tabLst>
                      </a:pPr>
                      <a:r>
                        <a:rPr lang="ru-RU" sz="1100" u="none" strike="noStrike" spc="0" dirty="0">
                          <a:effectLst/>
                        </a:rPr>
                        <a:t>Состояние средней степени тяжести. Вес 78 кг, рост 175 см. </a:t>
                      </a:r>
                      <a:r>
                        <a:rPr lang="ru-RU" sz="1100" i="0" u="none" strike="noStrike" spc="0" dirty="0">
                          <a:effectLst/>
                        </a:rPr>
                        <a:t>Температура тела 38,0°С</a:t>
                      </a:r>
                      <a:r>
                        <a:rPr lang="ru-RU" sz="1100" u="none" strike="noStrike" spc="0" dirty="0">
                          <a:effectLst/>
                        </a:rPr>
                        <a:t>.</a:t>
                      </a:r>
                    </a:p>
                    <a:p>
                      <a:pPr marL="0" lvl="0" indent="-34290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 panose="020B0604020202020204" pitchFamily="34" charset="0"/>
                        <a:buChar char="•"/>
                        <a:tabLst>
                          <a:tab pos="222250" algn="l"/>
                        </a:tabLst>
                      </a:pPr>
                      <a:r>
                        <a:rPr lang="ru-RU" sz="1100" u="none" strike="noStrike" spc="0" dirty="0">
                          <a:effectLst/>
                        </a:rPr>
                        <a:t>Пациент находится в положении на правом боку.</a:t>
                      </a:r>
                    </a:p>
                    <a:p>
                      <a:pPr marL="0" lvl="0" indent="-34290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 panose="020B0604020202020204" pitchFamily="34" charset="0"/>
                        <a:buChar char="•"/>
                        <a:tabLst>
                          <a:tab pos="222250" algn="l"/>
                        </a:tabLst>
                      </a:pPr>
                      <a:r>
                        <a:rPr lang="ru-RU" sz="1100" u="none" strike="noStrike" spc="0" dirty="0">
                          <a:effectLst/>
                        </a:rPr>
                        <a:t>Кожные покровы и видимые слизистые физиологической окраски.</a:t>
                      </a:r>
                    </a:p>
                    <a:p>
                      <a:pPr marL="0" lvl="0" indent="-34290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 panose="020B0604020202020204" pitchFamily="34" charset="0"/>
                        <a:buChar char="•"/>
                        <a:tabLst>
                          <a:tab pos="262255" algn="l"/>
                        </a:tabLst>
                      </a:pPr>
                      <a:r>
                        <a:rPr lang="ru-RU" sz="1100" u="none" strike="noStrike" spc="0" dirty="0">
                          <a:effectLst/>
                        </a:rPr>
                        <a:t>Зев незначительно гиперемирован, миндалины не увеличены.</a:t>
                      </a:r>
                    </a:p>
                    <a:p>
                      <a:pPr marL="0" lvl="0" indent="-34290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 panose="020B0604020202020204" pitchFamily="34" charset="0"/>
                        <a:buChar char="•"/>
                        <a:tabLst>
                          <a:tab pos="222250" algn="l"/>
                        </a:tabLst>
                      </a:pPr>
                      <a:r>
                        <a:rPr lang="ru-RU" sz="1100" u="none" strike="noStrike" spc="0" dirty="0">
                          <a:effectLst/>
                        </a:rPr>
                        <a:t>Грудная клетка - правильной формы, симметричная.</a:t>
                      </a:r>
                    </a:p>
                    <a:p>
                      <a:pPr marL="0" lvl="0" indent="-3429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 panose="020B0604020202020204" pitchFamily="34" charset="0"/>
                        <a:buChar char="•"/>
                        <a:tabLst>
                          <a:tab pos="527050" algn="l"/>
                        </a:tabLst>
                      </a:pPr>
                      <a:r>
                        <a:rPr lang="ru-RU" sz="1100" u="none" strike="noStrike" spc="0" dirty="0">
                          <a:effectLst/>
                        </a:rPr>
                        <a:t>Дыхание через нос свободное. Дыхательные движения ритмичные, Частота дыхания - 20 в минуту.</a:t>
                      </a:r>
                    </a:p>
                    <a:p>
                      <a:pPr marL="0" lvl="0" indent="-3429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 panose="020B0604020202020204" pitchFamily="34" charset="0"/>
                        <a:buChar char="•"/>
                        <a:tabLst>
                          <a:tab pos="527050" algn="l"/>
                        </a:tabLst>
                      </a:pPr>
                      <a:r>
                        <a:rPr lang="ru-RU" sz="1100" u="none" strike="noStrike" spc="0" dirty="0">
                          <a:effectLst/>
                        </a:rPr>
                        <a:t>При пальпации грудная клетка упругая, податливая, безболезненная. Перкуссия легких: над всей грудной клеткой в проекции легких определяется коробочный легочный звук. Аускультация: Над всей поверхностью грудной клетки в проекции легких определяется везикулярное дыхание, хрипов нет, Частота дыхания 20 уд. в мин.</a:t>
                      </a:r>
                    </a:p>
                    <a:p>
                      <a:pPr marL="0" lvl="0" indent="-3429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 panose="020B0604020202020204" pitchFamily="34" charset="0"/>
                        <a:buChar char="•"/>
                        <a:tabLst>
                          <a:tab pos="527050" algn="l"/>
                        </a:tabLst>
                      </a:pPr>
                      <a:r>
                        <a:rPr lang="ru-RU" sz="1100" u="none" strike="noStrike" spc="0" dirty="0">
                          <a:effectLst/>
                        </a:rPr>
                        <a:t>Тоны сердца ясные, ритм правильный, Частота сердечных сокращений 75 уд. в мин., артериальное давление 135/90 мм </a:t>
                      </a:r>
                      <a:r>
                        <a:rPr lang="ru-RU" sz="1100" u="none" strike="noStrike" spc="0" dirty="0" err="1">
                          <a:effectLst/>
                        </a:rPr>
                        <a:t>рт.ст</a:t>
                      </a:r>
                      <a:r>
                        <a:rPr lang="ru-RU" sz="1100" u="none" strike="noStrike" spc="0" dirty="0">
                          <a:effectLst/>
                        </a:rPr>
                        <a:t>.</a:t>
                      </a:r>
                    </a:p>
                    <a:p>
                      <a:pPr marL="0" lvl="0" indent="-3429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 panose="020B0604020202020204" pitchFamily="34" charset="0"/>
                        <a:buChar char="•"/>
                        <a:tabLst>
                          <a:tab pos="524510" algn="l"/>
                        </a:tabLst>
                      </a:pPr>
                      <a:r>
                        <a:rPr lang="ru-RU" sz="1100" u="none" strike="noStrike" spc="0" dirty="0">
                          <a:effectLst/>
                        </a:rPr>
                        <a:t>Живот не вздут, при пальпации болезненный справа, напряжен в правом подреберье, там же положительные симптомы раздражения брюшины.</a:t>
                      </a:r>
                    </a:p>
                    <a:p>
                      <a:pPr marL="0" lvl="0" indent="-34290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 panose="020B0604020202020204" pitchFamily="34" charset="0"/>
                        <a:buChar char="•"/>
                        <a:tabLst>
                          <a:tab pos="259080" algn="l"/>
                        </a:tabLst>
                      </a:pPr>
                      <a:r>
                        <a:rPr lang="ru-RU" sz="1100" u="none" strike="noStrike" spc="0" dirty="0">
                          <a:effectLst/>
                        </a:rPr>
                        <a:t>Мочеиспускание самостоятельное, в достаточном количестве, безболезненное.</a:t>
                      </a:r>
                    </a:p>
                    <a:p>
                      <a:pPr marL="0" lvl="0" indent="-34290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 panose="020B0604020202020204" pitchFamily="34" charset="0"/>
                        <a:buChar char="•"/>
                        <a:tabLst>
                          <a:tab pos="225425" algn="l"/>
                        </a:tabLst>
                      </a:pPr>
                      <a:r>
                        <a:rPr lang="ru-RU" sz="1100" u="none" strike="noStrike" spc="0" dirty="0">
                          <a:effectLst/>
                        </a:rPr>
                        <a:t>Стула не было.</a:t>
                      </a:r>
                      <a:endParaRPr lang="ru-RU" sz="1100" b="1" u="none" strike="noStrike" spc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98" marR="3098" marT="0" marB="0"/>
                </a:tc>
                <a:extLst>
                  <a:ext uri="{0D108BD9-81ED-4DB2-BD59-A6C34878D82A}">
                    <a16:rowId xmlns:a16="http://schemas.microsoft.com/office/drawing/2014/main" val="2149053851"/>
                  </a:ext>
                </a:extLst>
              </a:tr>
              <a:tr h="170992">
                <a:tc>
                  <a:txBody>
                    <a:bodyPr/>
                    <a:lstStyle/>
                    <a:p>
                      <a:pPr mar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100" spc="0">
                          <a:effectLst/>
                        </a:rPr>
                        <a:t>В1</a:t>
                      </a:r>
                      <a:endParaRPr lang="ru-RU" sz="11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098" marR="3098" marT="0" marB="0"/>
                </a:tc>
                <a:tc>
                  <a:txBody>
                    <a:bodyPr/>
                    <a:lstStyle/>
                    <a:p>
                      <a:pPr mar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100" spc="0" dirty="0">
                          <a:effectLst/>
                        </a:rPr>
                        <a:t>Для постановки диагноза наибольшее значение имеют жалобы на</a:t>
                      </a:r>
                      <a:endParaRPr lang="ru-RU" sz="11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098" marR="3098" marT="0" marB="0" anchor="b"/>
                </a:tc>
                <a:extLst>
                  <a:ext uri="{0D108BD9-81ED-4DB2-BD59-A6C34878D82A}">
                    <a16:rowId xmlns:a16="http://schemas.microsoft.com/office/drawing/2014/main" val="2309053569"/>
                  </a:ext>
                </a:extLst>
              </a:tr>
              <a:tr h="170992">
                <a:tc>
                  <a:txBody>
                    <a:bodyPr/>
                    <a:lstStyle/>
                    <a:p>
                      <a:pPr mar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100" spc="0">
                          <a:effectLst/>
                        </a:rPr>
                        <a:t>р</a:t>
                      </a:r>
                      <a:endParaRPr lang="ru-RU" sz="11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098" marR="3098" marT="0" marB="0"/>
                </a:tc>
                <a:tc>
                  <a:txBody>
                    <a:bodyPr/>
                    <a:lstStyle/>
                    <a:p>
                      <a:pPr mar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100" spc="0">
                          <a:effectLst/>
                        </a:rPr>
                        <a:t>План обследования</a:t>
                      </a:r>
                      <a:endParaRPr lang="ru-RU" sz="11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098" marR="3098" marT="0" marB="0"/>
                </a:tc>
                <a:extLst>
                  <a:ext uri="{0D108BD9-81ED-4DB2-BD59-A6C34878D82A}">
                    <a16:rowId xmlns:a16="http://schemas.microsoft.com/office/drawing/2014/main" val="231913602"/>
                  </a:ext>
                </a:extLst>
              </a:tr>
              <a:tr h="364059">
                <a:tc>
                  <a:txBody>
                    <a:bodyPr/>
                    <a:lstStyle/>
                    <a:p>
                      <a:pPr mar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100" spc="0">
                          <a:effectLst/>
                        </a:rPr>
                        <a:t>во</a:t>
                      </a:r>
                      <a:endParaRPr lang="ru-RU" sz="11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098" marR="3098" marT="0" marB="0"/>
                </a:tc>
                <a:tc>
                  <a:txBody>
                    <a:bodyPr/>
                    <a:lstStyle/>
                    <a:p>
                      <a:pPr mar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100" spc="0">
                          <a:effectLst/>
                        </a:rPr>
                        <a:t>выраженную боль в правом подреберье, иррадиирующую кверху в правое плечо, горечь во рту, тошноту, неоднократную рвоту, наличие примеси желчи в рвотных массах, повышение температуры до 38,0 С</a:t>
                      </a:r>
                      <a:endParaRPr lang="ru-RU" sz="11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098" marR="3098" marT="0" marB="0" anchor="b"/>
                </a:tc>
                <a:extLst>
                  <a:ext uri="{0D108BD9-81ED-4DB2-BD59-A6C34878D82A}">
                    <a16:rowId xmlns:a16="http://schemas.microsoft.com/office/drawing/2014/main" val="2526772088"/>
                  </a:ext>
                </a:extLst>
              </a:tr>
              <a:tr h="1168020">
                <a:tc>
                  <a:txBody>
                    <a:bodyPr/>
                    <a:lstStyle/>
                    <a:p>
                      <a:pPr mar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100" spc="0" dirty="0">
                          <a:effectLst/>
                        </a:rPr>
                        <a:t>ОБ</a:t>
                      </a:r>
                      <a:endParaRPr lang="ru-RU" sz="11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098" marR="3098" marT="0" marB="0"/>
                </a:tc>
                <a:tc>
                  <a:txBody>
                    <a:bodyPr/>
                    <a:lstStyle/>
                    <a:p>
                      <a:pPr mar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100" spc="0">
                          <a:effectLst/>
                        </a:rPr>
                        <a:t>Заболевание обычно начинается приступом боли в правой подреберной области. Боль иррадиирует кверху в правое плечо и лопатку, правую надключичную область. Она сопровождается тошнотой и повторной рвотой. Характерными признаками являются появление ощущения горечи во рту и наличие примеси желчи в рвотных массах. В начальной стадии заболевания боль носит тупой характер, по мере прогрессирования процесса она становится более интенсивной. При этом отмечается повышение температуры тела до 38°С, иногда бывает озноб. Клинические рекомендации (протоколы) по оказанию скорой медицинской помощи при остром холецистите. I. Оказание скорой медицинской помощи при остром холецистите на догоспитальном этапе.</a:t>
                      </a:r>
                      <a:endParaRPr lang="ru-RU" sz="1100">
                        <a:effectLst/>
                      </a:endParaRPr>
                    </a:p>
                    <a:p>
                      <a:pPr mar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u="sng">
                          <a:effectLst/>
                          <a:hlinkClick r:id="rId2"/>
                        </a:rPr>
                        <a:t>http://kingmed.info/guidelines/Skorava</a:t>
                      </a:r>
                      <a:r>
                        <a:rPr lang="ru-RU" sz="1100" spc="0">
                          <a:effectLst/>
                        </a:rPr>
                        <a:t> meditsinskava pomoshch Klinicheskie protokoli</a:t>
                      </a:r>
                      <a:endParaRPr lang="ru-RU" sz="11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098" marR="3098" marT="0" marB="0" anchor="b"/>
                </a:tc>
                <a:extLst>
                  <a:ext uri="{0D108BD9-81ED-4DB2-BD59-A6C34878D82A}">
                    <a16:rowId xmlns:a16="http://schemas.microsoft.com/office/drawing/2014/main" val="575322936"/>
                  </a:ext>
                </a:extLst>
              </a:tr>
              <a:tr h="170992">
                <a:tc>
                  <a:txBody>
                    <a:bodyPr/>
                    <a:lstStyle/>
                    <a:p>
                      <a:pPr mar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ru-RU" sz="1100">
                        <a:solidFill>
                          <a:srgbClr val="000000"/>
                        </a:solidFill>
                        <a:effectLst/>
                        <a:latin typeface="Microsoft Sans Serif" panose="020B0604020202020204" pitchFamily="34" charset="0"/>
                        <a:ea typeface="Microsoft Sans Serif" panose="020B0604020202020204" pitchFamily="34" charset="0"/>
                      </a:endParaRPr>
                    </a:p>
                  </a:txBody>
                  <a:tcPr marL="3098" marR="3098" marT="0" marB="0"/>
                </a:tc>
                <a:tc>
                  <a:txBody>
                    <a:bodyPr/>
                    <a:lstStyle/>
                    <a:p>
                      <a:pPr mar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100" spc="0">
                          <a:effectLst/>
                        </a:rPr>
                        <a:t>lecheniva SMP/Obshchava hirurgiva Protokol okazaniva skorov meditsinskov pomo</a:t>
                      </a:r>
                      <a:endParaRPr lang="ru-RU" sz="11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098" marR="3098" marT="0" marB="0" anchor="b"/>
                </a:tc>
                <a:extLst>
                  <a:ext uri="{0D108BD9-81ED-4DB2-BD59-A6C34878D82A}">
                    <a16:rowId xmlns:a16="http://schemas.microsoft.com/office/drawing/2014/main" val="3389113156"/>
                  </a:ext>
                </a:extLst>
              </a:tr>
              <a:tr h="170992">
                <a:tc>
                  <a:txBody>
                    <a:bodyPr/>
                    <a:lstStyle/>
                    <a:p>
                      <a:pPr mar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ru-RU" sz="1100">
                        <a:solidFill>
                          <a:srgbClr val="000000"/>
                        </a:solidFill>
                        <a:effectLst/>
                        <a:latin typeface="Microsoft Sans Serif" panose="020B0604020202020204" pitchFamily="34" charset="0"/>
                        <a:ea typeface="Microsoft Sans Serif" panose="020B0604020202020204" pitchFamily="34" charset="0"/>
                      </a:endParaRPr>
                    </a:p>
                  </a:txBody>
                  <a:tcPr marL="3098" marR="3098" marT="0" marB="0"/>
                </a:tc>
                <a:tc>
                  <a:txBody>
                    <a:bodyPr/>
                    <a:lstStyle/>
                    <a:p>
                      <a:pPr mar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100" spc="0">
                          <a:effectLst/>
                        </a:rPr>
                        <a:t>shchi/guideline 76/Rossivskoe obshchestvo skorov meditsinskov pomoshchi ROSMP</a:t>
                      </a:r>
                      <a:endParaRPr lang="ru-RU" sz="11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098" marR="3098" marT="0" marB="0" anchor="b"/>
                </a:tc>
                <a:extLst>
                  <a:ext uri="{0D108BD9-81ED-4DB2-BD59-A6C34878D82A}">
                    <a16:rowId xmlns:a16="http://schemas.microsoft.com/office/drawing/2014/main" val="348463251"/>
                  </a:ext>
                </a:extLst>
              </a:tr>
              <a:tr h="170992">
                <a:tc>
                  <a:txBody>
                    <a:bodyPr/>
                    <a:lstStyle/>
                    <a:p>
                      <a:pPr mar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ru-RU" sz="1100">
                        <a:solidFill>
                          <a:srgbClr val="000000"/>
                        </a:solidFill>
                        <a:effectLst/>
                        <a:latin typeface="Microsoft Sans Serif" panose="020B0604020202020204" pitchFamily="34" charset="0"/>
                        <a:ea typeface="Microsoft Sans Serif" panose="020B0604020202020204" pitchFamily="34" charset="0"/>
                      </a:endParaRPr>
                    </a:p>
                  </a:txBody>
                  <a:tcPr marL="3098" marR="3098" marT="0" marB="0"/>
                </a:tc>
                <a:tc>
                  <a:txBody>
                    <a:bodyPr/>
                    <a:lstStyle/>
                    <a:p>
                      <a:pPr mar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100" spc="0">
                          <a:effectLst/>
                        </a:rPr>
                        <a:t>Klinicheskie rekomendatsii po okazanivu skorov meditsinskov pomoshchi pri ostrom</a:t>
                      </a:r>
                      <a:endParaRPr lang="ru-RU" sz="11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098" marR="3098" marT="0" marB="0" anchor="b"/>
                </a:tc>
                <a:extLst>
                  <a:ext uri="{0D108BD9-81ED-4DB2-BD59-A6C34878D82A}">
                    <a16:rowId xmlns:a16="http://schemas.microsoft.com/office/drawing/2014/main" val="2020123779"/>
                  </a:ext>
                </a:extLst>
              </a:tr>
              <a:tr h="170992">
                <a:tc>
                  <a:txBody>
                    <a:bodyPr/>
                    <a:lstStyle/>
                    <a:p>
                      <a:pPr mar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ru-RU" sz="1100">
                        <a:solidFill>
                          <a:srgbClr val="000000"/>
                        </a:solidFill>
                        <a:effectLst/>
                        <a:latin typeface="Microsoft Sans Serif" panose="020B0604020202020204" pitchFamily="34" charset="0"/>
                        <a:ea typeface="Microsoft Sans Serif" panose="020B0604020202020204" pitchFamily="34" charset="0"/>
                      </a:endParaRPr>
                    </a:p>
                  </a:txBody>
                  <a:tcPr marL="3098" marR="3098" marT="0" marB="0"/>
                </a:tc>
                <a:tc>
                  <a:txBody>
                    <a:bodyPr/>
                    <a:lstStyle/>
                    <a:p>
                      <a:pPr mar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100" spc="0">
                          <a:effectLst/>
                        </a:rPr>
                        <a:t>holetsistite</a:t>
                      </a:r>
                      <a:endParaRPr lang="ru-RU" sz="11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098" marR="3098" marT="0" marB="0" anchor="b"/>
                </a:tc>
                <a:extLst>
                  <a:ext uri="{0D108BD9-81ED-4DB2-BD59-A6C34878D82A}">
                    <a16:rowId xmlns:a16="http://schemas.microsoft.com/office/drawing/2014/main" val="2942376495"/>
                  </a:ext>
                </a:extLst>
              </a:tr>
              <a:tr h="245739">
                <a:tc>
                  <a:txBody>
                    <a:bodyPr/>
                    <a:lstStyle/>
                    <a:p>
                      <a:pPr mar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100" spc="0">
                          <a:effectLst/>
                        </a:rPr>
                        <a:t>Д1</a:t>
                      </a:r>
                      <a:endParaRPr lang="ru-RU" sz="11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098" marR="3098" marT="0" marB="0"/>
                </a:tc>
                <a:tc>
                  <a:txBody>
                    <a:bodyPr/>
                    <a:lstStyle/>
                    <a:p>
                      <a:pPr mar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100" spc="0" dirty="0">
                          <a:effectLst/>
                        </a:rPr>
                        <a:t>выраженную боль в левом подреберье, </a:t>
                      </a:r>
                      <a:r>
                        <a:rPr lang="ru-RU" sz="1100" spc="0" dirty="0" err="1">
                          <a:effectLst/>
                        </a:rPr>
                        <a:t>иррадиирующую</a:t>
                      </a:r>
                      <a:r>
                        <a:rPr lang="ru-RU" sz="1100" spc="0" dirty="0">
                          <a:effectLst/>
                        </a:rPr>
                        <a:t> кверху в плечо, тошноту, однократную рвоту</a:t>
                      </a:r>
                      <a:endParaRPr lang="ru-RU" sz="11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098" marR="3098" marT="0" marB="0"/>
                </a:tc>
                <a:extLst>
                  <a:ext uri="{0D108BD9-81ED-4DB2-BD59-A6C34878D82A}">
                    <a16:rowId xmlns:a16="http://schemas.microsoft.com/office/drawing/2014/main" val="2193606229"/>
                  </a:ext>
                </a:extLst>
              </a:tr>
              <a:tr h="248716">
                <a:tc>
                  <a:txBody>
                    <a:bodyPr/>
                    <a:lstStyle/>
                    <a:p>
                      <a:pPr mar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100" spc="0">
                          <a:effectLst/>
                        </a:rPr>
                        <a:t>Д2</a:t>
                      </a:r>
                      <a:endParaRPr lang="ru-RU" sz="11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098" marR="3098" marT="0" marB="0"/>
                </a:tc>
                <a:tc>
                  <a:txBody>
                    <a:bodyPr/>
                    <a:lstStyle/>
                    <a:p>
                      <a:pPr mar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100" spc="0">
                          <a:effectLst/>
                        </a:rPr>
                        <a:t>горечь во рту и тошноту, неоднократную рвоту и наличие примеси желчи в рвотных массах, повышение температуры до 39,0°С, озноб</a:t>
                      </a:r>
                      <a:endParaRPr lang="ru-RU" sz="11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098" marR="3098" marT="0" marB="0" anchor="b"/>
                </a:tc>
                <a:extLst>
                  <a:ext uri="{0D108BD9-81ED-4DB2-BD59-A6C34878D82A}">
                    <a16:rowId xmlns:a16="http://schemas.microsoft.com/office/drawing/2014/main" val="391927376"/>
                  </a:ext>
                </a:extLst>
              </a:tr>
              <a:tr h="248716">
                <a:tc>
                  <a:txBody>
                    <a:bodyPr/>
                    <a:lstStyle/>
                    <a:p>
                      <a:pPr mar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100" spc="0">
                          <a:effectLst/>
                        </a:rPr>
                        <a:t>ДЗ</a:t>
                      </a:r>
                      <a:endParaRPr lang="ru-RU" sz="11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098" marR="3098" marT="0" marB="0"/>
                </a:tc>
                <a:tc>
                  <a:txBody>
                    <a:bodyPr/>
                    <a:lstStyle/>
                    <a:p>
                      <a:pPr mar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100" spc="0" dirty="0">
                          <a:effectLst/>
                        </a:rPr>
                        <a:t>повышение температуры до 39,0°С, озноб, однократную рвоту, наличие примеси крови в рвотных массах, выраженную боль опоясывающего характера</a:t>
                      </a:r>
                      <a:endParaRPr lang="ru-RU" sz="11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098" marR="3098" marT="0" marB="0"/>
                </a:tc>
                <a:extLst>
                  <a:ext uri="{0D108BD9-81ED-4DB2-BD59-A6C34878D82A}">
                    <a16:rowId xmlns:a16="http://schemas.microsoft.com/office/drawing/2014/main" val="1842588187"/>
                  </a:ext>
                </a:extLst>
              </a:tr>
              <a:tr h="170992">
                <a:tc>
                  <a:txBody>
                    <a:bodyPr/>
                    <a:lstStyle/>
                    <a:p>
                      <a:pPr mar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100" spc="0">
                          <a:effectLst/>
                        </a:rPr>
                        <a:t>В2</a:t>
                      </a:r>
                      <a:endParaRPr lang="ru-RU" sz="11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098" marR="3098" marT="0" marB="0"/>
                </a:tc>
                <a:tc>
                  <a:txBody>
                    <a:bodyPr/>
                    <a:lstStyle/>
                    <a:p>
                      <a:pPr mar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100" spc="0" dirty="0">
                          <a:effectLst/>
                        </a:rPr>
                        <a:t>Для постановки диагноза в анамнезе имеет значение</a:t>
                      </a:r>
                      <a:endParaRPr lang="ru-RU" sz="11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098" marR="3098" marT="0" marB="0" anchor="b"/>
                </a:tc>
                <a:extLst>
                  <a:ext uri="{0D108BD9-81ED-4DB2-BD59-A6C34878D82A}">
                    <a16:rowId xmlns:a16="http://schemas.microsoft.com/office/drawing/2014/main" val="2861092960"/>
                  </a:ext>
                </a:extLst>
              </a:tr>
              <a:tr h="170992">
                <a:tc>
                  <a:txBody>
                    <a:bodyPr/>
                    <a:lstStyle/>
                    <a:p>
                      <a:pPr mar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100" spc="0">
                          <a:effectLst/>
                        </a:rPr>
                        <a:t>Р</a:t>
                      </a:r>
                      <a:endParaRPr lang="ru-RU" sz="11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098" marR="3098" marT="0" marB="0"/>
                </a:tc>
                <a:tc>
                  <a:txBody>
                    <a:bodyPr/>
                    <a:lstStyle/>
                    <a:p>
                      <a:pPr mar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100" spc="0">
                          <a:effectLst/>
                        </a:rPr>
                        <a:t>План обследования</a:t>
                      </a:r>
                      <a:endParaRPr lang="ru-RU" sz="11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098" marR="3098" marT="0" marB="0"/>
                </a:tc>
                <a:extLst>
                  <a:ext uri="{0D108BD9-81ED-4DB2-BD59-A6C34878D82A}">
                    <a16:rowId xmlns:a16="http://schemas.microsoft.com/office/drawing/2014/main" val="2784158717"/>
                  </a:ext>
                </a:extLst>
              </a:tr>
              <a:tr h="170992">
                <a:tc>
                  <a:txBody>
                    <a:bodyPr/>
                    <a:lstStyle/>
                    <a:p>
                      <a:pPr mar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100" spc="0">
                          <a:effectLst/>
                        </a:rPr>
                        <a:t>ВО</a:t>
                      </a:r>
                      <a:endParaRPr lang="ru-RU" sz="11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098" marR="3098" marT="0" marB="0"/>
                </a:tc>
                <a:tc>
                  <a:txBody>
                    <a:bodyPr/>
                    <a:lstStyle/>
                    <a:p>
                      <a:pPr mar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100" spc="0" dirty="0">
                          <a:effectLst/>
                        </a:rPr>
                        <a:t>связь появления болей с обильным приемом жирной пищи</a:t>
                      </a:r>
                      <a:endParaRPr lang="ru-RU" sz="11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098" marR="3098" marT="0" marB="0"/>
                </a:tc>
                <a:extLst>
                  <a:ext uri="{0D108BD9-81ED-4DB2-BD59-A6C34878D82A}">
                    <a16:rowId xmlns:a16="http://schemas.microsoft.com/office/drawing/2014/main" val="1871328892"/>
                  </a:ext>
                </a:extLst>
              </a:tr>
              <a:tr h="170992">
                <a:tc>
                  <a:txBody>
                    <a:bodyPr/>
                    <a:lstStyle/>
                    <a:p>
                      <a:pPr mar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100" spc="0">
                          <a:effectLst/>
                        </a:rPr>
                        <a:t>ОБ</a:t>
                      </a:r>
                      <a:endParaRPr lang="ru-RU" sz="11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098" marR="3098" marT="0" marB="0"/>
                </a:tc>
                <a:tc>
                  <a:txBody>
                    <a:bodyPr/>
                    <a:lstStyle/>
                    <a:p>
                      <a:pPr mar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100" spc="0" dirty="0">
                          <a:effectLst/>
                        </a:rPr>
                        <a:t>Что явилось пусковым механизмом (почти у 100 % больных острая и жирная пища,</a:t>
                      </a:r>
                      <a:endParaRPr lang="ru-RU" sz="11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098" marR="3098" marT="0" marB="0"/>
                </a:tc>
                <a:extLst>
                  <a:ext uri="{0D108BD9-81ED-4DB2-BD59-A6C34878D82A}">
                    <a16:rowId xmlns:a16="http://schemas.microsoft.com/office/drawing/2014/main" val="179319187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059525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15494422"/>
              </p:ext>
            </p:extLst>
          </p:nvPr>
        </p:nvGraphicFramePr>
        <p:xfrm>
          <a:off x="107504" y="459582"/>
          <a:ext cx="8856984" cy="6192404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360040">
                  <a:extLst>
                    <a:ext uri="{9D8B030D-6E8A-4147-A177-3AD203B41FA5}">
                      <a16:colId xmlns:a16="http://schemas.microsoft.com/office/drawing/2014/main" val="3982238158"/>
                    </a:ext>
                  </a:extLst>
                </a:gridCol>
                <a:gridCol w="8496944">
                  <a:extLst>
                    <a:ext uri="{9D8B030D-6E8A-4147-A177-3AD203B41FA5}">
                      <a16:colId xmlns:a16="http://schemas.microsoft.com/office/drawing/2014/main" val="2609915250"/>
                    </a:ext>
                  </a:extLst>
                </a:gridCol>
              </a:tblGrid>
              <a:tr h="520851">
                <a:tc row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1200">
                        <a:solidFill>
                          <a:srgbClr val="000000"/>
                        </a:solidFill>
                        <a:effectLst/>
                        <a:latin typeface="Microsoft Sans Serif" panose="020B0604020202020204" pitchFamily="34" charset="0"/>
                        <a:ea typeface="Microsoft Sans Serif" panose="020B0604020202020204" pitchFamily="34" charset="0"/>
                      </a:endParaRPr>
                    </a:p>
                  </a:txBody>
                  <a:tcPr marL="3164" marR="316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ts val="1370"/>
                        </a:lnSpc>
                        <a:spcAft>
                          <a:spcPts val="0"/>
                        </a:spcAft>
                      </a:pPr>
                      <a:r>
                        <a:rPr lang="ru-RU" sz="1200" spc="0" dirty="0">
                          <a:effectLst/>
                        </a:rPr>
                        <a:t>верифицированные деструктивные формы острого холецистита с развитием </a:t>
                      </a:r>
                      <a:r>
                        <a:rPr lang="ru-RU" sz="1200" spc="0" dirty="0" err="1">
                          <a:effectLst/>
                        </a:rPr>
                        <a:t>перипузырных</a:t>
                      </a:r>
                      <a:r>
                        <a:rPr lang="ru-RU" sz="1200" spc="0" dirty="0">
                          <a:effectLst/>
                        </a:rPr>
                        <a:t> осложнений или желчного перитонита. Наличие одного из перечисленных признаков позволяет отнести пациента к данной группе. Национальные клинические рекомендации «острый холецистит», Дифференциальный диагноз 2015</a:t>
                      </a:r>
                      <a:endParaRPr lang="ru-RU" sz="1200" dirty="0">
                        <a:effectLst/>
                      </a:endParaRPr>
                    </a:p>
                    <a:p>
                      <a:pPr>
                        <a:lnSpc>
                          <a:spcPts val="1370"/>
                        </a:lnSpc>
                        <a:spcAft>
                          <a:spcPts val="0"/>
                        </a:spcAft>
                      </a:pPr>
                      <a:r>
                        <a:rPr lang="en-US" sz="1200" spc="0" dirty="0" err="1">
                          <a:effectLst/>
                        </a:rPr>
                        <a:t>httD</a:t>
                      </a:r>
                      <a:r>
                        <a:rPr lang="ru-RU" sz="1200" spc="0" dirty="0">
                          <a:effectLst/>
                        </a:rPr>
                        <a:t>://</a:t>
                      </a:r>
                      <a:r>
                        <a:rPr lang="en-US" sz="1200" spc="0" dirty="0">
                          <a:effectLst/>
                        </a:rPr>
                        <a:t>o</a:t>
                      </a:r>
                      <a:r>
                        <a:rPr lang="ru-RU" sz="1200" spc="0" dirty="0">
                          <a:effectLst/>
                        </a:rPr>
                        <a:t>6</a:t>
                      </a:r>
                      <a:r>
                        <a:rPr lang="en-US" sz="1200" spc="0" dirty="0" err="1">
                          <a:effectLst/>
                        </a:rPr>
                        <a:t>uiecTBO</a:t>
                      </a:r>
                      <a:r>
                        <a:rPr lang="ru-RU" sz="1200" spc="0" dirty="0">
                          <a:effectLst/>
                        </a:rPr>
                        <a:t>-</a:t>
                      </a:r>
                      <a:r>
                        <a:rPr lang="en-US" sz="1200" spc="0" dirty="0" err="1">
                          <a:effectLst/>
                        </a:rPr>
                        <a:t>xnDVDroB</a:t>
                      </a:r>
                      <a:r>
                        <a:rPr lang="ru-RU" sz="1200" spc="0" dirty="0">
                          <a:effectLst/>
                        </a:rPr>
                        <a:t>,</a:t>
                      </a:r>
                      <a:r>
                        <a:rPr lang="en-US" sz="1200" spc="0" dirty="0" err="1">
                          <a:effectLst/>
                        </a:rPr>
                        <a:t>Dcb</a:t>
                      </a:r>
                      <a:r>
                        <a:rPr lang="ru-RU" sz="1200" spc="0" dirty="0">
                          <a:effectLst/>
                        </a:rPr>
                        <a:t>/</a:t>
                      </a:r>
                      <a:r>
                        <a:rPr lang="en-US" sz="1200" spc="0" dirty="0" err="1">
                          <a:effectLst/>
                        </a:rPr>
                        <a:t>stranica</a:t>
                      </a:r>
                      <a:r>
                        <a:rPr lang="ru-RU" sz="1200" spc="0" dirty="0">
                          <a:effectLst/>
                        </a:rPr>
                        <a:t>-</a:t>
                      </a:r>
                      <a:r>
                        <a:rPr lang="en-US" sz="1200" spc="0" dirty="0" err="1">
                          <a:effectLst/>
                        </a:rPr>
                        <a:t>Dravleniia</a:t>
                      </a:r>
                      <a:r>
                        <a:rPr lang="ru-RU" sz="1200" spc="0" dirty="0">
                          <a:effectLst/>
                        </a:rPr>
                        <a:t>/</a:t>
                      </a:r>
                      <a:r>
                        <a:rPr lang="en-US" sz="1200" spc="0" dirty="0" err="1">
                          <a:effectLst/>
                        </a:rPr>
                        <a:t>unkr</a:t>
                      </a:r>
                      <a:r>
                        <a:rPr lang="ru-RU" sz="1200" spc="0" dirty="0">
                          <a:effectLst/>
                        </a:rPr>
                        <a:t>/</a:t>
                      </a:r>
                      <a:r>
                        <a:rPr lang="en-US" sz="1200" spc="0" dirty="0" err="1">
                          <a:effectLst/>
                        </a:rPr>
                        <a:t>ur</a:t>
                      </a:r>
                      <a:r>
                        <a:rPr lang="ru-RU" sz="1200" spc="0" dirty="0">
                          <a:effectLst/>
                        </a:rPr>
                        <a:t>&lt;</a:t>
                      </a:r>
                      <a:r>
                        <a:rPr lang="en-US" sz="1200" spc="0" dirty="0" err="1">
                          <a:effectLst/>
                        </a:rPr>
                        <a:t>ientnaia</a:t>
                      </a:r>
                      <a:r>
                        <a:rPr lang="ru-RU" sz="1200" spc="0" dirty="0">
                          <a:effectLst/>
                        </a:rPr>
                        <a:t>-</a:t>
                      </a:r>
                      <a:r>
                        <a:rPr lang="en-US" sz="1200" spc="0" dirty="0" err="1">
                          <a:effectLst/>
                        </a:rPr>
                        <a:t>abdoiriinalnai</a:t>
                      </a:r>
                      <a:r>
                        <a:rPr lang="en-US" sz="1200" spc="0" dirty="0">
                          <a:effectLst/>
                        </a:rPr>
                        <a:t> </a:t>
                      </a:r>
                      <a:r>
                        <a:rPr lang="ru-RU" sz="1200" spc="0" dirty="0">
                          <a:effectLst/>
                        </a:rPr>
                        <a:t>а-</a:t>
                      </a:r>
                      <a:endParaRPr lang="ru-RU" sz="12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164" marR="3164" marT="0" marB="0" anchor="b"/>
                </a:tc>
                <a:extLst>
                  <a:ext uri="{0D108BD9-81ED-4DB2-BD59-A6C34878D82A}">
                    <a16:rowId xmlns:a16="http://schemas.microsoft.com/office/drawing/2014/main" val="3683284255"/>
                  </a:ext>
                </a:extLst>
              </a:tr>
              <a:tr h="9714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ts val="1100"/>
                        </a:lnSpc>
                        <a:spcAft>
                          <a:spcPts val="0"/>
                        </a:spcAft>
                      </a:pPr>
                      <a:r>
                        <a:rPr lang="ru-RU" sz="1200" spc="0">
                          <a:effectLst/>
                        </a:rPr>
                        <a:t>hirurgii a/ostrvi -holeci stit.html</a:t>
                      </a:r>
                      <a:endParaRPr lang="ru-RU" sz="12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164" marR="3164" marT="0" marB="0" anchor="b"/>
                </a:tc>
                <a:extLst>
                  <a:ext uri="{0D108BD9-81ED-4DB2-BD59-A6C34878D82A}">
                    <a16:rowId xmlns:a16="http://schemas.microsoft.com/office/drawing/2014/main" val="3555304493"/>
                  </a:ext>
                </a:extLst>
              </a:tr>
              <a:tr h="127523">
                <a:tc>
                  <a:txBody>
                    <a:bodyPr/>
                    <a:lstStyle/>
                    <a:p>
                      <a:pPr>
                        <a:lnSpc>
                          <a:spcPts val="1100"/>
                        </a:lnSpc>
                        <a:spcAft>
                          <a:spcPts val="0"/>
                        </a:spcAft>
                      </a:pPr>
                      <a:r>
                        <a:rPr lang="ru-RU" sz="1200" spc="0">
                          <a:effectLst/>
                        </a:rPr>
                        <a:t>Д1</a:t>
                      </a:r>
                      <a:endParaRPr lang="ru-RU" sz="12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164" marR="316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ts val="1100"/>
                        </a:lnSpc>
                        <a:spcAft>
                          <a:spcPts val="0"/>
                        </a:spcAft>
                      </a:pPr>
                      <a:r>
                        <a:rPr lang="ru-RU" sz="1200" spc="0">
                          <a:effectLst/>
                        </a:rPr>
                        <a:t>легкому</a:t>
                      </a:r>
                      <a:endParaRPr lang="ru-RU" sz="12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164" marR="3164" marT="0" marB="0" anchor="b"/>
                </a:tc>
                <a:extLst>
                  <a:ext uri="{0D108BD9-81ED-4DB2-BD59-A6C34878D82A}">
                    <a16:rowId xmlns:a16="http://schemas.microsoft.com/office/drawing/2014/main" val="172742536"/>
                  </a:ext>
                </a:extLst>
              </a:tr>
              <a:tr h="129105">
                <a:tc>
                  <a:txBody>
                    <a:bodyPr/>
                    <a:lstStyle/>
                    <a:p>
                      <a:pPr>
                        <a:lnSpc>
                          <a:spcPts val="1100"/>
                        </a:lnSpc>
                        <a:spcAft>
                          <a:spcPts val="0"/>
                        </a:spcAft>
                      </a:pPr>
                      <a:r>
                        <a:rPr lang="ru-RU" sz="1200" spc="0">
                          <a:effectLst/>
                        </a:rPr>
                        <a:t>Д2</a:t>
                      </a:r>
                      <a:endParaRPr lang="ru-RU" sz="12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164" marR="316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ts val="1100"/>
                        </a:lnSpc>
                        <a:spcAft>
                          <a:spcPts val="0"/>
                        </a:spcAft>
                      </a:pPr>
                      <a:r>
                        <a:rPr lang="ru-RU" sz="1200" spc="0">
                          <a:effectLst/>
                        </a:rPr>
                        <a:t>тяжелому</a:t>
                      </a:r>
                      <a:endParaRPr lang="ru-RU" sz="12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164" marR="3164" marT="0" marB="0"/>
                </a:tc>
                <a:extLst>
                  <a:ext uri="{0D108BD9-81ED-4DB2-BD59-A6C34878D82A}">
                    <a16:rowId xmlns:a16="http://schemas.microsoft.com/office/drawing/2014/main" val="2000019258"/>
                  </a:ext>
                </a:extLst>
              </a:tr>
              <a:tr h="127523">
                <a:tc>
                  <a:txBody>
                    <a:bodyPr/>
                    <a:lstStyle/>
                    <a:p>
                      <a:pPr>
                        <a:lnSpc>
                          <a:spcPts val="1100"/>
                        </a:lnSpc>
                        <a:spcAft>
                          <a:spcPts val="0"/>
                        </a:spcAft>
                      </a:pPr>
                      <a:r>
                        <a:rPr lang="ru-RU" sz="1200" spc="0">
                          <a:effectLst/>
                        </a:rPr>
                        <a:t>ДЗ</a:t>
                      </a:r>
                      <a:endParaRPr lang="ru-RU" sz="12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164" marR="316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ts val="1100"/>
                        </a:lnSpc>
                        <a:spcAft>
                          <a:spcPts val="0"/>
                        </a:spcAft>
                      </a:pPr>
                      <a:r>
                        <a:rPr lang="ru-RU" sz="1200" spc="0">
                          <a:effectLst/>
                        </a:rPr>
                        <a:t>крайне тяжелому</a:t>
                      </a:r>
                      <a:endParaRPr lang="ru-RU" sz="12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164" marR="3164" marT="0" marB="0"/>
                </a:tc>
                <a:extLst>
                  <a:ext uri="{0D108BD9-81ED-4DB2-BD59-A6C34878D82A}">
                    <a16:rowId xmlns:a16="http://schemas.microsoft.com/office/drawing/2014/main" val="316423673"/>
                  </a:ext>
                </a:extLst>
              </a:tr>
              <a:tr h="129105">
                <a:tc>
                  <a:txBody>
                    <a:bodyPr/>
                    <a:lstStyle/>
                    <a:p>
                      <a:pPr>
                        <a:lnSpc>
                          <a:spcPts val="1100"/>
                        </a:lnSpc>
                        <a:spcAft>
                          <a:spcPts val="0"/>
                        </a:spcAft>
                      </a:pPr>
                      <a:r>
                        <a:rPr lang="ru-RU" sz="1200" spc="0">
                          <a:effectLst/>
                        </a:rPr>
                        <a:t>В7</a:t>
                      </a:r>
                      <a:endParaRPr lang="ru-RU" sz="12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164" marR="316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ts val="1100"/>
                        </a:lnSpc>
                        <a:spcAft>
                          <a:spcPts val="0"/>
                        </a:spcAft>
                      </a:pPr>
                      <a:r>
                        <a:rPr lang="ru-RU" sz="1200" spc="0">
                          <a:effectLst/>
                        </a:rPr>
                        <a:t>Внутривенное введение спазмолитической смеси</a:t>
                      </a:r>
                      <a:endParaRPr lang="ru-RU" sz="12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164" marR="3164" marT="0" marB="0" anchor="b"/>
                </a:tc>
                <a:extLst>
                  <a:ext uri="{0D108BD9-81ED-4DB2-BD59-A6C34878D82A}">
                    <a16:rowId xmlns:a16="http://schemas.microsoft.com/office/drawing/2014/main" val="2030867444"/>
                  </a:ext>
                </a:extLst>
              </a:tr>
              <a:tr h="89551">
                <a:tc>
                  <a:txBody>
                    <a:bodyPr/>
                    <a:lstStyle/>
                    <a:p>
                      <a:pPr>
                        <a:lnSpc>
                          <a:spcPts val="1100"/>
                        </a:lnSpc>
                        <a:spcAft>
                          <a:spcPts val="0"/>
                        </a:spcAft>
                      </a:pPr>
                      <a:r>
                        <a:rPr lang="ru-RU" sz="1200" spc="0">
                          <a:effectLst/>
                        </a:rPr>
                        <a:t>Р</a:t>
                      </a:r>
                      <a:endParaRPr lang="ru-RU" sz="12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164" marR="316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ts val="1100"/>
                        </a:lnSpc>
                        <a:spcAft>
                          <a:spcPts val="0"/>
                        </a:spcAft>
                      </a:pPr>
                      <a:r>
                        <a:rPr lang="ru-RU" sz="1200" spc="0">
                          <a:effectLst/>
                        </a:rPr>
                        <a:t>Лечение</a:t>
                      </a:r>
                      <a:endParaRPr lang="ru-RU" sz="12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164" marR="3164" marT="0" marB="0"/>
                </a:tc>
                <a:extLst>
                  <a:ext uri="{0D108BD9-81ED-4DB2-BD59-A6C34878D82A}">
                    <a16:rowId xmlns:a16="http://schemas.microsoft.com/office/drawing/2014/main" val="2759207011"/>
                  </a:ext>
                </a:extLst>
              </a:tr>
              <a:tr h="129105">
                <a:tc>
                  <a:txBody>
                    <a:bodyPr/>
                    <a:lstStyle/>
                    <a:p>
                      <a:pPr>
                        <a:lnSpc>
                          <a:spcPts val="1100"/>
                        </a:lnSpc>
                        <a:spcAft>
                          <a:spcPts val="0"/>
                        </a:spcAft>
                      </a:pPr>
                      <a:r>
                        <a:rPr lang="ru-RU" sz="1200" spc="0">
                          <a:effectLst/>
                        </a:rPr>
                        <a:t>ВО</a:t>
                      </a:r>
                      <a:endParaRPr lang="ru-RU" sz="12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164" marR="316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ts val="1100"/>
                        </a:lnSpc>
                        <a:spcAft>
                          <a:spcPts val="0"/>
                        </a:spcAft>
                      </a:pPr>
                      <a:r>
                        <a:rPr lang="ru-RU" sz="1200" spc="0">
                          <a:effectLst/>
                        </a:rPr>
                        <a:t>возможно при стабильных показателях гемодинамики</a:t>
                      </a:r>
                      <a:endParaRPr lang="ru-RU" sz="12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164" marR="3164" marT="0" marB="0" anchor="b"/>
                </a:tc>
                <a:extLst>
                  <a:ext uri="{0D108BD9-81ED-4DB2-BD59-A6C34878D82A}">
                    <a16:rowId xmlns:a16="http://schemas.microsoft.com/office/drawing/2014/main" val="3067446875"/>
                  </a:ext>
                </a:extLst>
              </a:tr>
              <a:tr h="886966">
                <a:tc rowSpan="5">
                  <a:txBody>
                    <a:bodyPr/>
                    <a:lstStyle/>
                    <a:p>
                      <a:pPr>
                        <a:lnSpc>
                          <a:spcPts val="1100"/>
                        </a:lnSpc>
                        <a:spcAft>
                          <a:spcPts val="0"/>
                        </a:spcAft>
                      </a:pPr>
                      <a:r>
                        <a:rPr lang="ru-RU" sz="1200" spc="0">
                          <a:effectLst/>
                        </a:rPr>
                        <a:t>ОБ</a:t>
                      </a:r>
                      <a:endParaRPr lang="ru-RU" sz="12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164" marR="316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ts val="1370"/>
                        </a:lnSpc>
                        <a:spcAft>
                          <a:spcPts val="0"/>
                        </a:spcAft>
                      </a:pPr>
                      <a:r>
                        <a:rPr lang="ru-RU" sz="1200" spc="0">
                          <a:effectLst/>
                        </a:rPr>
                        <a:t>Если показатели гемодинамики позволяют, внутривенно вводят спазмолитическую смесь: 2 мл - 2 % раствора дротаверина, 2 мл - 2 % раствора папаверина гидрохлорида, 2 мл - 0,2 % раствора платифиллина гидротартрата и 1 мл - 0,1 % раствора атропина сульфата. Это снимает спазм сфинктера Одди и снижает внутрипротоковое давление вследствие улучшения оттока желчи в двенадцатиперстную кишку.</a:t>
                      </a:r>
                      <a:endParaRPr lang="ru-RU" sz="1200">
                        <a:effectLst/>
                      </a:endParaRPr>
                    </a:p>
                    <a:p>
                      <a:pPr>
                        <a:lnSpc>
                          <a:spcPts val="1370"/>
                        </a:lnSpc>
                        <a:spcAft>
                          <a:spcPts val="0"/>
                        </a:spcAft>
                      </a:pPr>
                      <a:r>
                        <a:rPr lang="ru-RU" sz="1200" spc="0">
                          <a:effectLst/>
                        </a:rPr>
                        <a:t>Клинические рекомендации (протоколы) по оказанию скорой медицинской помощи при остром холецистите. I. Оказание скорой медицинской помощи при остром холецистите на догоспитальном этапе. П</a:t>
                      </a:r>
                      <a:r>
                        <a:rPr lang="en-US" sz="1200" spc="0">
                          <a:effectLst/>
                        </a:rPr>
                        <a:t>. 1.4</a:t>
                      </a:r>
                      <a:endParaRPr lang="ru-RU" sz="1200">
                        <a:effectLst/>
                      </a:endParaRPr>
                    </a:p>
                    <a:p>
                      <a:pPr>
                        <a:lnSpc>
                          <a:spcPts val="1100"/>
                        </a:lnSpc>
                        <a:spcAft>
                          <a:spcPts val="0"/>
                        </a:spcAft>
                      </a:pPr>
                      <a:r>
                        <a:rPr lang="en-US" sz="1200" u="sng">
                          <a:effectLst/>
                          <a:hlinkClick r:id="rId2"/>
                        </a:rPr>
                        <a:t>http://kingmed.info/guidelines/Skorava</a:t>
                      </a:r>
                      <a:r>
                        <a:rPr lang="ru-RU" sz="1200" spc="0">
                          <a:effectLst/>
                        </a:rPr>
                        <a:t> meditsinskava pomoshch Klinicheskie protokoli</a:t>
                      </a:r>
                      <a:endParaRPr lang="ru-RU" sz="12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164" marR="3164" marT="0" marB="0" anchor="b"/>
                </a:tc>
                <a:extLst>
                  <a:ext uri="{0D108BD9-81ED-4DB2-BD59-A6C34878D82A}">
                    <a16:rowId xmlns:a16="http://schemas.microsoft.com/office/drawing/2014/main" val="836350346"/>
                  </a:ext>
                </a:extLst>
              </a:tr>
              <a:tr h="8670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52400">
                        <a:lnSpc>
                          <a:spcPts val="1100"/>
                        </a:lnSpc>
                        <a:spcAft>
                          <a:spcPts val="0"/>
                        </a:spcAft>
                      </a:pPr>
                      <a:r>
                        <a:rPr lang="ru-RU" sz="1200" spc="0">
                          <a:effectLst/>
                        </a:rPr>
                        <a:t>lecheniva SMP/Obshchava hirurgiva Protokol okazaniva skorov meditsinskov pomo</a:t>
                      </a:r>
                      <a:endParaRPr lang="ru-RU" sz="12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164" marR="3164" marT="0" marB="0" anchor="b"/>
                </a:tc>
                <a:extLst>
                  <a:ext uri="{0D108BD9-81ED-4DB2-BD59-A6C34878D82A}">
                    <a16:rowId xmlns:a16="http://schemas.microsoft.com/office/drawing/2014/main" val="599363837"/>
                  </a:ext>
                </a:extLst>
              </a:tr>
              <a:tr h="8796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ts val="1100"/>
                        </a:lnSpc>
                        <a:spcAft>
                          <a:spcPts val="0"/>
                        </a:spcAft>
                      </a:pPr>
                      <a:r>
                        <a:rPr lang="ru-RU" sz="1200" spc="0" dirty="0" err="1">
                          <a:effectLst/>
                        </a:rPr>
                        <a:t>shchi</a:t>
                      </a:r>
                      <a:r>
                        <a:rPr lang="ru-RU" sz="1200" spc="0" dirty="0">
                          <a:effectLst/>
                        </a:rPr>
                        <a:t>/</a:t>
                      </a:r>
                      <a:r>
                        <a:rPr lang="ru-RU" sz="1200" spc="0" dirty="0" err="1">
                          <a:effectLst/>
                        </a:rPr>
                        <a:t>guideline</a:t>
                      </a:r>
                      <a:r>
                        <a:rPr lang="ru-RU" sz="1200" spc="0" dirty="0">
                          <a:effectLst/>
                        </a:rPr>
                        <a:t> 76/</a:t>
                      </a:r>
                      <a:r>
                        <a:rPr lang="ru-RU" sz="1200" spc="0" dirty="0" err="1">
                          <a:effectLst/>
                        </a:rPr>
                        <a:t>Rossivskoe</a:t>
                      </a:r>
                      <a:r>
                        <a:rPr lang="ru-RU" sz="1200" spc="0" dirty="0">
                          <a:effectLst/>
                        </a:rPr>
                        <a:t> </a:t>
                      </a:r>
                      <a:r>
                        <a:rPr lang="ru-RU" sz="1200" spc="0" dirty="0" err="1">
                          <a:effectLst/>
                        </a:rPr>
                        <a:t>obshchestvo</a:t>
                      </a:r>
                      <a:r>
                        <a:rPr lang="ru-RU" sz="1200" spc="0" dirty="0">
                          <a:effectLst/>
                        </a:rPr>
                        <a:t> </a:t>
                      </a:r>
                      <a:r>
                        <a:rPr lang="ru-RU" sz="1200" spc="0" dirty="0" err="1">
                          <a:effectLst/>
                        </a:rPr>
                        <a:t>skorov</a:t>
                      </a:r>
                      <a:r>
                        <a:rPr lang="ru-RU" sz="1200" spc="0" dirty="0">
                          <a:effectLst/>
                        </a:rPr>
                        <a:t> </a:t>
                      </a:r>
                      <a:r>
                        <a:rPr lang="ru-RU" sz="1200" spc="0" dirty="0" err="1">
                          <a:effectLst/>
                        </a:rPr>
                        <a:t>meditsinskov</a:t>
                      </a:r>
                      <a:r>
                        <a:rPr lang="ru-RU" sz="1200" spc="0" dirty="0">
                          <a:effectLst/>
                        </a:rPr>
                        <a:t> </a:t>
                      </a:r>
                      <a:r>
                        <a:rPr lang="ru-RU" sz="1200" spc="0" dirty="0" err="1">
                          <a:effectLst/>
                        </a:rPr>
                        <a:t>pomoshchi</a:t>
                      </a:r>
                      <a:r>
                        <a:rPr lang="ru-RU" sz="1200" spc="0" dirty="0">
                          <a:effectLst/>
                        </a:rPr>
                        <a:t> ROSMP</a:t>
                      </a:r>
                      <a:endParaRPr lang="ru-RU" sz="12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164" marR="3164" marT="0" marB="0" anchor="b"/>
                </a:tc>
                <a:extLst>
                  <a:ext uri="{0D108BD9-81ED-4DB2-BD59-A6C34878D82A}">
                    <a16:rowId xmlns:a16="http://schemas.microsoft.com/office/drawing/2014/main" val="2736301606"/>
                  </a:ext>
                </a:extLst>
              </a:tr>
              <a:tr h="8670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ts val="1100"/>
                        </a:lnSpc>
                        <a:spcAft>
                          <a:spcPts val="0"/>
                        </a:spcAft>
                      </a:pPr>
                      <a:r>
                        <a:rPr lang="ru-RU" sz="1200" spc="0">
                          <a:effectLst/>
                        </a:rPr>
                        <a:t>Klinicheskie rekomendatsii po okazanivu skorov meditsinskov pomoshchi pri ostrom</a:t>
                      </a:r>
                      <a:endParaRPr lang="ru-RU" sz="12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164" marR="3164" marT="0" marB="0" anchor="b"/>
                </a:tc>
                <a:extLst>
                  <a:ext uri="{0D108BD9-81ED-4DB2-BD59-A6C34878D82A}">
                    <a16:rowId xmlns:a16="http://schemas.microsoft.com/office/drawing/2014/main" val="1649791192"/>
                  </a:ext>
                </a:extLst>
              </a:tr>
              <a:tr h="11549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52400">
                        <a:lnSpc>
                          <a:spcPts val="1100"/>
                        </a:lnSpc>
                        <a:spcAft>
                          <a:spcPts val="0"/>
                        </a:spcAft>
                      </a:pPr>
                      <a:r>
                        <a:rPr lang="ru-RU" sz="1200" spc="0">
                          <a:effectLst/>
                        </a:rPr>
                        <a:t>holetsistite</a:t>
                      </a:r>
                      <a:endParaRPr lang="ru-RU" sz="12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164" marR="3164" marT="0" marB="0"/>
                </a:tc>
                <a:extLst>
                  <a:ext uri="{0D108BD9-81ED-4DB2-BD59-A6C34878D82A}">
                    <a16:rowId xmlns:a16="http://schemas.microsoft.com/office/drawing/2014/main" val="372013966"/>
                  </a:ext>
                </a:extLst>
              </a:tr>
              <a:tr h="129105">
                <a:tc>
                  <a:txBody>
                    <a:bodyPr/>
                    <a:lstStyle/>
                    <a:p>
                      <a:pPr>
                        <a:lnSpc>
                          <a:spcPts val="1100"/>
                        </a:lnSpc>
                        <a:spcAft>
                          <a:spcPts val="0"/>
                        </a:spcAft>
                      </a:pPr>
                      <a:r>
                        <a:rPr lang="ru-RU" sz="1200" spc="0">
                          <a:effectLst/>
                        </a:rPr>
                        <a:t>Д1</a:t>
                      </a:r>
                      <a:endParaRPr lang="ru-RU" sz="12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164" marR="316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ts val="1100"/>
                        </a:lnSpc>
                        <a:spcAft>
                          <a:spcPts val="0"/>
                        </a:spcAft>
                      </a:pPr>
                      <a:r>
                        <a:rPr lang="ru-RU" sz="1200" spc="0">
                          <a:effectLst/>
                        </a:rPr>
                        <a:t>на догоспиальном этапе не показано</a:t>
                      </a:r>
                      <a:endParaRPr lang="ru-RU" sz="12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164" marR="3164" marT="0" marB="0" anchor="ctr"/>
                </a:tc>
                <a:extLst>
                  <a:ext uri="{0D108BD9-81ED-4DB2-BD59-A6C34878D82A}">
                    <a16:rowId xmlns:a16="http://schemas.microsoft.com/office/drawing/2014/main" val="2104767806"/>
                  </a:ext>
                </a:extLst>
              </a:tr>
              <a:tr h="127523">
                <a:tc>
                  <a:txBody>
                    <a:bodyPr/>
                    <a:lstStyle/>
                    <a:p>
                      <a:pPr>
                        <a:lnSpc>
                          <a:spcPts val="1100"/>
                        </a:lnSpc>
                        <a:spcAft>
                          <a:spcPts val="0"/>
                        </a:spcAft>
                      </a:pPr>
                      <a:r>
                        <a:rPr lang="ru-RU" sz="1200" spc="0">
                          <a:effectLst/>
                        </a:rPr>
                        <a:t>Д2</a:t>
                      </a:r>
                      <a:endParaRPr lang="ru-RU" sz="12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164" marR="316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ts val="1100"/>
                        </a:lnSpc>
                        <a:spcAft>
                          <a:spcPts val="0"/>
                        </a:spcAft>
                      </a:pPr>
                      <a:r>
                        <a:rPr lang="ru-RU" sz="1200" spc="0">
                          <a:effectLst/>
                        </a:rPr>
                        <a:t>производят в обязательном порядке</a:t>
                      </a:r>
                      <a:endParaRPr lang="ru-RU" sz="12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164" marR="3164" marT="0" marB="0"/>
                </a:tc>
                <a:extLst>
                  <a:ext uri="{0D108BD9-81ED-4DB2-BD59-A6C34878D82A}">
                    <a16:rowId xmlns:a16="http://schemas.microsoft.com/office/drawing/2014/main" val="1244277841"/>
                  </a:ext>
                </a:extLst>
              </a:tr>
              <a:tr h="129105">
                <a:tc>
                  <a:txBody>
                    <a:bodyPr/>
                    <a:lstStyle/>
                    <a:p>
                      <a:pPr>
                        <a:lnSpc>
                          <a:spcPts val="1100"/>
                        </a:lnSpc>
                        <a:spcAft>
                          <a:spcPts val="0"/>
                        </a:spcAft>
                      </a:pPr>
                      <a:r>
                        <a:rPr lang="ru-RU" sz="1200" spc="0">
                          <a:effectLst/>
                        </a:rPr>
                        <a:t>ДЗ</a:t>
                      </a:r>
                      <a:endParaRPr lang="ru-RU" sz="12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164" marR="316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ts val="1100"/>
                        </a:lnSpc>
                        <a:spcAft>
                          <a:spcPts val="0"/>
                        </a:spcAft>
                      </a:pPr>
                      <a:r>
                        <a:rPr lang="ru-RU" sz="1200" spc="0">
                          <a:effectLst/>
                        </a:rPr>
                        <a:t>возможно при длительном ожидании госпитализации</a:t>
                      </a:r>
                      <a:endParaRPr lang="ru-RU" sz="12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164" marR="3164" marT="0" marB="0"/>
                </a:tc>
                <a:extLst>
                  <a:ext uri="{0D108BD9-81ED-4DB2-BD59-A6C34878D82A}">
                    <a16:rowId xmlns:a16="http://schemas.microsoft.com/office/drawing/2014/main" val="2003588306"/>
                  </a:ext>
                </a:extLst>
              </a:tr>
              <a:tr h="215808">
                <a:tc>
                  <a:txBody>
                    <a:bodyPr/>
                    <a:lstStyle/>
                    <a:p>
                      <a:pPr>
                        <a:lnSpc>
                          <a:spcPts val="1100"/>
                        </a:lnSpc>
                        <a:spcAft>
                          <a:spcPts val="0"/>
                        </a:spcAft>
                      </a:pPr>
                      <a:r>
                        <a:rPr lang="ru-RU" sz="1200" spc="0">
                          <a:effectLst/>
                        </a:rPr>
                        <a:t>В8</a:t>
                      </a:r>
                      <a:endParaRPr lang="ru-RU" sz="12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164" marR="316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ts val="1370"/>
                        </a:lnSpc>
                        <a:spcAft>
                          <a:spcPts val="0"/>
                        </a:spcAft>
                      </a:pPr>
                      <a:r>
                        <a:rPr lang="ru-RU" sz="1200" spc="0">
                          <a:effectLst/>
                        </a:rPr>
                        <a:t>При наличии признаков гиповолемии, выраженной интоксикации, положительных симптомов раздражения брюшины рекомендовано внутривенное введение</a:t>
                      </a:r>
                      <a:endParaRPr lang="ru-RU" sz="12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164" marR="3164" marT="0" marB="0" anchor="b"/>
                </a:tc>
                <a:extLst>
                  <a:ext uri="{0D108BD9-81ED-4DB2-BD59-A6C34878D82A}">
                    <a16:rowId xmlns:a16="http://schemas.microsoft.com/office/drawing/2014/main" val="230834347"/>
                  </a:ext>
                </a:extLst>
              </a:tr>
              <a:tr h="89551">
                <a:tc>
                  <a:txBody>
                    <a:bodyPr/>
                    <a:lstStyle/>
                    <a:p>
                      <a:pPr>
                        <a:lnSpc>
                          <a:spcPts val="1100"/>
                        </a:lnSpc>
                        <a:spcAft>
                          <a:spcPts val="0"/>
                        </a:spcAft>
                      </a:pPr>
                      <a:r>
                        <a:rPr lang="ru-RU" sz="1200" spc="0">
                          <a:effectLst/>
                        </a:rPr>
                        <a:t>Р</a:t>
                      </a:r>
                      <a:endParaRPr lang="ru-RU" sz="12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164" marR="316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ts val="1100"/>
                        </a:lnSpc>
                        <a:spcAft>
                          <a:spcPts val="0"/>
                        </a:spcAft>
                      </a:pPr>
                      <a:r>
                        <a:rPr lang="ru-RU" sz="1200" spc="0">
                          <a:effectLst/>
                        </a:rPr>
                        <a:t>Лечение</a:t>
                      </a:r>
                      <a:endParaRPr lang="ru-RU" sz="12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164" marR="3164" marT="0" marB="0"/>
                </a:tc>
                <a:extLst>
                  <a:ext uri="{0D108BD9-81ED-4DB2-BD59-A6C34878D82A}">
                    <a16:rowId xmlns:a16="http://schemas.microsoft.com/office/drawing/2014/main" val="3896612733"/>
                  </a:ext>
                </a:extLst>
              </a:tr>
              <a:tr h="129105">
                <a:tc>
                  <a:txBody>
                    <a:bodyPr/>
                    <a:lstStyle/>
                    <a:p>
                      <a:pPr>
                        <a:lnSpc>
                          <a:spcPts val="1100"/>
                        </a:lnSpc>
                        <a:spcAft>
                          <a:spcPts val="0"/>
                        </a:spcAft>
                      </a:pPr>
                      <a:r>
                        <a:rPr lang="ru-RU" sz="1200" spc="0">
                          <a:effectLst/>
                        </a:rPr>
                        <a:t>ВО</a:t>
                      </a:r>
                      <a:endParaRPr lang="ru-RU" sz="12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164" marR="316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ts val="1100"/>
                        </a:lnSpc>
                        <a:spcAft>
                          <a:spcPts val="0"/>
                        </a:spcAft>
                      </a:pPr>
                      <a:r>
                        <a:rPr lang="ru-RU" sz="1200" spc="0">
                          <a:effectLst/>
                        </a:rPr>
                        <a:t>физиологического раствора 0,9% - 400 мл</a:t>
                      </a:r>
                      <a:endParaRPr lang="ru-RU" sz="12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164" marR="3164" marT="0" marB="0"/>
                </a:tc>
                <a:extLst>
                  <a:ext uri="{0D108BD9-81ED-4DB2-BD59-A6C34878D82A}">
                    <a16:rowId xmlns:a16="http://schemas.microsoft.com/office/drawing/2014/main" val="1871945926"/>
                  </a:ext>
                </a:extLst>
              </a:tr>
              <a:tr h="712294">
                <a:tc rowSpan="5">
                  <a:txBody>
                    <a:bodyPr/>
                    <a:lstStyle/>
                    <a:p>
                      <a:pPr>
                        <a:lnSpc>
                          <a:spcPts val="1100"/>
                        </a:lnSpc>
                        <a:spcAft>
                          <a:spcPts val="0"/>
                        </a:spcAft>
                      </a:pPr>
                      <a:r>
                        <a:rPr lang="ru-RU" sz="1200" spc="0">
                          <a:effectLst/>
                        </a:rPr>
                        <a:t>ОБ</a:t>
                      </a:r>
                      <a:endParaRPr lang="ru-RU" sz="12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164" marR="316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ts val="1370"/>
                        </a:lnSpc>
                        <a:spcAft>
                          <a:spcPts val="0"/>
                        </a:spcAft>
                      </a:pPr>
                      <a:r>
                        <a:rPr lang="ru-RU" sz="1200" spc="0">
                          <a:effectLst/>
                        </a:rPr>
                        <a:t>При наличии признаков гиповолемии (сухой обложенный язык, тахикардия, гипотония), выраженной интоксикации (лихорадка, озноб), деструктивного холецистита с развитием «острого живота» (положительный симптом Щёткина- Блюмберга): в/в физиологический раствор 0,9% - 400 мл.</a:t>
                      </a:r>
                      <a:endParaRPr lang="ru-RU" sz="1200">
                        <a:effectLst/>
                      </a:endParaRPr>
                    </a:p>
                    <a:p>
                      <a:pPr>
                        <a:lnSpc>
                          <a:spcPts val="1370"/>
                        </a:lnSpc>
                        <a:spcAft>
                          <a:spcPts val="0"/>
                        </a:spcAft>
                      </a:pPr>
                      <a:r>
                        <a:rPr lang="ru-RU" sz="1200" spc="0">
                          <a:effectLst/>
                        </a:rPr>
                        <a:t>Клинические рекомендации (протоколы) по оказанию скорой медицинской помощи при остром холецистите. I. Оказание скорой медицинской помощи при остром холецистите на догоспитальном этапе. П</a:t>
                      </a:r>
                      <a:r>
                        <a:rPr lang="en-US" sz="1200" spc="0">
                          <a:effectLst/>
                        </a:rPr>
                        <a:t>. 1.4</a:t>
                      </a:r>
                      <a:endParaRPr lang="ru-RU" sz="1200">
                        <a:effectLst/>
                      </a:endParaRPr>
                    </a:p>
                    <a:p>
                      <a:pPr>
                        <a:lnSpc>
                          <a:spcPts val="1100"/>
                        </a:lnSpc>
                        <a:spcAft>
                          <a:spcPts val="0"/>
                        </a:spcAft>
                      </a:pPr>
                      <a:r>
                        <a:rPr lang="en-US" sz="1200" u="sng">
                          <a:effectLst/>
                          <a:hlinkClick r:id="rId2"/>
                        </a:rPr>
                        <a:t>http://kingmed.info/guidelines/Skorava</a:t>
                      </a:r>
                      <a:r>
                        <a:rPr lang="ru-RU" sz="1200" spc="0">
                          <a:effectLst/>
                        </a:rPr>
                        <a:t> meditsinskava pomoshch Klinicheskie protokoli</a:t>
                      </a:r>
                      <a:endParaRPr lang="ru-RU" sz="12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164" marR="3164" marT="0" marB="0" anchor="b"/>
                </a:tc>
                <a:extLst>
                  <a:ext uri="{0D108BD9-81ED-4DB2-BD59-A6C34878D82A}">
                    <a16:rowId xmlns:a16="http://schemas.microsoft.com/office/drawing/2014/main" val="3782488858"/>
                  </a:ext>
                </a:extLst>
              </a:tr>
              <a:tr h="8670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52400">
                        <a:lnSpc>
                          <a:spcPts val="1100"/>
                        </a:lnSpc>
                        <a:spcAft>
                          <a:spcPts val="0"/>
                        </a:spcAft>
                      </a:pPr>
                      <a:r>
                        <a:rPr lang="ru-RU" sz="1200" spc="0">
                          <a:effectLst/>
                        </a:rPr>
                        <a:t>lecheniva SMP/Obshchava hirurgiva Protokol okazaniva skorov meditsinskov pomo</a:t>
                      </a:r>
                      <a:endParaRPr lang="ru-RU" sz="12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164" marR="3164" marT="0" marB="0" anchor="b"/>
                </a:tc>
                <a:extLst>
                  <a:ext uri="{0D108BD9-81ED-4DB2-BD59-A6C34878D82A}">
                    <a16:rowId xmlns:a16="http://schemas.microsoft.com/office/drawing/2014/main" val="1899797777"/>
                  </a:ext>
                </a:extLst>
              </a:tr>
              <a:tr h="8796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ts val="1100"/>
                        </a:lnSpc>
                        <a:spcAft>
                          <a:spcPts val="0"/>
                        </a:spcAft>
                      </a:pPr>
                      <a:r>
                        <a:rPr lang="ru-RU" sz="1200" spc="0">
                          <a:effectLst/>
                        </a:rPr>
                        <a:t>shchi/guideline 76/Rossivskoe obshchestvo skorov meditsinskov pomoshchi ROSMP</a:t>
                      </a:r>
                      <a:endParaRPr lang="ru-RU" sz="12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164" marR="3164" marT="0" marB="0" anchor="b"/>
                </a:tc>
                <a:extLst>
                  <a:ext uri="{0D108BD9-81ED-4DB2-BD59-A6C34878D82A}">
                    <a16:rowId xmlns:a16="http://schemas.microsoft.com/office/drawing/2014/main" val="3181135922"/>
                  </a:ext>
                </a:extLst>
              </a:tr>
              <a:tr h="8670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ts val="1100"/>
                        </a:lnSpc>
                        <a:spcAft>
                          <a:spcPts val="0"/>
                        </a:spcAft>
                      </a:pPr>
                      <a:r>
                        <a:rPr lang="ru-RU" sz="1200" spc="0">
                          <a:effectLst/>
                        </a:rPr>
                        <a:t>Klinicheskie rekomendatsii po okazanivu skorov meditsinskov pomoshchi pri ostrom</a:t>
                      </a:r>
                      <a:endParaRPr lang="ru-RU" sz="12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164" marR="3164" marT="0" marB="0" anchor="b"/>
                </a:tc>
                <a:extLst>
                  <a:ext uri="{0D108BD9-81ED-4DB2-BD59-A6C34878D82A}">
                    <a16:rowId xmlns:a16="http://schemas.microsoft.com/office/drawing/2014/main" val="4041369431"/>
                  </a:ext>
                </a:extLst>
              </a:tr>
              <a:tr h="11834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52400">
                        <a:lnSpc>
                          <a:spcPts val="1100"/>
                        </a:lnSpc>
                        <a:spcAft>
                          <a:spcPts val="0"/>
                        </a:spcAft>
                      </a:pPr>
                      <a:r>
                        <a:rPr lang="ru-RU" sz="1200" spc="0" dirty="0" err="1">
                          <a:effectLst/>
                        </a:rPr>
                        <a:t>holetsistite</a:t>
                      </a:r>
                      <a:endParaRPr lang="ru-RU" sz="12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164" marR="3164" marT="0" marB="0"/>
                </a:tc>
                <a:extLst>
                  <a:ext uri="{0D108BD9-81ED-4DB2-BD59-A6C34878D82A}">
                    <a16:rowId xmlns:a16="http://schemas.microsoft.com/office/drawing/2014/main" val="261516377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591775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14361232"/>
              </p:ext>
            </p:extLst>
          </p:nvPr>
        </p:nvGraphicFramePr>
        <p:xfrm>
          <a:off x="107504" y="188643"/>
          <a:ext cx="9000999" cy="6805063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343509">
                  <a:extLst>
                    <a:ext uri="{9D8B030D-6E8A-4147-A177-3AD203B41FA5}">
                      <a16:colId xmlns:a16="http://schemas.microsoft.com/office/drawing/2014/main" val="1752050613"/>
                    </a:ext>
                  </a:extLst>
                </a:gridCol>
                <a:gridCol w="8657490">
                  <a:extLst>
                    <a:ext uri="{9D8B030D-6E8A-4147-A177-3AD203B41FA5}">
                      <a16:colId xmlns:a16="http://schemas.microsoft.com/office/drawing/2014/main" val="2672996621"/>
                    </a:ext>
                  </a:extLst>
                </a:gridCol>
              </a:tblGrid>
              <a:tr h="180016">
                <a:tc>
                  <a:txBody>
                    <a:bodyPr/>
                    <a:lstStyle/>
                    <a:p>
                      <a:pPr>
                        <a:lnSpc>
                          <a:spcPts val="1100"/>
                        </a:lnSpc>
                        <a:spcAft>
                          <a:spcPts val="0"/>
                        </a:spcAft>
                      </a:pPr>
                      <a:r>
                        <a:rPr lang="ru-RU" sz="1200" spc="0">
                          <a:effectLst/>
                        </a:rPr>
                        <a:t>Д1</a:t>
                      </a:r>
                      <a:endParaRPr lang="ru-RU" sz="12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142" marR="314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ts val="1100"/>
                        </a:lnSpc>
                        <a:spcAft>
                          <a:spcPts val="0"/>
                        </a:spcAft>
                      </a:pPr>
                      <a:r>
                        <a:rPr lang="ru-RU" sz="1200" spc="0">
                          <a:effectLst/>
                        </a:rPr>
                        <a:t>физиологического раствора 0,9% - 1200 мл</a:t>
                      </a:r>
                      <a:endParaRPr lang="ru-RU" sz="12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142" marR="3142" marT="0" marB="0"/>
                </a:tc>
                <a:extLst>
                  <a:ext uri="{0D108BD9-81ED-4DB2-BD59-A6C34878D82A}">
                    <a16:rowId xmlns:a16="http://schemas.microsoft.com/office/drawing/2014/main" val="2305572164"/>
                  </a:ext>
                </a:extLst>
              </a:tr>
              <a:tr h="180016">
                <a:tc>
                  <a:txBody>
                    <a:bodyPr/>
                    <a:lstStyle/>
                    <a:p>
                      <a:pPr>
                        <a:lnSpc>
                          <a:spcPts val="1100"/>
                        </a:lnSpc>
                        <a:spcAft>
                          <a:spcPts val="0"/>
                        </a:spcAft>
                      </a:pPr>
                      <a:r>
                        <a:rPr lang="ru-RU" sz="1200" spc="0">
                          <a:effectLst/>
                        </a:rPr>
                        <a:t>Д2</a:t>
                      </a:r>
                      <a:endParaRPr lang="ru-RU" sz="12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142" marR="314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ts val="1100"/>
                        </a:lnSpc>
                        <a:spcAft>
                          <a:spcPts val="0"/>
                        </a:spcAft>
                      </a:pPr>
                      <a:r>
                        <a:rPr lang="ru-RU" sz="1200" spc="0">
                          <a:effectLst/>
                        </a:rPr>
                        <a:t>раствора глюкозы 5% - 750 мл</a:t>
                      </a:r>
                      <a:endParaRPr lang="ru-RU" sz="12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142" marR="3142" marT="0" marB="0"/>
                </a:tc>
                <a:extLst>
                  <a:ext uri="{0D108BD9-81ED-4DB2-BD59-A6C34878D82A}">
                    <a16:rowId xmlns:a16="http://schemas.microsoft.com/office/drawing/2014/main" val="1157092126"/>
                  </a:ext>
                </a:extLst>
              </a:tr>
              <a:tr h="180016">
                <a:tc>
                  <a:txBody>
                    <a:bodyPr/>
                    <a:lstStyle/>
                    <a:p>
                      <a:pPr>
                        <a:lnSpc>
                          <a:spcPts val="1100"/>
                        </a:lnSpc>
                        <a:spcAft>
                          <a:spcPts val="0"/>
                        </a:spcAft>
                      </a:pPr>
                      <a:r>
                        <a:rPr lang="ru-RU" sz="1200" spc="0">
                          <a:effectLst/>
                        </a:rPr>
                        <a:t>ДЗ</a:t>
                      </a:r>
                      <a:endParaRPr lang="ru-RU" sz="12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142" marR="314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ts val="1100"/>
                        </a:lnSpc>
                        <a:spcAft>
                          <a:spcPts val="0"/>
                        </a:spcAft>
                      </a:pPr>
                      <a:r>
                        <a:rPr lang="ru-RU" sz="1200" spc="0">
                          <a:effectLst/>
                        </a:rPr>
                        <a:t>раствора глюкозы 10% - 500 мл</a:t>
                      </a:r>
                      <a:endParaRPr lang="ru-RU" sz="12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142" marR="3142" marT="0" marB="0"/>
                </a:tc>
                <a:extLst>
                  <a:ext uri="{0D108BD9-81ED-4DB2-BD59-A6C34878D82A}">
                    <a16:rowId xmlns:a16="http://schemas.microsoft.com/office/drawing/2014/main" val="3158164599"/>
                  </a:ext>
                </a:extLst>
              </a:tr>
              <a:tr h="276099">
                <a:tc>
                  <a:txBody>
                    <a:bodyPr/>
                    <a:lstStyle/>
                    <a:p>
                      <a:pPr>
                        <a:lnSpc>
                          <a:spcPts val="1100"/>
                        </a:lnSpc>
                        <a:spcAft>
                          <a:spcPts val="0"/>
                        </a:spcAft>
                      </a:pPr>
                      <a:r>
                        <a:rPr lang="ru-RU" sz="1200" spc="0">
                          <a:effectLst/>
                        </a:rPr>
                        <a:t>В9</a:t>
                      </a:r>
                      <a:endParaRPr lang="ru-RU" sz="12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142" marR="314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ts val="1390"/>
                        </a:lnSpc>
                        <a:spcAft>
                          <a:spcPts val="0"/>
                        </a:spcAft>
                      </a:pPr>
                      <a:r>
                        <a:rPr lang="ru-RU" sz="1200" spc="0">
                          <a:effectLst/>
                        </a:rPr>
                        <a:t>Инфузионная терапия растворами кристаллоидов проводится в объеме мл на 1 кг массы тела</a:t>
                      </a:r>
                      <a:endParaRPr lang="ru-RU" sz="12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142" marR="3142" marT="0" marB="0"/>
                </a:tc>
                <a:extLst>
                  <a:ext uri="{0D108BD9-81ED-4DB2-BD59-A6C34878D82A}">
                    <a16:rowId xmlns:a16="http://schemas.microsoft.com/office/drawing/2014/main" val="2695832467"/>
                  </a:ext>
                </a:extLst>
              </a:tr>
              <a:tr h="180016">
                <a:tc>
                  <a:txBody>
                    <a:bodyPr/>
                    <a:lstStyle/>
                    <a:p>
                      <a:pPr>
                        <a:lnSpc>
                          <a:spcPts val="1100"/>
                        </a:lnSpc>
                        <a:spcAft>
                          <a:spcPts val="0"/>
                        </a:spcAft>
                      </a:pPr>
                      <a:r>
                        <a:rPr lang="ru-RU" sz="1200" spc="0">
                          <a:effectLst/>
                        </a:rPr>
                        <a:t>Р</a:t>
                      </a:r>
                      <a:endParaRPr lang="ru-RU" sz="12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142" marR="314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ts val="1100"/>
                        </a:lnSpc>
                        <a:spcAft>
                          <a:spcPts val="0"/>
                        </a:spcAft>
                      </a:pPr>
                      <a:r>
                        <a:rPr lang="ru-RU" sz="1200" spc="0">
                          <a:effectLst/>
                        </a:rPr>
                        <a:t>Лечение</a:t>
                      </a:r>
                      <a:endParaRPr lang="ru-RU" sz="12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142" marR="3142" marT="0" marB="0"/>
                </a:tc>
                <a:extLst>
                  <a:ext uri="{0D108BD9-81ED-4DB2-BD59-A6C34878D82A}">
                    <a16:rowId xmlns:a16="http://schemas.microsoft.com/office/drawing/2014/main" val="2192162944"/>
                  </a:ext>
                </a:extLst>
              </a:tr>
              <a:tr h="180016">
                <a:tc>
                  <a:txBody>
                    <a:bodyPr/>
                    <a:lstStyle/>
                    <a:p>
                      <a:pPr>
                        <a:lnSpc>
                          <a:spcPts val="1100"/>
                        </a:lnSpc>
                        <a:spcAft>
                          <a:spcPts val="0"/>
                        </a:spcAft>
                      </a:pPr>
                      <a:r>
                        <a:rPr lang="ru-RU" sz="1200" spc="0" dirty="0">
                          <a:effectLst/>
                        </a:rPr>
                        <a:t>ВО</a:t>
                      </a:r>
                      <a:endParaRPr lang="ru-RU" sz="12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142" marR="314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ts val="1100"/>
                        </a:lnSpc>
                        <a:spcAft>
                          <a:spcPts val="0"/>
                        </a:spcAft>
                      </a:pPr>
                      <a:r>
                        <a:rPr lang="ru-RU" sz="1200" spc="0">
                          <a:effectLst/>
                        </a:rPr>
                        <a:t>40</a:t>
                      </a:r>
                      <a:endParaRPr lang="ru-RU" sz="12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142" marR="3142" marT="0" marB="0"/>
                </a:tc>
                <a:extLst>
                  <a:ext uri="{0D108BD9-81ED-4DB2-BD59-A6C34878D82A}">
                    <a16:rowId xmlns:a16="http://schemas.microsoft.com/office/drawing/2014/main" val="1187446234"/>
                  </a:ext>
                </a:extLst>
              </a:tr>
              <a:tr h="1329085">
                <a:tc>
                  <a:txBody>
                    <a:bodyPr/>
                    <a:lstStyle/>
                    <a:p>
                      <a:pPr>
                        <a:lnSpc>
                          <a:spcPts val="1100"/>
                        </a:lnSpc>
                        <a:spcAft>
                          <a:spcPts val="0"/>
                        </a:spcAft>
                      </a:pPr>
                      <a:r>
                        <a:rPr lang="ru-RU" sz="1200" spc="0">
                          <a:effectLst/>
                        </a:rPr>
                        <a:t>ОБ</a:t>
                      </a:r>
                      <a:endParaRPr lang="ru-RU" sz="12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142" marR="314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ts val="1370"/>
                        </a:lnSpc>
                        <a:spcAft>
                          <a:spcPts val="0"/>
                        </a:spcAft>
                      </a:pPr>
                      <a:r>
                        <a:rPr lang="ru-RU" sz="1200" spc="0">
                          <a:effectLst/>
                        </a:rPr>
                        <a:t>Восполнение ОЦК - инфузионная терапия (внутривенно растворы кристаллоидов) в зависимости от выраженности водно-электролитных нарушений. Инфузионная терапия в объеме 40 мл на 1 кг массы тела пациента.</a:t>
                      </a:r>
                      <a:endParaRPr lang="ru-RU" sz="1200">
                        <a:effectLst/>
                      </a:endParaRPr>
                    </a:p>
                    <a:p>
                      <a:pPr>
                        <a:lnSpc>
                          <a:spcPts val="1370"/>
                        </a:lnSpc>
                        <a:spcAft>
                          <a:spcPts val="0"/>
                        </a:spcAft>
                      </a:pPr>
                      <a:r>
                        <a:rPr lang="ru-RU" sz="1200" spc="0">
                          <a:effectLst/>
                        </a:rPr>
                        <a:t>Клинические рекомендации (протоколы) по оказанию скорой медицинской помощи при остром холецистите. I. Оказание скорой медицинской помощи при остром холецистите на догоспитальном этапе. 2.1.8. Консервативная терапия</a:t>
                      </a:r>
                      <a:endParaRPr lang="ru-RU" sz="1200">
                        <a:effectLst/>
                      </a:endParaRPr>
                    </a:p>
                    <a:p>
                      <a:pPr algn="just">
                        <a:lnSpc>
                          <a:spcPts val="1370"/>
                        </a:lnSpc>
                        <a:spcAft>
                          <a:spcPts val="0"/>
                        </a:spcAft>
                      </a:pPr>
                      <a:r>
                        <a:rPr lang="ru-RU" sz="1200" u="sng">
                          <a:effectLst/>
                          <a:hlinkClick r:id="rId2"/>
                        </a:rPr>
                        <a:t>http://kingmed.info/guidelines/Skoraya_meditsinskaya_pomoshch_Klinicheskie_protokoli</a:t>
                      </a:r>
                      <a:r>
                        <a:rPr lang="ru-RU" sz="1200" spc="0">
                          <a:effectLst/>
                        </a:rPr>
                        <a:t> _lecheniya_SMP/Obshchaya_hirurgiya_Protokol_okazaniya_skoroy_meditsinskoy_pomo shchi/guideline_76/Rossiyskoe_obshchestvo_skoroy_meditsinskoy_pomoshchi_ROSMP_ Klinicheskie_rekomendatsii_po_okazaniyu_skoroy_meditsinskoy_pomoshchi_pri_ostrom _hol etsi stite</a:t>
                      </a:r>
                      <a:endParaRPr lang="ru-RU" sz="12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142" marR="3142" marT="0" marB="0" anchor="b"/>
                </a:tc>
                <a:extLst>
                  <a:ext uri="{0D108BD9-81ED-4DB2-BD59-A6C34878D82A}">
                    <a16:rowId xmlns:a16="http://schemas.microsoft.com/office/drawing/2014/main" val="369096111"/>
                  </a:ext>
                </a:extLst>
              </a:tr>
              <a:tr h="180016">
                <a:tc>
                  <a:txBody>
                    <a:bodyPr/>
                    <a:lstStyle/>
                    <a:p>
                      <a:pPr>
                        <a:lnSpc>
                          <a:spcPts val="1100"/>
                        </a:lnSpc>
                        <a:spcAft>
                          <a:spcPts val="0"/>
                        </a:spcAft>
                      </a:pPr>
                      <a:r>
                        <a:rPr lang="ru-RU" sz="1200" spc="0">
                          <a:effectLst/>
                        </a:rPr>
                        <a:t>Д1</a:t>
                      </a:r>
                      <a:endParaRPr lang="ru-RU" sz="12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142" marR="314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ts val="1100"/>
                        </a:lnSpc>
                        <a:spcAft>
                          <a:spcPts val="0"/>
                        </a:spcAft>
                      </a:pPr>
                      <a:r>
                        <a:rPr lang="ru-RU" sz="1200" spc="0">
                          <a:effectLst/>
                        </a:rPr>
                        <a:t>30</a:t>
                      </a:r>
                      <a:endParaRPr lang="ru-RU" sz="12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142" marR="3142" marT="0" marB="0"/>
                </a:tc>
                <a:extLst>
                  <a:ext uri="{0D108BD9-81ED-4DB2-BD59-A6C34878D82A}">
                    <a16:rowId xmlns:a16="http://schemas.microsoft.com/office/drawing/2014/main" val="1619849913"/>
                  </a:ext>
                </a:extLst>
              </a:tr>
              <a:tr h="180016">
                <a:tc>
                  <a:txBody>
                    <a:bodyPr/>
                    <a:lstStyle/>
                    <a:p>
                      <a:pPr>
                        <a:lnSpc>
                          <a:spcPts val="1100"/>
                        </a:lnSpc>
                        <a:spcAft>
                          <a:spcPts val="0"/>
                        </a:spcAft>
                      </a:pPr>
                      <a:r>
                        <a:rPr lang="ru-RU" sz="1200" spc="0">
                          <a:effectLst/>
                        </a:rPr>
                        <a:t>Д2</a:t>
                      </a:r>
                      <a:endParaRPr lang="ru-RU" sz="12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142" marR="314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ts val="1100"/>
                        </a:lnSpc>
                        <a:spcAft>
                          <a:spcPts val="0"/>
                        </a:spcAft>
                      </a:pPr>
                      <a:r>
                        <a:rPr lang="ru-RU" sz="1200" spc="0">
                          <a:effectLst/>
                        </a:rPr>
                        <a:t>20</a:t>
                      </a:r>
                      <a:endParaRPr lang="ru-RU" sz="12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142" marR="3142" marT="0" marB="0" anchor="ctr"/>
                </a:tc>
                <a:extLst>
                  <a:ext uri="{0D108BD9-81ED-4DB2-BD59-A6C34878D82A}">
                    <a16:rowId xmlns:a16="http://schemas.microsoft.com/office/drawing/2014/main" val="3485168374"/>
                  </a:ext>
                </a:extLst>
              </a:tr>
              <a:tr h="180016">
                <a:tc>
                  <a:txBody>
                    <a:bodyPr/>
                    <a:lstStyle/>
                    <a:p>
                      <a:pPr>
                        <a:lnSpc>
                          <a:spcPts val="1100"/>
                        </a:lnSpc>
                        <a:spcAft>
                          <a:spcPts val="0"/>
                        </a:spcAft>
                      </a:pPr>
                      <a:r>
                        <a:rPr lang="ru-RU" sz="1200" spc="0">
                          <a:effectLst/>
                        </a:rPr>
                        <a:t>ДЗ</a:t>
                      </a:r>
                      <a:endParaRPr lang="ru-RU" sz="12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142" marR="314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ts val="1100"/>
                        </a:lnSpc>
                        <a:spcAft>
                          <a:spcPts val="0"/>
                        </a:spcAft>
                      </a:pPr>
                      <a:r>
                        <a:rPr lang="ru-RU" sz="1200" spc="0">
                          <a:effectLst/>
                        </a:rPr>
                        <a:t>10</a:t>
                      </a:r>
                      <a:endParaRPr lang="ru-RU" sz="12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142" marR="3142" marT="0" marB="0" anchor="ctr"/>
                </a:tc>
                <a:extLst>
                  <a:ext uri="{0D108BD9-81ED-4DB2-BD59-A6C34878D82A}">
                    <a16:rowId xmlns:a16="http://schemas.microsoft.com/office/drawing/2014/main" val="2197050579"/>
                  </a:ext>
                </a:extLst>
              </a:tr>
              <a:tr h="229111">
                <a:tc>
                  <a:txBody>
                    <a:bodyPr/>
                    <a:lstStyle/>
                    <a:p>
                      <a:pPr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ru-RU" sz="1200" spc="0">
                          <a:effectLst/>
                        </a:rPr>
                        <a:t>вю</a:t>
                      </a:r>
                      <a:endParaRPr lang="ru-RU" sz="12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142" marR="314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ts val="1100"/>
                        </a:lnSpc>
                        <a:spcAft>
                          <a:spcPts val="0"/>
                        </a:spcAft>
                      </a:pPr>
                      <a:r>
                        <a:rPr lang="ru-RU" sz="1200" spc="0">
                          <a:effectLst/>
                        </a:rPr>
                        <a:t>При маршрутизации пациента необходимо выполнить</a:t>
                      </a:r>
                      <a:endParaRPr lang="ru-RU" sz="12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142" marR="3142" marT="0" marB="0"/>
                </a:tc>
                <a:extLst>
                  <a:ext uri="{0D108BD9-81ED-4DB2-BD59-A6C34878D82A}">
                    <a16:rowId xmlns:a16="http://schemas.microsoft.com/office/drawing/2014/main" val="378136027"/>
                  </a:ext>
                </a:extLst>
              </a:tr>
              <a:tr h="180016">
                <a:tc>
                  <a:txBody>
                    <a:bodyPr/>
                    <a:lstStyle/>
                    <a:p>
                      <a:pPr>
                        <a:lnSpc>
                          <a:spcPts val="1100"/>
                        </a:lnSpc>
                        <a:spcAft>
                          <a:spcPts val="0"/>
                        </a:spcAft>
                      </a:pPr>
                      <a:r>
                        <a:rPr lang="ru-RU" sz="1200" spc="0">
                          <a:effectLst/>
                        </a:rPr>
                        <a:t>р</a:t>
                      </a:r>
                      <a:endParaRPr lang="ru-RU" sz="12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142" marR="314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ts val="1100"/>
                        </a:lnSpc>
                        <a:spcAft>
                          <a:spcPts val="0"/>
                        </a:spcAft>
                      </a:pPr>
                      <a:r>
                        <a:rPr lang="ru-RU" sz="1200" spc="0">
                          <a:effectLst/>
                        </a:rPr>
                        <a:t>Лечение</a:t>
                      </a:r>
                      <a:endParaRPr lang="ru-RU" sz="12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142" marR="3142" marT="0" marB="0"/>
                </a:tc>
                <a:extLst>
                  <a:ext uri="{0D108BD9-81ED-4DB2-BD59-A6C34878D82A}">
                    <a16:rowId xmlns:a16="http://schemas.microsoft.com/office/drawing/2014/main" val="1538269358"/>
                  </a:ext>
                </a:extLst>
              </a:tr>
              <a:tr h="276099">
                <a:tc>
                  <a:txBody>
                    <a:bodyPr/>
                    <a:lstStyle/>
                    <a:p>
                      <a:pPr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ru-RU" sz="1200" spc="0">
                          <a:effectLst/>
                        </a:rPr>
                        <a:t>во</a:t>
                      </a:r>
                      <a:endParaRPr lang="ru-RU" sz="12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142" marR="314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ts val="1390"/>
                        </a:lnSpc>
                        <a:spcAft>
                          <a:spcPts val="0"/>
                        </a:spcAft>
                      </a:pPr>
                      <a:r>
                        <a:rPr lang="ru-RU" sz="1200" spc="0">
                          <a:effectLst/>
                        </a:rPr>
                        <a:t>экстренную госпитализацию в стационар, оказывающий медицинскую помощь по профилю «хирургия»</a:t>
                      </a:r>
                      <a:endParaRPr lang="ru-RU" sz="12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142" marR="3142" marT="0" marB="0" anchor="b"/>
                </a:tc>
                <a:extLst>
                  <a:ext uri="{0D108BD9-81ED-4DB2-BD59-A6C34878D82A}">
                    <a16:rowId xmlns:a16="http://schemas.microsoft.com/office/drawing/2014/main" val="939548188"/>
                  </a:ext>
                </a:extLst>
              </a:tr>
              <a:tr h="800770">
                <a:tc rowSpan="5">
                  <a:txBody>
                    <a:bodyPr/>
                    <a:lstStyle/>
                    <a:p>
                      <a:pPr>
                        <a:lnSpc>
                          <a:spcPts val="1100"/>
                        </a:lnSpc>
                        <a:spcAft>
                          <a:spcPts val="0"/>
                        </a:spcAft>
                      </a:pPr>
                      <a:r>
                        <a:rPr lang="ru-RU" sz="1200" spc="0">
                          <a:effectLst/>
                        </a:rPr>
                        <a:t>ОБ</a:t>
                      </a:r>
                      <a:endParaRPr lang="ru-RU" sz="12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142" marR="314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ts val="1370"/>
                        </a:lnSpc>
                        <a:spcAft>
                          <a:spcPts val="0"/>
                        </a:spcAft>
                      </a:pPr>
                      <a:r>
                        <a:rPr lang="ru-RU" sz="1200" spc="0" dirty="0">
                          <a:effectLst/>
                        </a:rPr>
                        <a:t>Больные с клиническими проявлениями острого холецистита или печеночной колики подлежат немедленной госпитализации в стационар, оказывающий медицинскую помощь по профилю «хирургия».</a:t>
                      </a:r>
                      <a:endParaRPr lang="ru-RU" sz="1200" dirty="0">
                        <a:effectLst/>
                      </a:endParaRPr>
                    </a:p>
                    <a:p>
                      <a:pPr>
                        <a:lnSpc>
                          <a:spcPts val="1370"/>
                        </a:lnSpc>
                        <a:spcAft>
                          <a:spcPts val="0"/>
                        </a:spcAft>
                      </a:pPr>
                      <a:r>
                        <a:rPr lang="ru-RU" sz="1200" spc="0" dirty="0">
                          <a:effectLst/>
                        </a:rPr>
                        <a:t>Клинические рекомендации (протоколы) по оказанию скорой медицинской помощи при остром холецистите. I. Оказание скорой медицинской помощи при остром холецистите на </a:t>
                      </a:r>
                      <a:r>
                        <a:rPr lang="ru-RU" sz="1200" spc="0" dirty="0" err="1">
                          <a:effectLst/>
                        </a:rPr>
                        <a:t>догоспитальном</a:t>
                      </a:r>
                      <a:r>
                        <a:rPr lang="ru-RU" sz="1200" spc="0" dirty="0">
                          <a:effectLst/>
                        </a:rPr>
                        <a:t> этапе. И</a:t>
                      </a:r>
                      <a:r>
                        <a:rPr lang="en-US" sz="1200" spc="0" dirty="0">
                          <a:effectLst/>
                        </a:rPr>
                        <a:t>. 1.4</a:t>
                      </a:r>
                      <a:endParaRPr lang="ru-RU" sz="1200" dirty="0">
                        <a:effectLst/>
                      </a:endParaRPr>
                    </a:p>
                    <a:p>
                      <a:pPr>
                        <a:lnSpc>
                          <a:spcPts val="1100"/>
                        </a:lnSpc>
                        <a:spcAft>
                          <a:spcPts val="0"/>
                        </a:spcAft>
                      </a:pPr>
                      <a:r>
                        <a:rPr lang="en-US" sz="1200" u="sng" dirty="0">
                          <a:effectLst/>
                          <a:hlinkClick r:id="rId3"/>
                        </a:rPr>
                        <a:t>http://kingmed.info/guidelines/Skoraya</a:t>
                      </a:r>
                      <a:r>
                        <a:rPr lang="ru-RU" sz="1200" spc="0" dirty="0">
                          <a:effectLst/>
                        </a:rPr>
                        <a:t> </a:t>
                      </a:r>
                      <a:r>
                        <a:rPr lang="ru-RU" sz="1200" spc="0" dirty="0" err="1">
                          <a:effectLst/>
                        </a:rPr>
                        <a:t>meditsinskaya</a:t>
                      </a:r>
                      <a:r>
                        <a:rPr lang="ru-RU" sz="1200" spc="0" dirty="0">
                          <a:effectLst/>
                        </a:rPr>
                        <a:t> </a:t>
                      </a:r>
                      <a:r>
                        <a:rPr lang="ru-RU" sz="1200" spc="0" dirty="0" err="1">
                          <a:effectLst/>
                        </a:rPr>
                        <a:t>pomoshch</a:t>
                      </a:r>
                      <a:r>
                        <a:rPr lang="ru-RU" sz="1200" spc="0" dirty="0">
                          <a:effectLst/>
                        </a:rPr>
                        <a:t> </a:t>
                      </a:r>
                      <a:r>
                        <a:rPr lang="ru-RU" sz="1200" spc="0" dirty="0" err="1">
                          <a:effectLst/>
                        </a:rPr>
                        <a:t>Klinicheskie</a:t>
                      </a:r>
                      <a:r>
                        <a:rPr lang="ru-RU" sz="1200" spc="0" dirty="0">
                          <a:effectLst/>
                        </a:rPr>
                        <a:t> </a:t>
                      </a:r>
                      <a:r>
                        <a:rPr lang="ru-RU" sz="1200" spc="0" dirty="0" err="1">
                          <a:effectLst/>
                        </a:rPr>
                        <a:t>protokoli</a:t>
                      </a:r>
                      <a:endParaRPr lang="ru-RU" sz="12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142" marR="3142" marT="0" marB="0" anchor="b"/>
                </a:tc>
                <a:extLst>
                  <a:ext uri="{0D108BD9-81ED-4DB2-BD59-A6C34878D82A}">
                    <a16:rowId xmlns:a16="http://schemas.microsoft.com/office/drawing/2014/main" val="4122206334"/>
                  </a:ext>
                </a:extLst>
              </a:tr>
              <a:tr h="18001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52400">
                        <a:lnSpc>
                          <a:spcPts val="1100"/>
                        </a:lnSpc>
                        <a:spcAft>
                          <a:spcPts val="0"/>
                        </a:spcAft>
                      </a:pPr>
                      <a:r>
                        <a:rPr lang="ru-RU" sz="1200" spc="0">
                          <a:effectLst/>
                        </a:rPr>
                        <a:t>lecheniya SMP/Obshchaya hirurgiya Protokol okazaniya skoroy meditsinskoy pomo</a:t>
                      </a:r>
                      <a:endParaRPr lang="ru-RU" sz="12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142" marR="3142" marT="0" marB="0" anchor="b"/>
                </a:tc>
                <a:extLst>
                  <a:ext uri="{0D108BD9-81ED-4DB2-BD59-A6C34878D82A}">
                    <a16:rowId xmlns:a16="http://schemas.microsoft.com/office/drawing/2014/main" val="2701142011"/>
                  </a:ext>
                </a:extLst>
              </a:tr>
              <a:tr h="18001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ts val="1100"/>
                        </a:lnSpc>
                        <a:spcAft>
                          <a:spcPts val="0"/>
                        </a:spcAft>
                      </a:pPr>
                      <a:r>
                        <a:rPr lang="ru-RU" sz="1200" spc="0">
                          <a:effectLst/>
                        </a:rPr>
                        <a:t>shchi/guideline 76/Rossiyskoe obshchestvo skoroy meditsinskoy pomoshchi ROSMP</a:t>
                      </a:r>
                      <a:endParaRPr lang="ru-RU" sz="12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142" marR="3142" marT="0" marB="0" anchor="b"/>
                </a:tc>
                <a:extLst>
                  <a:ext uri="{0D108BD9-81ED-4DB2-BD59-A6C34878D82A}">
                    <a16:rowId xmlns:a16="http://schemas.microsoft.com/office/drawing/2014/main" val="3385643872"/>
                  </a:ext>
                </a:extLst>
              </a:tr>
              <a:tr h="18001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ts val="1100"/>
                        </a:lnSpc>
                        <a:spcAft>
                          <a:spcPts val="0"/>
                        </a:spcAft>
                      </a:pPr>
                      <a:r>
                        <a:rPr lang="ru-RU" sz="1200" spc="0">
                          <a:effectLst/>
                        </a:rPr>
                        <a:t>Klinicheskie rekomendatsii po okazaniyu skoroy meditsinskoy pomoshchi pri ostrom</a:t>
                      </a:r>
                      <a:endParaRPr lang="ru-RU" sz="12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142" marR="3142" marT="0" marB="0" anchor="b"/>
                </a:tc>
                <a:extLst>
                  <a:ext uri="{0D108BD9-81ED-4DB2-BD59-A6C34878D82A}">
                    <a16:rowId xmlns:a16="http://schemas.microsoft.com/office/drawing/2014/main" val="25662938"/>
                  </a:ext>
                </a:extLst>
              </a:tr>
              <a:tr h="18001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52400">
                        <a:lnSpc>
                          <a:spcPts val="1100"/>
                        </a:lnSpc>
                        <a:spcAft>
                          <a:spcPts val="0"/>
                        </a:spcAft>
                      </a:pPr>
                      <a:r>
                        <a:rPr lang="ru-RU" sz="1200" spc="0">
                          <a:effectLst/>
                        </a:rPr>
                        <a:t>holetsistite</a:t>
                      </a:r>
                      <a:endParaRPr lang="ru-RU" sz="12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142" marR="3142" marT="0" marB="0"/>
                </a:tc>
                <a:extLst>
                  <a:ext uri="{0D108BD9-81ED-4DB2-BD59-A6C34878D82A}">
                    <a16:rowId xmlns:a16="http://schemas.microsoft.com/office/drawing/2014/main" val="3422657371"/>
                  </a:ext>
                </a:extLst>
              </a:tr>
              <a:tr h="276099">
                <a:tc>
                  <a:txBody>
                    <a:bodyPr/>
                    <a:lstStyle/>
                    <a:p>
                      <a:pPr>
                        <a:lnSpc>
                          <a:spcPts val="1100"/>
                        </a:lnSpc>
                        <a:spcAft>
                          <a:spcPts val="0"/>
                        </a:spcAft>
                      </a:pPr>
                      <a:r>
                        <a:rPr lang="ru-RU" sz="1200" spc="0">
                          <a:effectLst/>
                        </a:rPr>
                        <a:t>Д1</a:t>
                      </a:r>
                      <a:endParaRPr lang="ru-RU" sz="12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142" marR="314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ts val="1370"/>
                        </a:lnSpc>
                        <a:spcAft>
                          <a:spcPts val="0"/>
                        </a:spcAft>
                      </a:pPr>
                      <a:r>
                        <a:rPr lang="ru-RU" sz="1200" spc="0">
                          <a:effectLst/>
                        </a:rPr>
                        <a:t>направление пациента в плановом порядке для дообследования в стационар, оказывающий медицинскую помощь по профилю «хирургия»</a:t>
                      </a:r>
                      <a:endParaRPr lang="ru-RU" sz="12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142" marR="3142" marT="0" marB="0"/>
                </a:tc>
                <a:extLst>
                  <a:ext uri="{0D108BD9-81ED-4DB2-BD59-A6C34878D82A}">
                    <a16:rowId xmlns:a16="http://schemas.microsoft.com/office/drawing/2014/main" val="296131939"/>
                  </a:ext>
                </a:extLst>
              </a:tr>
              <a:tr h="180016">
                <a:tc>
                  <a:txBody>
                    <a:bodyPr/>
                    <a:lstStyle/>
                    <a:p>
                      <a:pPr>
                        <a:lnSpc>
                          <a:spcPts val="1100"/>
                        </a:lnSpc>
                        <a:spcAft>
                          <a:spcPts val="0"/>
                        </a:spcAft>
                      </a:pPr>
                      <a:r>
                        <a:rPr lang="ru-RU" sz="1200" spc="0">
                          <a:effectLst/>
                        </a:rPr>
                        <a:t>Д2</a:t>
                      </a:r>
                      <a:endParaRPr lang="ru-RU" sz="12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142" marR="314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ts val="1100"/>
                        </a:lnSpc>
                        <a:spcAft>
                          <a:spcPts val="0"/>
                        </a:spcAft>
                      </a:pPr>
                      <a:r>
                        <a:rPr lang="ru-RU" sz="1200" spc="0">
                          <a:effectLst/>
                        </a:rPr>
                        <a:t>наблюдение в динамике в условиях фельдшерско - акушерского пункта</a:t>
                      </a:r>
                      <a:endParaRPr lang="ru-RU" sz="12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142" marR="3142" marT="0" marB="0"/>
                </a:tc>
                <a:extLst>
                  <a:ext uri="{0D108BD9-81ED-4DB2-BD59-A6C34878D82A}">
                    <a16:rowId xmlns:a16="http://schemas.microsoft.com/office/drawing/2014/main" val="4206843610"/>
                  </a:ext>
                </a:extLst>
              </a:tr>
              <a:tr h="180016">
                <a:tc>
                  <a:txBody>
                    <a:bodyPr/>
                    <a:lstStyle/>
                    <a:p>
                      <a:pPr>
                        <a:lnSpc>
                          <a:spcPts val="1100"/>
                        </a:lnSpc>
                        <a:spcAft>
                          <a:spcPts val="0"/>
                        </a:spcAft>
                      </a:pPr>
                      <a:r>
                        <a:rPr lang="ru-RU" sz="1200" spc="0">
                          <a:effectLst/>
                        </a:rPr>
                        <a:t>ДЗ</a:t>
                      </a:r>
                      <a:endParaRPr lang="ru-RU" sz="12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142" marR="314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ts val="1100"/>
                        </a:lnSpc>
                        <a:spcAft>
                          <a:spcPts val="0"/>
                        </a:spcAft>
                      </a:pPr>
                      <a:r>
                        <a:rPr lang="ru-RU" sz="1200" spc="0">
                          <a:effectLst/>
                        </a:rPr>
                        <a:t>наблюдение в динамике на дому ежедневным осмотром</a:t>
                      </a:r>
                      <a:endParaRPr lang="ru-RU" sz="12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142" marR="3142" marT="0" marB="0"/>
                </a:tc>
                <a:extLst>
                  <a:ext uri="{0D108BD9-81ED-4DB2-BD59-A6C34878D82A}">
                    <a16:rowId xmlns:a16="http://schemas.microsoft.com/office/drawing/2014/main" val="958211448"/>
                  </a:ext>
                </a:extLst>
              </a:tr>
              <a:tr h="180016">
                <a:tc>
                  <a:txBody>
                    <a:bodyPr/>
                    <a:lstStyle/>
                    <a:p>
                      <a:pPr>
                        <a:lnSpc>
                          <a:spcPts val="1100"/>
                        </a:lnSpc>
                        <a:spcAft>
                          <a:spcPts val="0"/>
                        </a:spcAft>
                      </a:pPr>
                      <a:r>
                        <a:rPr lang="ru-RU" sz="1200" spc="0">
                          <a:effectLst/>
                        </a:rPr>
                        <a:t>В11</a:t>
                      </a:r>
                      <a:endParaRPr lang="ru-RU" sz="12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142" marR="314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ts val="1100"/>
                        </a:lnSpc>
                        <a:spcAft>
                          <a:spcPts val="0"/>
                        </a:spcAft>
                      </a:pPr>
                      <a:r>
                        <a:rPr lang="ru-RU" sz="1200" spc="0">
                          <a:effectLst/>
                        </a:rPr>
                        <a:t>При стабильных показателях гемодинамики возможно введение</a:t>
                      </a:r>
                      <a:endParaRPr lang="ru-RU" sz="12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142" marR="3142" marT="0" marB="0" anchor="b"/>
                </a:tc>
                <a:extLst>
                  <a:ext uri="{0D108BD9-81ED-4DB2-BD59-A6C34878D82A}">
                    <a16:rowId xmlns:a16="http://schemas.microsoft.com/office/drawing/2014/main" val="1173729629"/>
                  </a:ext>
                </a:extLst>
              </a:tr>
              <a:tr h="180016">
                <a:tc>
                  <a:txBody>
                    <a:bodyPr/>
                    <a:lstStyle/>
                    <a:p>
                      <a:pPr>
                        <a:lnSpc>
                          <a:spcPts val="1100"/>
                        </a:lnSpc>
                        <a:spcAft>
                          <a:spcPts val="0"/>
                        </a:spcAft>
                      </a:pPr>
                      <a:r>
                        <a:rPr lang="ru-RU" sz="1200" spc="0">
                          <a:effectLst/>
                        </a:rPr>
                        <a:t>р</a:t>
                      </a:r>
                      <a:endParaRPr lang="ru-RU" sz="12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142" marR="3142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ts val="1100"/>
                        </a:lnSpc>
                        <a:spcAft>
                          <a:spcPts val="0"/>
                        </a:spcAft>
                      </a:pPr>
                      <a:r>
                        <a:rPr lang="ru-RU" sz="1200" spc="0">
                          <a:effectLst/>
                        </a:rPr>
                        <a:t>Вариатив</a:t>
                      </a:r>
                      <a:endParaRPr lang="ru-RU" sz="12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142" marR="3142" marT="0" marB="0" anchor="b"/>
                </a:tc>
                <a:extLst>
                  <a:ext uri="{0D108BD9-81ED-4DB2-BD59-A6C34878D82A}">
                    <a16:rowId xmlns:a16="http://schemas.microsoft.com/office/drawing/2014/main" val="356636470"/>
                  </a:ext>
                </a:extLst>
              </a:tr>
              <a:tr h="233187">
                <a:tc>
                  <a:txBody>
                    <a:bodyPr/>
                    <a:lstStyle/>
                    <a:p>
                      <a:pPr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ru-RU" sz="1200" spc="0">
                          <a:effectLst/>
                        </a:rPr>
                        <a:t>во</a:t>
                      </a:r>
                      <a:endParaRPr lang="ru-RU" sz="12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142" marR="314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ts val="1345"/>
                        </a:lnSpc>
                        <a:spcAft>
                          <a:spcPts val="0"/>
                        </a:spcAft>
                      </a:pPr>
                      <a:r>
                        <a:rPr lang="ru-RU" sz="1200" spc="0" dirty="0">
                          <a:effectLst/>
                        </a:rPr>
                        <a:t>спазмолитической смеси: 2 мл - 2 % раствора </a:t>
                      </a:r>
                      <a:r>
                        <a:rPr lang="ru-RU" sz="1200" spc="0" dirty="0" err="1">
                          <a:effectLst/>
                        </a:rPr>
                        <a:t>дротаверина</a:t>
                      </a:r>
                      <a:r>
                        <a:rPr lang="ru-RU" sz="1200" spc="0" dirty="0">
                          <a:effectLst/>
                        </a:rPr>
                        <a:t>, 2 мл - 2 % раствора папаверина гидрохлорида, 2 мл - 0,2 % раствора </a:t>
                      </a:r>
                      <a:r>
                        <a:rPr lang="ru-RU" sz="1200" spc="0" dirty="0" err="1">
                          <a:effectLst/>
                        </a:rPr>
                        <a:t>платифиллина</a:t>
                      </a:r>
                      <a:r>
                        <a:rPr lang="ru-RU" sz="1200" spc="0" dirty="0">
                          <a:effectLst/>
                        </a:rPr>
                        <a:t> </a:t>
                      </a:r>
                      <a:r>
                        <a:rPr lang="ru-RU" sz="1200" spc="0" dirty="0" err="1">
                          <a:effectLst/>
                        </a:rPr>
                        <a:t>гидротартрата</a:t>
                      </a:r>
                      <a:r>
                        <a:rPr lang="ru-RU" sz="1200" spc="0" dirty="0">
                          <a:effectLst/>
                        </a:rPr>
                        <a:t> и 1 мл</a:t>
                      </a:r>
                      <a:endParaRPr lang="ru-RU" sz="12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142" marR="3142" marT="0" marB="0" anchor="b"/>
                </a:tc>
                <a:extLst>
                  <a:ext uri="{0D108BD9-81ED-4DB2-BD59-A6C34878D82A}">
                    <a16:rowId xmlns:a16="http://schemas.microsoft.com/office/drawing/2014/main" val="160857627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451524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74525590"/>
              </p:ext>
            </p:extLst>
          </p:nvPr>
        </p:nvGraphicFramePr>
        <p:xfrm>
          <a:off x="0" y="116632"/>
          <a:ext cx="9144000" cy="6775736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323528">
                  <a:extLst>
                    <a:ext uri="{9D8B030D-6E8A-4147-A177-3AD203B41FA5}">
                      <a16:colId xmlns:a16="http://schemas.microsoft.com/office/drawing/2014/main" val="869856497"/>
                    </a:ext>
                  </a:extLst>
                </a:gridCol>
                <a:gridCol w="8820472">
                  <a:extLst>
                    <a:ext uri="{9D8B030D-6E8A-4147-A177-3AD203B41FA5}">
                      <a16:colId xmlns:a16="http://schemas.microsoft.com/office/drawing/2014/main" val="2014924010"/>
                    </a:ext>
                  </a:extLst>
                </a:gridCol>
              </a:tblGrid>
              <a:tr h="17817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1200">
                        <a:solidFill>
                          <a:srgbClr val="000000"/>
                        </a:solidFill>
                        <a:effectLst/>
                        <a:latin typeface="Microsoft Sans Serif" panose="020B0604020202020204" pitchFamily="34" charset="0"/>
                        <a:ea typeface="Microsoft Sans Serif" panose="020B0604020202020204" pitchFamily="34" charset="0"/>
                      </a:endParaRPr>
                    </a:p>
                  </a:txBody>
                  <a:tcPr marL="3290" marR="329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ts val="1100"/>
                        </a:lnSpc>
                        <a:spcAft>
                          <a:spcPts val="0"/>
                        </a:spcAft>
                      </a:pPr>
                      <a:r>
                        <a:rPr lang="ru-RU" sz="1200" spc="0">
                          <a:effectLst/>
                        </a:rPr>
                        <a:t>-0,1 % раствора атропина сульфата</a:t>
                      </a:r>
                      <a:endParaRPr lang="ru-RU" sz="12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290" marR="3290" marT="0" marB="0" anchor="b"/>
                </a:tc>
                <a:extLst>
                  <a:ext uri="{0D108BD9-81ED-4DB2-BD59-A6C34878D82A}">
                    <a16:rowId xmlns:a16="http://schemas.microsoft.com/office/drawing/2014/main" val="4119276502"/>
                  </a:ext>
                </a:extLst>
              </a:tr>
              <a:tr h="914860">
                <a:tc>
                  <a:txBody>
                    <a:bodyPr/>
                    <a:lstStyle/>
                    <a:p>
                      <a:pPr>
                        <a:lnSpc>
                          <a:spcPts val="1100"/>
                        </a:lnSpc>
                        <a:spcAft>
                          <a:spcPts val="0"/>
                        </a:spcAft>
                      </a:pPr>
                      <a:r>
                        <a:rPr lang="ru-RU" sz="1200" spc="0">
                          <a:effectLst/>
                        </a:rPr>
                        <a:t>ОБ</a:t>
                      </a:r>
                      <a:endParaRPr lang="ru-RU" sz="12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290" marR="329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ts val="1370"/>
                        </a:lnSpc>
                        <a:spcAft>
                          <a:spcPts val="0"/>
                        </a:spcAft>
                      </a:pPr>
                      <a:r>
                        <a:rPr lang="ru-RU" sz="1200" spc="0" dirty="0">
                          <a:effectLst/>
                        </a:rPr>
                        <a:t>Если показатели гемодинамики позволяют, внутривенно вводят спазмолитическую смесь: 2 мл - 2 % раствора </a:t>
                      </a:r>
                      <a:r>
                        <a:rPr lang="ru-RU" sz="1200" spc="0" dirty="0" err="1">
                          <a:effectLst/>
                        </a:rPr>
                        <a:t>дротаверина</a:t>
                      </a:r>
                      <a:r>
                        <a:rPr lang="ru-RU" sz="1200" spc="0" dirty="0">
                          <a:effectLst/>
                        </a:rPr>
                        <a:t>, 2 мл - 2 % раствора папаверина гидрохлорида, 2 мл - 0,2 % раствора </a:t>
                      </a:r>
                      <a:r>
                        <a:rPr lang="ru-RU" sz="1200" spc="0" dirty="0" err="1">
                          <a:effectLst/>
                        </a:rPr>
                        <a:t>платифиллина</a:t>
                      </a:r>
                      <a:r>
                        <a:rPr lang="ru-RU" sz="1200" spc="0" dirty="0">
                          <a:effectLst/>
                        </a:rPr>
                        <a:t> </a:t>
                      </a:r>
                      <a:r>
                        <a:rPr lang="ru-RU" sz="1200" spc="0" dirty="0" err="1">
                          <a:effectLst/>
                        </a:rPr>
                        <a:t>гидротартрата</a:t>
                      </a:r>
                      <a:r>
                        <a:rPr lang="ru-RU" sz="1200" spc="0" dirty="0">
                          <a:effectLst/>
                        </a:rPr>
                        <a:t> и 1 мл - 0,1 % раствора атропина сульфата.</a:t>
                      </a:r>
                      <a:endParaRPr lang="ru-RU" sz="1200" dirty="0">
                        <a:effectLst/>
                      </a:endParaRPr>
                    </a:p>
                    <a:p>
                      <a:pPr>
                        <a:lnSpc>
                          <a:spcPts val="1370"/>
                        </a:lnSpc>
                        <a:spcAft>
                          <a:spcPts val="0"/>
                        </a:spcAft>
                      </a:pPr>
                      <a:r>
                        <a:rPr lang="ru-RU" sz="1200" spc="0" dirty="0">
                          <a:effectLst/>
                        </a:rPr>
                        <a:t>Клинические рекомендации (протоколы) по оказанию скорой медицинской помощи при остром холецистите. I. Оказание скорой медицинской помощи при остром холецистите на </a:t>
                      </a:r>
                      <a:r>
                        <a:rPr lang="ru-RU" sz="1200" spc="0" dirty="0" err="1">
                          <a:effectLst/>
                        </a:rPr>
                        <a:t>догоспитальном</a:t>
                      </a:r>
                      <a:r>
                        <a:rPr lang="ru-RU" sz="1200" spc="0" dirty="0">
                          <a:effectLst/>
                        </a:rPr>
                        <a:t> этапе. П</a:t>
                      </a:r>
                      <a:r>
                        <a:rPr lang="en-US" sz="1200" spc="0" dirty="0">
                          <a:effectLst/>
                        </a:rPr>
                        <a:t>. 1.4</a:t>
                      </a:r>
                      <a:endParaRPr lang="ru-RU" sz="1200" dirty="0">
                        <a:effectLst/>
                      </a:endParaRPr>
                    </a:p>
                    <a:p>
                      <a:pPr>
                        <a:lnSpc>
                          <a:spcPts val="1100"/>
                        </a:lnSpc>
                        <a:spcAft>
                          <a:spcPts val="0"/>
                        </a:spcAft>
                      </a:pPr>
                      <a:r>
                        <a:rPr lang="en-US" sz="1200" u="sng" dirty="0">
                          <a:effectLst/>
                          <a:hlinkClick r:id="rId2"/>
                        </a:rPr>
                        <a:t>http://kingmed.info/guidelines/Skorava</a:t>
                      </a:r>
                      <a:r>
                        <a:rPr lang="ru-RU" sz="1200" spc="0" dirty="0">
                          <a:effectLst/>
                        </a:rPr>
                        <a:t> </a:t>
                      </a:r>
                      <a:r>
                        <a:rPr lang="ru-RU" sz="1200" spc="0" dirty="0" err="1">
                          <a:effectLst/>
                        </a:rPr>
                        <a:t>meditsinskava</a:t>
                      </a:r>
                      <a:r>
                        <a:rPr lang="ru-RU" sz="1200" spc="0" dirty="0">
                          <a:effectLst/>
                        </a:rPr>
                        <a:t> </a:t>
                      </a:r>
                      <a:r>
                        <a:rPr lang="ru-RU" sz="1200" spc="0" dirty="0" err="1">
                          <a:effectLst/>
                        </a:rPr>
                        <a:t>pomoshch</a:t>
                      </a:r>
                      <a:r>
                        <a:rPr lang="ru-RU" sz="1200" spc="0" dirty="0">
                          <a:effectLst/>
                        </a:rPr>
                        <a:t> </a:t>
                      </a:r>
                      <a:r>
                        <a:rPr lang="ru-RU" sz="1200" spc="0" dirty="0" err="1">
                          <a:effectLst/>
                        </a:rPr>
                        <a:t>Klinicheskie</a:t>
                      </a:r>
                      <a:r>
                        <a:rPr lang="ru-RU" sz="1200" spc="0" dirty="0">
                          <a:effectLst/>
                        </a:rPr>
                        <a:t> </a:t>
                      </a:r>
                      <a:r>
                        <a:rPr lang="ru-RU" sz="1200" spc="0" dirty="0" err="1">
                          <a:effectLst/>
                        </a:rPr>
                        <a:t>protokoli</a:t>
                      </a:r>
                      <a:endParaRPr lang="ru-RU" sz="12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290" marR="3290" marT="0" marB="0" anchor="b"/>
                </a:tc>
                <a:extLst>
                  <a:ext uri="{0D108BD9-81ED-4DB2-BD59-A6C34878D82A}">
                    <a16:rowId xmlns:a16="http://schemas.microsoft.com/office/drawing/2014/main" val="712967732"/>
                  </a:ext>
                </a:extLst>
              </a:tr>
              <a:tr h="17817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 </a:t>
                      </a:r>
                      <a:endParaRPr lang="ru-RU" sz="1200">
                        <a:solidFill>
                          <a:srgbClr val="000000"/>
                        </a:solidFill>
                        <a:effectLst/>
                        <a:latin typeface="Microsoft Sans Serif" panose="020B0604020202020204" pitchFamily="34" charset="0"/>
                        <a:ea typeface="Microsoft Sans Serif" panose="020B0604020202020204" pitchFamily="34" charset="0"/>
                      </a:endParaRPr>
                    </a:p>
                  </a:txBody>
                  <a:tcPr marL="3290" marR="3290" marT="0" marB="0"/>
                </a:tc>
                <a:tc>
                  <a:txBody>
                    <a:bodyPr/>
                    <a:lstStyle/>
                    <a:p>
                      <a:pPr marL="152400">
                        <a:lnSpc>
                          <a:spcPts val="1100"/>
                        </a:lnSpc>
                        <a:spcAft>
                          <a:spcPts val="0"/>
                        </a:spcAft>
                      </a:pPr>
                      <a:r>
                        <a:rPr lang="ru-RU" sz="1200" spc="0">
                          <a:effectLst/>
                        </a:rPr>
                        <a:t>lecheniva SMP/Obshchava hirurgiva Protokol okazaniva skorov meditsinskov pomo</a:t>
                      </a:r>
                      <a:endParaRPr lang="ru-RU" sz="12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290" marR="3290" marT="0" marB="0" anchor="b"/>
                </a:tc>
                <a:extLst>
                  <a:ext uri="{0D108BD9-81ED-4DB2-BD59-A6C34878D82A}">
                    <a16:rowId xmlns:a16="http://schemas.microsoft.com/office/drawing/2014/main" val="1935071326"/>
                  </a:ext>
                </a:extLst>
              </a:tr>
              <a:tr h="17817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 </a:t>
                      </a:r>
                      <a:endParaRPr lang="ru-RU" sz="1200">
                        <a:solidFill>
                          <a:srgbClr val="000000"/>
                        </a:solidFill>
                        <a:effectLst/>
                        <a:latin typeface="Microsoft Sans Serif" panose="020B0604020202020204" pitchFamily="34" charset="0"/>
                        <a:ea typeface="Microsoft Sans Serif" panose="020B0604020202020204" pitchFamily="34" charset="0"/>
                      </a:endParaRPr>
                    </a:p>
                  </a:txBody>
                  <a:tcPr marL="3290" marR="329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ts val="1100"/>
                        </a:lnSpc>
                        <a:spcAft>
                          <a:spcPts val="0"/>
                        </a:spcAft>
                      </a:pPr>
                      <a:r>
                        <a:rPr lang="ru-RU" sz="1200" spc="0">
                          <a:effectLst/>
                        </a:rPr>
                        <a:t>shchi/guideline 76/Rossivskoe obshchestvo skorov meditsinskov pomoshchi ROSMP</a:t>
                      </a:r>
                      <a:endParaRPr lang="ru-RU" sz="12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290" marR="3290" marT="0" marB="0" anchor="b"/>
                </a:tc>
                <a:extLst>
                  <a:ext uri="{0D108BD9-81ED-4DB2-BD59-A6C34878D82A}">
                    <a16:rowId xmlns:a16="http://schemas.microsoft.com/office/drawing/2014/main" val="878438995"/>
                  </a:ext>
                </a:extLst>
              </a:tr>
              <a:tr h="17817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 </a:t>
                      </a:r>
                      <a:endParaRPr lang="ru-RU" sz="1200">
                        <a:solidFill>
                          <a:srgbClr val="000000"/>
                        </a:solidFill>
                        <a:effectLst/>
                        <a:latin typeface="Microsoft Sans Serif" panose="020B0604020202020204" pitchFamily="34" charset="0"/>
                        <a:ea typeface="Microsoft Sans Serif" panose="020B0604020202020204" pitchFamily="34" charset="0"/>
                      </a:endParaRPr>
                    </a:p>
                  </a:txBody>
                  <a:tcPr marL="3290" marR="329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ts val="1100"/>
                        </a:lnSpc>
                        <a:spcAft>
                          <a:spcPts val="0"/>
                        </a:spcAft>
                      </a:pPr>
                      <a:r>
                        <a:rPr lang="ru-RU" sz="1200" spc="0">
                          <a:effectLst/>
                        </a:rPr>
                        <a:t>Klinicheskie rekomendatsii po okazanivu skorov meditsinskov pomoshchi pri ostrom</a:t>
                      </a:r>
                      <a:endParaRPr lang="ru-RU" sz="12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290" marR="3290" marT="0" marB="0" anchor="b"/>
                </a:tc>
                <a:extLst>
                  <a:ext uri="{0D108BD9-81ED-4DB2-BD59-A6C34878D82A}">
                    <a16:rowId xmlns:a16="http://schemas.microsoft.com/office/drawing/2014/main" val="2977390298"/>
                  </a:ext>
                </a:extLst>
              </a:tr>
              <a:tr h="17817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 </a:t>
                      </a:r>
                      <a:endParaRPr lang="ru-RU" sz="1200">
                        <a:solidFill>
                          <a:srgbClr val="000000"/>
                        </a:solidFill>
                        <a:effectLst/>
                        <a:latin typeface="Microsoft Sans Serif" panose="020B0604020202020204" pitchFamily="34" charset="0"/>
                        <a:ea typeface="Microsoft Sans Serif" panose="020B0604020202020204" pitchFamily="34" charset="0"/>
                      </a:endParaRPr>
                    </a:p>
                  </a:txBody>
                  <a:tcPr marL="3290" marR="3290" marT="0" marB="0"/>
                </a:tc>
                <a:tc>
                  <a:txBody>
                    <a:bodyPr/>
                    <a:lstStyle/>
                    <a:p>
                      <a:pPr marL="152400">
                        <a:lnSpc>
                          <a:spcPts val="1100"/>
                        </a:lnSpc>
                        <a:spcAft>
                          <a:spcPts val="0"/>
                        </a:spcAft>
                      </a:pPr>
                      <a:r>
                        <a:rPr lang="ru-RU" sz="1200" spc="0">
                          <a:effectLst/>
                        </a:rPr>
                        <a:t>holetsistite</a:t>
                      </a:r>
                      <a:endParaRPr lang="ru-RU" sz="12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290" marR="3290" marT="0" marB="0"/>
                </a:tc>
                <a:extLst>
                  <a:ext uri="{0D108BD9-81ED-4DB2-BD59-A6C34878D82A}">
                    <a16:rowId xmlns:a16="http://schemas.microsoft.com/office/drawing/2014/main" val="1930994296"/>
                  </a:ext>
                </a:extLst>
              </a:tr>
              <a:tr h="346445">
                <a:tc>
                  <a:txBody>
                    <a:bodyPr/>
                    <a:lstStyle/>
                    <a:p>
                      <a:pPr>
                        <a:lnSpc>
                          <a:spcPts val="1100"/>
                        </a:lnSpc>
                        <a:spcAft>
                          <a:spcPts val="0"/>
                        </a:spcAft>
                      </a:pPr>
                      <a:r>
                        <a:rPr lang="ru-RU" sz="1200" spc="0">
                          <a:effectLst/>
                        </a:rPr>
                        <a:t>Д1</a:t>
                      </a:r>
                      <a:endParaRPr lang="ru-RU" sz="12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290" marR="329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ts val="1390"/>
                        </a:lnSpc>
                        <a:spcAft>
                          <a:spcPts val="0"/>
                        </a:spcAft>
                      </a:pPr>
                      <a:r>
                        <a:rPr lang="ru-RU" sz="1200" spc="0">
                          <a:effectLst/>
                        </a:rPr>
                        <a:t>смеси анальгетиков и спазмолитиков: 2 мл - 2 % раствора дротаверина, 2 мл - 2 % раствора папаверина гидрохлорида, 1,0 мл - 2% раствора промедола</a:t>
                      </a:r>
                      <a:endParaRPr lang="ru-RU" sz="12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290" marR="3290" marT="0" marB="0"/>
                </a:tc>
                <a:extLst>
                  <a:ext uri="{0D108BD9-81ED-4DB2-BD59-A6C34878D82A}">
                    <a16:rowId xmlns:a16="http://schemas.microsoft.com/office/drawing/2014/main" val="3198314456"/>
                  </a:ext>
                </a:extLst>
              </a:tr>
              <a:tr h="389000">
                <a:tc>
                  <a:txBody>
                    <a:bodyPr/>
                    <a:lstStyle/>
                    <a:p>
                      <a:pPr>
                        <a:lnSpc>
                          <a:spcPts val="1100"/>
                        </a:lnSpc>
                        <a:spcAft>
                          <a:spcPts val="0"/>
                        </a:spcAft>
                      </a:pPr>
                      <a:r>
                        <a:rPr lang="ru-RU" sz="1200" spc="0">
                          <a:effectLst/>
                        </a:rPr>
                        <a:t>Д2</a:t>
                      </a:r>
                      <a:endParaRPr lang="ru-RU" sz="12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290" marR="329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ts val="1390"/>
                        </a:lnSpc>
                        <a:spcAft>
                          <a:spcPts val="0"/>
                        </a:spcAft>
                      </a:pPr>
                      <a:r>
                        <a:rPr lang="ru-RU" sz="1200" spc="0" dirty="0">
                          <a:effectLst/>
                        </a:rPr>
                        <a:t>смеси анальгетиков и спазмолитиков: 2 мл - 0,2 % раствора </a:t>
                      </a:r>
                      <a:r>
                        <a:rPr lang="ru-RU" sz="1200" spc="0" dirty="0" err="1">
                          <a:effectLst/>
                        </a:rPr>
                        <a:t>платифиллина</a:t>
                      </a:r>
                      <a:r>
                        <a:rPr lang="ru-RU" sz="1200" spc="0" dirty="0">
                          <a:effectLst/>
                        </a:rPr>
                        <a:t> </a:t>
                      </a:r>
                      <a:r>
                        <a:rPr lang="ru-RU" sz="1200" spc="0" dirty="0" err="1">
                          <a:effectLst/>
                        </a:rPr>
                        <a:t>гидротартрата</a:t>
                      </a:r>
                      <a:r>
                        <a:rPr lang="ru-RU" sz="1200" spc="0" dirty="0">
                          <a:effectLst/>
                        </a:rPr>
                        <a:t>, 1 мл - 0,1 % раствора атропина сульфата, 1,0 мл - 2% раствора </a:t>
                      </a:r>
                      <a:r>
                        <a:rPr lang="ru-RU" sz="1200" spc="0" dirty="0" err="1">
                          <a:effectLst/>
                        </a:rPr>
                        <a:t>промедола</a:t>
                      </a:r>
                      <a:endParaRPr lang="ru-RU" sz="12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290" marR="3290" marT="0" marB="0" anchor="b"/>
                </a:tc>
                <a:extLst>
                  <a:ext uri="{0D108BD9-81ED-4DB2-BD59-A6C34878D82A}">
                    <a16:rowId xmlns:a16="http://schemas.microsoft.com/office/drawing/2014/main" val="386720800"/>
                  </a:ext>
                </a:extLst>
              </a:tr>
              <a:tr h="391036">
                <a:tc>
                  <a:txBody>
                    <a:bodyPr/>
                    <a:lstStyle/>
                    <a:p>
                      <a:pPr>
                        <a:lnSpc>
                          <a:spcPts val="1100"/>
                        </a:lnSpc>
                        <a:spcAft>
                          <a:spcPts val="0"/>
                        </a:spcAft>
                      </a:pPr>
                      <a:r>
                        <a:rPr lang="ru-RU" sz="1200" spc="0">
                          <a:effectLst/>
                        </a:rPr>
                        <a:t>ДЗ</a:t>
                      </a:r>
                      <a:endParaRPr lang="ru-RU" sz="12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290" marR="329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ts val="1390"/>
                        </a:lnSpc>
                        <a:spcAft>
                          <a:spcPts val="0"/>
                        </a:spcAft>
                      </a:pPr>
                      <a:r>
                        <a:rPr lang="ru-RU" sz="1200" spc="0">
                          <a:effectLst/>
                        </a:rPr>
                        <a:t>смеси анальгетиков и спазмолитиков: 2 мл - 0,2 % раствора платифиллина гидротартрата, 1 мл - 0,1 % раствора атропина сульфата, 1,0 мл - 2% раствора промедола</a:t>
                      </a:r>
                      <a:endParaRPr lang="ru-RU" sz="12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290" marR="3290" marT="0" marB="0"/>
                </a:tc>
                <a:extLst>
                  <a:ext uri="{0D108BD9-81ED-4DB2-BD59-A6C34878D82A}">
                    <a16:rowId xmlns:a16="http://schemas.microsoft.com/office/drawing/2014/main" val="3921062755"/>
                  </a:ext>
                </a:extLst>
              </a:tr>
              <a:tr h="172951">
                <a:tc>
                  <a:txBody>
                    <a:bodyPr/>
                    <a:lstStyle/>
                    <a:p>
                      <a:pPr>
                        <a:lnSpc>
                          <a:spcPts val="1100"/>
                        </a:lnSpc>
                        <a:spcAft>
                          <a:spcPts val="0"/>
                        </a:spcAft>
                      </a:pPr>
                      <a:r>
                        <a:rPr lang="ru-RU" sz="1200" spc="0">
                          <a:effectLst/>
                        </a:rPr>
                        <a:t>В12</a:t>
                      </a:r>
                      <a:endParaRPr lang="ru-RU" sz="12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290" marR="329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ts val="1100"/>
                        </a:lnSpc>
                        <a:spcAft>
                          <a:spcPts val="0"/>
                        </a:spcAft>
                      </a:pPr>
                      <a:r>
                        <a:rPr lang="ru-RU" sz="1200" spc="0">
                          <a:effectLst/>
                        </a:rPr>
                        <a:t>Методом исследования, предпочтительным для уточнения диагноза является</a:t>
                      </a:r>
                      <a:endParaRPr lang="ru-RU" sz="12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290" marR="3290" marT="0" marB="0" anchor="b"/>
                </a:tc>
                <a:extLst>
                  <a:ext uri="{0D108BD9-81ED-4DB2-BD59-A6C34878D82A}">
                    <a16:rowId xmlns:a16="http://schemas.microsoft.com/office/drawing/2014/main" val="2541751017"/>
                  </a:ext>
                </a:extLst>
              </a:tr>
              <a:tr h="172951">
                <a:tc>
                  <a:txBody>
                    <a:bodyPr/>
                    <a:lstStyle/>
                    <a:p>
                      <a:pPr>
                        <a:lnSpc>
                          <a:spcPts val="1100"/>
                        </a:lnSpc>
                        <a:spcAft>
                          <a:spcPts val="0"/>
                        </a:spcAft>
                      </a:pPr>
                      <a:r>
                        <a:rPr lang="ru-RU" sz="1200" spc="0">
                          <a:effectLst/>
                        </a:rPr>
                        <a:t>Р</a:t>
                      </a:r>
                      <a:endParaRPr lang="ru-RU" sz="12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290" marR="329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ts val="1100"/>
                        </a:lnSpc>
                        <a:spcAft>
                          <a:spcPts val="0"/>
                        </a:spcAft>
                      </a:pPr>
                      <a:r>
                        <a:rPr lang="ru-RU" sz="1200" spc="0">
                          <a:effectLst/>
                        </a:rPr>
                        <a:t>Вариатив</a:t>
                      </a:r>
                      <a:endParaRPr lang="ru-RU" sz="12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290" marR="3290" marT="0" marB="0" anchor="b"/>
                </a:tc>
                <a:extLst>
                  <a:ext uri="{0D108BD9-81ED-4DB2-BD59-A6C34878D82A}">
                    <a16:rowId xmlns:a16="http://schemas.microsoft.com/office/drawing/2014/main" val="1452928731"/>
                  </a:ext>
                </a:extLst>
              </a:tr>
              <a:tr h="172951">
                <a:tc>
                  <a:txBody>
                    <a:bodyPr/>
                    <a:lstStyle/>
                    <a:p>
                      <a:pPr>
                        <a:lnSpc>
                          <a:spcPts val="1100"/>
                        </a:lnSpc>
                        <a:spcAft>
                          <a:spcPts val="0"/>
                        </a:spcAft>
                      </a:pPr>
                      <a:r>
                        <a:rPr lang="ru-RU" sz="1200" spc="0">
                          <a:effectLst/>
                        </a:rPr>
                        <a:t>ВО</a:t>
                      </a:r>
                      <a:endParaRPr lang="ru-RU" sz="12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290" marR="329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ts val="1100"/>
                        </a:lnSpc>
                        <a:spcAft>
                          <a:spcPts val="0"/>
                        </a:spcAft>
                      </a:pPr>
                      <a:r>
                        <a:rPr lang="ru-RU" sz="1200" spc="0">
                          <a:effectLst/>
                        </a:rPr>
                        <a:t>ультразвуковая диагностика</a:t>
                      </a:r>
                      <a:endParaRPr lang="ru-RU" sz="12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290" marR="3290" marT="0" marB="0" anchor="b"/>
                </a:tc>
                <a:extLst>
                  <a:ext uri="{0D108BD9-81ED-4DB2-BD59-A6C34878D82A}">
                    <a16:rowId xmlns:a16="http://schemas.microsoft.com/office/drawing/2014/main" val="2347065440"/>
                  </a:ext>
                </a:extLst>
              </a:tr>
              <a:tr h="1039336">
                <a:tc>
                  <a:txBody>
                    <a:bodyPr/>
                    <a:lstStyle/>
                    <a:p>
                      <a:pPr>
                        <a:lnSpc>
                          <a:spcPts val="1100"/>
                        </a:lnSpc>
                        <a:spcAft>
                          <a:spcPts val="0"/>
                        </a:spcAft>
                      </a:pPr>
                      <a:r>
                        <a:rPr lang="ru-RU" sz="1200" spc="0">
                          <a:effectLst/>
                        </a:rPr>
                        <a:t>ОБ</a:t>
                      </a:r>
                      <a:endParaRPr lang="ru-RU" sz="12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290" marR="329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ts val="1370"/>
                        </a:lnSpc>
                        <a:spcAft>
                          <a:spcPts val="0"/>
                        </a:spcAft>
                      </a:pPr>
                      <a:r>
                        <a:rPr lang="ru-RU" sz="1200" spc="0" dirty="0">
                          <a:effectLst/>
                        </a:rPr>
                        <a:t>УЗИ позволяет дифференцировать острый </a:t>
                      </a:r>
                      <a:r>
                        <a:rPr lang="ru-RU" sz="1200" spc="0" dirty="0" err="1">
                          <a:effectLst/>
                        </a:rPr>
                        <a:t>обструктивный</a:t>
                      </a:r>
                      <a:r>
                        <a:rPr lang="ru-RU" sz="1200" spc="0" dirty="0">
                          <a:effectLst/>
                        </a:rPr>
                        <a:t> (катаральный) и острый деструктивный холецистит и выделить гангренозный холецистит на основании наличия плавающих </a:t>
                      </a:r>
                      <a:r>
                        <a:rPr lang="ru-RU" sz="1200" spc="0" dirty="0" err="1">
                          <a:effectLst/>
                        </a:rPr>
                        <a:t>внутрипросветных</a:t>
                      </a:r>
                      <a:r>
                        <a:rPr lang="ru-RU" sz="1200" spc="0" dirty="0">
                          <a:effectLst/>
                        </a:rPr>
                        <a:t> мембран, очагов </a:t>
                      </a:r>
                      <a:r>
                        <a:rPr lang="ru-RU" sz="1200" spc="0" dirty="0" err="1">
                          <a:effectLst/>
                        </a:rPr>
                        <a:t>эхогенных</a:t>
                      </a:r>
                      <a:r>
                        <a:rPr lang="ru-RU" sz="1200" spc="0" dirty="0">
                          <a:effectLst/>
                        </a:rPr>
                        <a:t> затемнений в соответствии с наличием газа внутри стенки или в просвете ЖП и явных нарушений целостности стенки ЖП и </a:t>
                      </a:r>
                      <a:r>
                        <a:rPr lang="ru-RU" sz="1200" spc="0" dirty="0" err="1">
                          <a:effectLst/>
                        </a:rPr>
                        <a:t>перипузырного</a:t>
                      </a:r>
                      <a:r>
                        <a:rPr lang="ru-RU" sz="1200" spc="0" dirty="0">
                          <a:effectLst/>
                        </a:rPr>
                        <a:t> абсцесса.</a:t>
                      </a:r>
                      <a:endParaRPr lang="ru-RU" sz="1200" dirty="0">
                        <a:effectLst/>
                      </a:endParaRPr>
                    </a:p>
                    <a:p>
                      <a:pPr>
                        <a:lnSpc>
                          <a:spcPts val="1370"/>
                        </a:lnSpc>
                        <a:spcAft>
                          <a:spcPts val="0"/>
                        </a:spcAft>
                      </a:pPr>
                      <a:r>
                        <a:rPr lang="ru-RU" sz="1200" spc="0" dirty="0">
                          <a:effectLst/>
                        </a:rPr>
                        <a:t>Национальные клинические рекомендации «острый холецистит», </a:t>
                      </a:r>
                      <a:r>
                        <a:rPr lang="ru-RU" sz="1200" spc="0" dirty="0" err="1">
                          <a:effectLst/>
                        </a:rPr>
                        <a:t>Визуализационные</a:t>
                      </a:r>
                      <a:r>
                        <a:rPr lang="ru-RU" sz="1200" spc="0" dirty="0">
                          <a:effectLst/>
                        </a:rPr>
                        <a:t> методы диагностики острого холецистита 2015 httD://o6fflecTBO-xHDVDroB.D6/stranica-Dravleniia/unkr/urgentnaia-abdominalnaia-</a:t>
                      </a:r>
                      <a:endParaRPr lang="ru-RU" sz="12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290" marR="3290" marT="0" marB="0" anchor="b"/>
                </a:tc>
                <a:extLst>
                  <a:ext uri="{0D108BD9-81ED-4DB2-BD59-A6C34878D82A}">
                    <a16:rowId xmlns:a16="http://schemas.microsoft.com/office/drawing/2014/main" val="330656738"/>
                  </a:ext>
                </a:extLst>
              </a:tr>
              <a:tr h="97481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1200">
                        <a:solidFill>
                          <a:srgbClr val="000000"/>
                        </a:solidFill>
                        <a:effectLst/>
                        <a:latin typeface="Microsoft Sans Serif" panose="020B0604020202020204" pitchFamily="34" charset="0"/>
                        <a:ea typeface="Microsoft Sans Serif" panose="020B0604020202020204" pitchFamily="34" charset="0"/>
                      </a:endParaRPr>
                    </a:p>
                  </a:txBody>
                  <a:tcPr marL="3290" marR="329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ts val="1100"/>
                        </a:lnSpc>
                        <a:spcAft>
                          <a:spcPts val="600"/>
                        </a:spcAft>
                      </a:pPr>
                      <a:r>
                        <a:rPr lang="ru-RU" sz="1200" spc="0" dirty="0" err="1">
                          <a:effectLst/>
                        </a:rPr>
                        <a:t>hirurgij</a:t>
                      </a:r>
                      <a:r>
                        <a:rPr lang="ru-RU" sz="1200" spc="0" dirty="0">
                          <a:effectLst/>
                        </a:rPr>
                        <a:t> a/</a:t>
                      </a:r>
                      <a:r>
                        <a:rPr lang="ru-RU" sz="1200" spc="0" dirty="0" err="1">
                          <a:effectLst/>
                        </a:rPr>
                        <a:t>ostrvi</a:t>
                      </a:r>
                      <a:r>
                        <a:rPr lang="ru-RU" sz="1200" spc="0" dirty="0">
                          <a:effectLst/>
                        </a:rPr>
                        <a:t> -</a:t>
                      </a:r>
                      <a:r>
                        <a:rPr lang="ru-RU" sz="1200" spc="0" dirty="0" err="1">
                          <a:effectLst/>
                        </a:rPr>
                        <a:t>holeci</a:t>
                      </a:r>
                      <a:r>
                        <a:rPr lang="ru-RU" sz="1200" spc="0" dirty="0">
                          <a:effectLst/>
                        </a:rPr>
                        <a:t> stit.html</a:t>
                      </a:r>
                      <a:endParaRPr lang="ru-RU" sz="1200" dirty="0">
                        <a:effectLst/>
                      </a:endParaRPr>
                    </a:p>
                    <a:p>
                      <a:pPr>
                        <a:lnSpc>
                          <a:spcPts val="139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200" spc="0" dirty="0">
                          <a:effectLst/>
                        </a:rPr>
                        <a:t>Клинические рекомендации (протоколы) по оказанию скорой медицинской помощи при остром холецистите. II. Оказание скорой медицинской помощи при остром холецистите на госпитальном этапе в стационарном отделении скорой медицинской помощи (</a:t>
                      </a:r>
                      <a:r>
                        <a:rPr lang="ru-RU" sz="1200" spc="0" dirty="0" err="1">
                          <a:effectLst/>
                        </a:rPr>
                        <a:t>СтОСМП</a:t>
                      </a:r>
                      <a:r>
                        <a:rPr lang="ru-RU" sz="1200" spc="0" dirty="0">
                          <a:effectLst/>
                        </a:rPr>
                        <a:t>).</a:t>
                      </a:r>
                      <a:endParaRPr lang="ru-RU" sz="1200" dirty="0">
                        <a:effectLst/>
                      </a:endParaRPr>
                    </a:p>
                    <a:p>
                      <a:pPr>
                        <a:lnSpc>
                          <a:spcPts val="1100"/>
                        </a:lnSpc>
                        <a:spcAft>
                          <a:spcPts val="0"/>
                        </a:spcAft>
                      </a:pPr>
                      <a:r>
                        <a:rPr lang="en-US" sz="1200" u="sng" dirty="0">
                          <a:effectLst/>
                          <a:hlinkClick r:id="rId2"/>
                        </a:rPr>
                        <a:t>http://kingmed.info/guidelines/Skorava</a:t>
                      </a:r>
                      <a:r>
                        <a:rPr lang="ru-RU" sz="1200" spc="0" dirty="0">
                          <a:effectLst/>
                        </a:rPr>
                        <a:t> </a:t>
                      </a:r>
                      <a:r>
                        <a:rPr lang="ru-RU" sz="1200" spc="0" dirty="0" err="1">
                          <a:effectLst/>
                        </a:rPr>
                        <a:t>meditsinskava</a:t>
                      </a:r>
                      <a:r>
                        <a:rPr lang="ru-RU" sz="1200" spc="0" dirty="0">
                          <a:effectLst/>
                        </a:rPr>
                        <a:t> </a:t>
                      </a:r>
                      <a:r>
                        <a:rPr lang="ru-RU" sz="1200" spc="0" dirty="0" err="1">
                          <a:effectLst/>
                        </a:rPr>
                        <a:t>pomoshch</a:t>
                      </a:r>
                      <a:r>
                        <a:rPr lang="ru-RU" sz="1200" spc="0" dirty="0">
                          <a:effectLst/>
                        </a:rPr>
                        <a:t> </a:t>
                      </a:r>
                      <a:r>
                        <a:rPr lang="ru-RU" sz="1200" spc="0" dirty="0" err="1">
                          <a:effectLst/>
                        </a:rPr>
                        <a:t>Klinicheskie</a:t>
                      </a:r>
                      <a:r>
                        <a:rPr lang="ru-RU" sz="1200" spc="0" dirty="0">
                          <a:effectLst/>
                        </a:rPr>
                        <a:t> </a:t>
                      </a:r>
                      <a:r>
                        <a:rPr lang="ru-RU" sz="1200" spc="0" dirty="0" err="1">
                          <a:effectLst/>
                        </a:rPr>
                        <a:t>protokoli</a:t>
                      </a:r>
                      <a:endParaRPr lang="ru-RU" sz="12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290" marR="3290" marT="0" marB="0" anchor="b"/>
                </a:tc>
                <a:extLst>
                  <a:ext uri="{0D108BD9-81ED-4DB2-BD59-A6C34878D82A}">
                    <a16:rowId xmlns:a16="http://schemas.microsoft.com/office/drawing/2014/main" val="3735180346"/>
                  </a:ext>
                </a:extLst>
              </a:tr>
              <a:tr h="17817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 </a:t>
                      </a:r>
                      <a:endParaRPr lang="ru-RU" sz="1200">
                        <a:solidFill>
                          <a:srgbClr val="000000"/>
                        </a:solidFill>
                        <a:effectLst/>
                        <a:latin typeface="Microsoft Sans Serif" panose="020B0604020202020204" pitchFamily="34" charset="0"/>
                        <a:ea typeface="Microsoft Sans Serif" panose="020B0604020202020204" pitchFamily="34" charset="0"/>
                      </a:endParaRPr>
                    </a:p>
                  </a:txBody>
                  <a:tcPr marL="3290" marR="3290" marT="0" marB="0"/>
                </a:tc>
                <a:tc>
                  <a:txBody>
                    <a:bodyPr/>
                    <a:lstStyle/>
                    <a:p>
                      <a:pPr marL="152400">
                        <a:lnSpc>
                          <a:spcPts val="1100"/>
                        </a:lnSpc>
                        <a:spcAft>
                          <a:spcPts val="0"/>
                        </a:spcAft>
                      </a:pPr>
                      <a:r>
                        <a:rPr lang="ru-RU" sz="1200" spc="0">
                          <a:effectLst/>
                        </a:rPr>
                        <a:t>lecheniva SMP/Obshchava hirurgiva Protokol okazaniva skorov meditsinskov pomo</a:t>
                      </a:r>
                      <a:endParaRPr lang="ru-RU" sz="12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290" marR="3290" marT="0" marB="0" anchor="b"/>
                </a:tc>
                <a:extLst>
                  <a:ext uri="{0D108BD9-81ED-4DB2-BD59-A6C34878D82A}">
                    <a16:rowId xmlns:a16="http://schemas.microsoft.com/office/drawing/2014/main" val="466296484"/>
                  </a:ext>
                </a:extLst>
              </a:tr>
              <a:tr h="17817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 </a:t>
                      </a:r>
                      <a:endParaRPr lang="ru-RU" sz="1200">
                        <a:solidFill>
                          <a:srgbClr val="000000"/>
                        </a:solidFill>
                        <a:effectLst/>
                        <a:latin typeface="Microsoft Sans Serif" panose="020B0604020202020204" pitchFamily="34" charset="0"/>
                        <a:ea typeface="Microsoft Sans Serif" panose="020B0604020202020204" pitchFamily="34" charset="0"/>
                      </a:endParaRPr>
                    </a:p>
                  </a:txBody>
                  <a:tcPr marL="3290" marR="329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ts val="1100"/>
                        </a:lnSpc>
                        <a:spcAft>
                          <a:spcPts val="0"/>
                        </a:spcAft>
                      </a:pPr>
                      <a:r>
                        <a:rPr lang="ru-RU" sz="1200" spc="0">
                          <a:effectLst/>
                        </a:rPr>
                        <a:t>shchi/guideline 76/Rossivskoe obshchestvo skorov meditsinskov pomoshchi ROSMP</a:t>
                      </a:r>
                      <a:endParaRPr lang="ru-RU" sz="12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290" marR="3290" marT="0" marB="0" anchor="b"/>
                </a:tc>
                <a:extLst>
                  <a:ext uri="{0D108BD9-81ED-4DB2-BD59-A6C34878D82A}">
                    <a16:rowId xmlns:a16="http://schemas.microsoft.com/office/drawing/2014/main" val="2640578081"/>
                  </a:ext>
                </a:extLst>
              </a:tr>
              <a:tr h="17817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 </a:t>
                      </a:r>
                      <a:endParaRPr lang="ru-RU" sz="1200">
                        <a:solidFill>
                          <a:srgbClr val="000000"/>
                        </a:solidFill>
                        <a:effectLst/>
                        <a:latin typeface="Microsoft Sans Serif" panose="020B0604020202020204" pitchFamily="34" charset="0"/>
                        <a:ea typeface="Microsoft Sans Serif" panose="020B0604020202020204" pitchFamily="34" charset="0"/>
                      </a:endParaRPr>
                    </a:p>
                  </a:txBody>
                  <a:tcPr marL="3290" marR="329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ts val="1100"/>
                        </a:lnSpc>
                        <a:spcAft>
                          <a:spcPts val="0"/>
                        </a:spcAft>
                      </a:pPr>
                      <a:r>
                        <a:rPr lang="ru-RU" sz="1200" spc="0">
                          <a:effectLst/>
                        </a:rPr>
                        <a:t>Klinicheskie rekomendatsii po okazanivu skorov meditsinskov pomoshchi pri ostrom</a:t>
                      </a:r>
                      <a:endParaRPr lang="ru-RU" sz="12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290" marR="3290" marT="0" marB="0" anchor="b"/>
                </a:tc>
                <a:extLst>
                  <a:ext uri="{0D108BD9-81ED-4DB2-BD59-A6C34878D82A}">
                    <a16:rowId xmlns:a16="http://schemas.microsoft.com/office/drawing/2014/main" val="1906010600"/>
                  </a:ext>
                </a:extLst>
              </a:tr>
              <a:tr h="17817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 </a:t>
                      </a:r>
                      <a:endParaRPr lang="ru-RU" sz="1200">
                        <a:solidFill>
                          <a:srgbClr val="000000"/>
                        </a:solidFill>
                        <a:effectLst/>
                        <a:latin typeface="Microsoft Sans Serif" panose="020B0604020202020204" pitchFamily="34" charset="0"/>
                        <a:ea typeface="Microsoft Sans Serif" panose="020B0604020202020204" pitchFamily="34" charset="0"/>
                      </a:endParaRPr>
                    </a:p>
                  </a:txBody>
                  <a:tcPr marL="3290" marR="3290" marT="0" marB="0"/>
                </a:tc>
                <a:tc>
                  <a:txBody>
                    <a:bodyPr/>
                    <a:lstStyle/>
                    <a:p>
                      <a:pPr marL="152400">
                        <a:lnSpc>
                          <a:spcPts val="1100"/>
                        </a:lnSpc>
                        <a:spcAft>
                          <a:spcPts val="0"/>
                        </a:spcAft>
                      </a:pPr>
                      <a:r>
                        <a:rPr lang="ru-RU" sz="1200" spc="0">
                          <a:effectLst/>
                        </a:rPr>
                        <a:t>holetsistite</a:t>
                      </a:r>
                      <a:endParaRPr lang="ru-RU" sz="12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290" marR="3290" marT="0" marB="0"/>
                </a:tc>
                <a:extLst>
                  <a:ext uri="{0D108BD9-81ED-4DB2-BD59-A6C34878D82A}">
                    <a16:rowId xmlns:a16="http://schemas.microsoft.com/office/drawing/2014/main" val="1480025626"/>
                  </a:ext>
                </a:extLst>
              </a:tr>
              <a:tr h="172951">
                <a:tc>
                  <a:txBody>
                    <a:bodyPr/>
                    <a:lstStyle/>
                    <a:p>
                      <a:pPr>
                        <a:lnSpc>
                          <a:spcPts val="1100"/>
                        </a:lnSpc>
                        <a:spcAft>
                          <a:spcPts val="0"/>
                        </a:spcAft>
                      </a:pPr>
                      <a:r>
                        <a:rPr lang="ru-RU" sz="1200" spc="0">
                          <a:effectLst/>
                        </a:rPr>
                        <a:t>Д1</a:t>
                      </a:r>
                      <a:endParaRPr lang="ru-RU" sz="12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290" marR="329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ts val="1100"/>
                        </a:lnSpc>
                        <a:spcAft>
                          <a:spcPts val="0"/>
                        </a:spcAft>
                      </a:pPr>
                      <a:r>
                        <a:rPr lang="ru-RU" sz="1200" spc="0">
                          <a:effectLst/>
                        </a:rPr>
                        <a:t>магниторезонансная томография</a:t>
                      </a:r>
                      <a:endParaRPr lang="ru-RU" sz="12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290" marR="3290" marT="0" marB="0"/>
                </a:tc>
                <a:extLst>
                  <a:ext uri="{0D108BD9-81ED-4DB2-BD59-A6C34878D82A}">
                    <a16:rowId xmlns:a16="http://schemas.microsoft.com/office/drawing/2014/main" val="697183129"/>
                  </a:ext>
                </a:extLst>
              </a:tr>
              <a:tr h="172951">
                <a:tc>
                  <a:txBody>
                    <a:bodyPr/>
                    <a:lstStyle/>
                    <a:p>
                      <a:pPr>
                        <a:lnSpc>
                          <a:spcPts val="1100"/>
                        </a:lnSpc>
                        <a:spcAft>
                          <a:spcPts val="0"/>
                        </a:spcAft>
                      </a:pPr>
                      <a:r>
                        <a:rPr lang="ru-RU" sz="1200" spc="0">
                          <a:effectLst/>
                        </a:rPr>
                        <a:t>Д2</a:t>
                      </a:r>
                      <a:endParaRPr lang="ru-RU" sz="12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290" marR="329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ts val="1100"/>
                        </a:lnSpc>
                        <a:spcAft>
                          <a:spcPts val="0"/>
                        </a:spcAft>
                      </a:pPr>
                      <a:r>
                        <a:rPr lang="ru-RU" sz="1200" spc="0">
                          <a:effectLst/>
                        </a:rPr>
                        <a:t>компьютерная томография</a:t>
                      </a:r>
                      <a:endParaRPr lang="ru-RU" sz="12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290" marR="3290" marT="0" marB="0"/>
                </a:tc>
                <a:extLst>
                  <a:ext uri="{0D108BD9-81ED-4DB2-BD59-A6C34878D82A}">
                    <a16:rowId xmlns:a16="http://schemas.microsoft.com/office/drawing/2014/main" val="652762922"/>
                  </a:ext>
                </a:extLst>
              </a:tr>
              <a:tr h="172951">
                <a:tc>
                  <a:txBody>
                    <a:bodyPr/>
                    <a:lstStyle/>
                    <a:p>
                      <a:pPr>
                        <a:lnSpc>
                          <a:spcPts val="1100"/>
                        </a:lnSpc>
                        <a:spcAft>
                          <a:spcPts val="0"/>
                        </a:spcAft>
                      </a:pPr>
                      <a:r>
                        <a:rPr lang="ru-RU" sz="1200" spc="0">
                          <a:effectLst/>
                        </a:rPr>
                        <a:t>ДЗ</a:t>
                      </a:r>
                      <a:endParaRPr lang="ru-RU" sz="12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290" marR="329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ts val="1100"/>
                        </a:lnSpc>
                        <a:spcAft>
                          <a:spcPts val="0"/>
                        </a:spcAft>
                      </a:pPr>
                      <a:r>
                        <a:rPr lang="ru-RU" sz="1200" spc="0" dirty="0">
                          <a:effectLst/>
                        </a:rPr>
                        <a:t>обзорная </a:t>
                      </a:r>
                      <a:r>
                        <a:rPr lang="ru-RU" sz="1200" spc="0" dirty="0" err="1">
                          <a:effectLst/>
                        </a:rPr>
                        <a:t>ренгенография</a:t>
                      </a:r>
                      <a:r>
                        <a:rPr lang="ru-RU" sz="1200" spc="0" dirty="0">
                          <a:effectLst/>
                        </a:rPr>
                        <a:t> брюшной полости</a:t>
                      </a:r>
                      <a:endParaRPr lang="ru-RU" sz="12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290" marR="3290" marT="0" marB="0"/>
                </a:tc>
                <a:extLst>
                  <a:ext uri="{0D108BD9-81ED-4DB2-BD59-A6C34878D82A}">
                    <a16:rowId xmlns:a16="http://schemas.microsoft.com/office/drawing/2014/main" val="427511484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305364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>
            <a:extLst>
              <a:ext uri="{FF2B5EF4-FFF2-40B4-BE49-F238E27FC236}">
                <a16:creationId xmlns:a16="http://schemas.microsoft.com/office/drawing/2014/main" id="{15668ADB-985A-4958-8B67-A2D8DDACCA2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Прямоугольник 13"/>
          <p:cNvSpPr txBox="1">
            <a:spLocks noChangeArrowheads="1"/>
          </p:cNvSpPr>
          <p:nvPr/>
        </p:nvSpPr>
        <p:spPr bwMode="auto">
          <a:xfrm>
            <a:off x="648072" y="72007"/>
            <a:ext cx="8532440" cy="47667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fontAlgn="auto">
              <a:spcBef>
                <a:spcPct val="0"/>
              </a:spcBef>
              <a:spcAft>
                <a:spcPts val="0"/>
              </a:spcAft>
              <a:buNone/>
              <a:defRPr sz="2000" b="1">
                <a:solidFill>
                  <a:schemeClr val="tx2">
                    <a:lumMod val="75000"/>
                  </a:schemeClr>
                </a:solidFill>
                <a:ea typeface="+mj-ea"/>
                <a:cs typeface="+mj-cs"/>
              </a:defRPr>
            </a:lvl1pPr>
          </a:lstStyle>
          <a:p>
            <a:endParaRPr lang="ru-RU" sz="1600" dirty="0"/>
          </a:p>
        </p:txBody>
      </p:sp>
      <p:grpSp>
        <p:nvGrpSpPr>
          <p:cNvPr id="2" name="Группа 31"/>
          <p:cNvGrpSpPr>
            <a:grpSpLocks/>
          </p:cNvGrpSpPr>
          <p:nvPr/>
        </p:nvGrpSpPr>
        <p:grpSpPr bwMode="auto">
          <a:xfrm>
            <a:off x="0" y="611262"/>
            <a:ext cx="9144000" cy="81434"/>
            <a:chOff x="-22358" y="784226"/>
            <a:chExt cx="9928358" cy="155575"/>
          </a:xfrm>
          <a:solidFill>
            <a:schemeClr val="tx2">
              <a:lumMod val="75000"/>
            </a:schemeClr>
          </a:solidFill>
        </p:grpSpPr>
        <p:sp>
          <p:nvSpPr>
            <p:cNvPr id="30" name="Прямоугольник 29"/>
            <p:cNvSpPr/>
            <p:nvPr/>
          </p:nvSpPr>
          <p:spPr>
            <a:xfrm>
              <a:off x="-22358" y="784226"/>
              <a:ext cx="9928358" cy="15557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sp>
          <p:nvSpPr>
            <p:cNvPr id="31" name="Прямоугольник 30"/>
            <p:cNvSpPr/>
            <p:nvPr/>
          </p:nvSpPr>
          <p:spPr>
            <a:xfrm>
              <a:off x="221854" y="784226"/>
              <a:ext cx="362876" cy="15557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sp>
          <p:nvSpPr>
            <p:cNvPr id="32" name="Прямоугольник 31"/>
            <p:cNvSpPr/>
            <p:nvPr/>
          </p:nvSpPr>
          <p:spPr>
            <a:xfrm>
              <a:off x="689637" y="784226"/>
              <a:ext cx="180578" cy="15557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sp>
          <p:nvSpPr>
            <p:cNvPr id="33" name="Прямоугольник 32"/>
            <p:cNvSpPr/>
            <p:nvPr/>
          </p:nvSpPr>
          <p:spPr>
            <a:xfrm>
              <a:off x="870214" y="784226"/>
              <a:ext cx="650081" cy="15557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sp>
          <p:nvSpPr>
            <p:cNvPr id="34" name="Прямоугольник 33"/>
            <p:cNvSpPr/>
            <p:nvPr/>
          </p:nvSpPr>
          <p:spPr>
            <a:xfrm>
              <a:off x="1599406" y="784226"/>
              <a:ext cx="180579" cy="15557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sp>
          <p:nvSpPr>
            <p:cNvPr id="35" name="Прямоугольник 34"/>
            <p:cNvSpPr/>
            <p:nvPr/>
          </p:nvSpPr>
          <p:spPr>
            <a:xfrm>
              <a:off x="1764506" y="784226"/>
              <a:ext cx="180579" cy="15557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</p:grpSp>
      <p:sp>
        <p:nvSpPr>
          <p:cNvPr id="21" name="Прямоугольник 20"/>
          <p:cNvSpPr/>
          <p:nvPr/>
        </p:nvSpPr>
        <p:spPr>
          <a:xfrm>
            <a:off x="285720" y="1428736"/>
            <a:ext cx="500066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cap="all" dirty="0"/>
              <a:t>«АККРЕДИТАЦИЯ – ПРИНЦИПИАЛЬНО </a:t>
            </a:r>
            <a:br>
              <a:rPr lang="ru-RU" sz="2400" b="1" cap="all" dirty="0"/>
            </a:br>
            <a:r>
              <a:rPr lang="ru-RU" sz="2400" b="1" cap="all" dirty="0"/>
              <a:t>НОВАЯ СИСТЕМА, А НЕ СМЕНА </a:t>
            </a:r>
            <a:br>
              <a:rPr lang="ru-RU" sz="2400" b="1" cap="all" dirty="0"/>
            </a:br>
            <a:r>
              <a:rPr lang="ru-RU" sz="2400" b="1" cap="all" dirty="0"/>
              <a:t>НАЗВАНИЯ» </a:t>
            </a:r>
            <a:br>
              <a:rPr lang="ru-RU" sz="2400" b="1" cap="all" dirty="0"/>
            </a:br>
            <a:r>
              <a:rPr lang="ru-RU" sz="2400" b="1" cap="all" dirty="0"/>
              <a:t/>
            </a:r>
            <a:br>
              <a:rPr lang="ru-RU" sz="2400" b="1" cap="all" dirty="0"/>
            </a:br>
            <a:r>
              <a:rPr lang="ru-RU" sz="2400" b="1" cap="all" dirty="0"/>
              <a:t>Т.В. Семенова</a:t>
            </a:r>
          </a:p>
          <a:p>
            <a:r>
              <a:rPr lang="ru-RU" sz="2400" b="1" dirty="0" smtClean="0"/>
              <a:t>Заместитель министра  </a:t>
            </a:r>
            <a:r>
              <a:rPr lang="ru-RU" sz="2400" b="1" dirty="0"/>
              <a:t>здравоохранения Российской Федерации</a:t>
            </a:r>
          </a:p>
        </p:txBody>
      </p:sp>
      <p:pic>
        <p:nvPicPr>
          <p:cNvPr id="1026" name="Picture 2" descr="C:\Users\Asus x55\Desktop\KHAB1103_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15008" y="1357298"/>
            <a:ext cx="2857520" cy="4143404"/>
          </a:xfrm>
          <a:prstGeom prst="rect">
            <a:avLst/>
          </a:prstGeom>
          <a:noFill/>
        </p:spPr>
      </p:pic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1040164" cy="11430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11410166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3" presetClass="entr" presetSubtype="1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Прямоугольник 13"/>
          <p:cNvSpPr txBox="1">
            <a:spLocks noChangeArrowheads="1"/>
          </p:cNvSpPr>
          <p:nvPr/>
        </p:nvSpPr>
        <p:spPr bwMode="auto">
          <a:xfrm>
            <a:off x="648072" y="72007"/>
            <a:ext cx="8532440" cy="47667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fontAlgn="auto">
              <a:spcBef>
                <a:spcPct val="0"/>
              </a:spcBef>
              <a:spcAft>
                <a:spcPts val="0"/>
              </a:spcAft>
              <a:buNone/>
              <a:defRPr sz="2000" b="1">
                <a:solidFill>
                  <a:schemeClr val="tx2">
                    <a:lumMod val="75000"/>
                  </a:schemeClr>
                </a:solidFill>
                <a:ea typeface="+mj-ea"/>
                <a:cs typeface="+mj-cs"/>
              </a:defRPr>
            </a:lvl1pPr>
          </a:lstStyle>
          <a:p>
            <a:r>
              <a:rPr lang="ru-RU" sz="1600" dirty="0"/>
              <a:t>  СТРУКТУРА НОРМАТИВНО-ПРАВОВОГО И МЕТОДИЧЕСКОГО РЕГУЛИРОВАНИЯ </a:t>
            </a:r>
          </a:p>
          <a:p>
            <a:r>
              <a:rPr lang="ru-RU" sz="1600" dirty="0"/>
              <a:t>ПРОЦЕДУРЫ АККРЕДИТАЦИИ СПЕЦИАЛИСТОВ</a:t>
            </a:r>
          </a:p>
        </p:txBody>
      </p:sp>
      <p:grpSp>
        <p:nvGrpSpPr>
          <p:cNvPr id="2" name="Группа 31"/>
          <p:cNvGrpSpPr>
            <a:grpSpLocks/>
          </p:cNvGrpSpPr>
          <p:nvPr/>
        </p:nvGrpSpPr>
        <p:grpSpPr bwMode="auto">
          <a:xfrm>
            <a:off x="0" y="611262"/>
            <a:ext cx="9144000" cy="81434"/>
            <a:chOff x="-22358" y="784226"/>
            <a:chExt cx="9928358" cy="155575"/>
          </a:xfrm>
          <a:solidFill>
            <a:schemeClr val="tx2">
              <a:lumMod val="75000"/>
            </a:schemeClr>
          </a:solidFill>
        </p:grpSpPr>
        <p:sp>
          <p:nvSpPr>
            <p:cNvPr id="30" name="Прямоугольник 29"/>
            <p:cNvSpPr/>
            <p:nvPr/>
          </p:nvSpPr>
          <p:spPr>
            <a:xfrm>
              <a:off x="-22358" y="784226"/>
              <a:ext cx="9928358" cy="15557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sp>
          <p:nvSpPr>
            <p:cNvPr id="31" name="Прямоугольник 30"/>
            <p:cNvSpPr/>
            <p:nvPr/>
          </p:nvSpPr>
          <p:spPr>
            <a:xfrm>
              <a:off x="221854" y="784226"/>
              <a:ext cx="362876" cy="15557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sp>
          <p:nvSpPr>
            <p:cNvPr id="32" name="Прямоугольник 31"/>
            <p:cNvSpPr/>
            <p:nvPr/>
          </p:nvSpPr>
          <p:spPr>
            <a:xfrm>
              <a:off x="689637" y="784226"/>
              <a:ext cx="180578" cy="15557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sp>
          <p:nvSpPr>
            <p:cNvPr id="33" name="Прямоугольник 32"/>
            <p:cNvSpPr/>
            <p:nvPr/>
          </p:nvSpPr>
          <p:spPr>
            <a:xfrm>
              <a:off x="870214" y="784226"/>
              <a:ext cx="650081" cy="15557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sp>
          <p:nvSpPr>
            <p:cNvPr id="34" name="Прямоугольник 33"/>
            <p:cNvSpPr/>
            <p:nvPr/>
          </p:nvSpPr>
          <p:spPr>
            <a:xfrm>
              <a:off x="1599406" y="784226"/>
              <a:ext cx="180579" cy="15557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sp>
          <p:nvSpPr>
            <p:cNvPr id="35" name="Прямоугольник 34"/>
            <p:cNvSpPr/>
            <p:nvPr/>
          </p:nvSpPr>
          <p:spPr>
            <a:xfrm>
              <a:off x="1764506" y="784226"/>
              <a:ext cx="180579" cy="15557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</p:grpSp>
      <p:sp>
        <p:nvSpPr>
          <p:cNvPr id="24" name="Прямоугольник 23"/>
          <p:cNvSpPr/>
          <p:nvPr/>
        </p:nvSpPr>
        <p:spPr>
          <a:xfrm>
            <a:off x="315667" y="1368154"/>
            <a:ext cx="3320229" cy="1512168"/>
          </a:xfrm>
          <a:prstGeom prst="rect">
            <a:avLst/>
          </a:prstGeom>
          <a:solidFill>
            <a:schemeClr val="bg1">
              <a:lumMod val="85000"/>
              <a:alpha val="90000"/>
            </a:schemeClr>
          </a:solidFill>
          <a:ln>
            <a:noFill/>
          </a:ln>
          <a:effectLst/>
          <a:scene3d>
            <a:camera prst="orthographicFront"/>
            <a:lightRig rig="flat" dir="t"/>
          </a:scene3d>
          <a:sp3d z="190500" extrusionH="12700" prstMaterial="plastic"/>
        </p:spPr>
        <p:style>
          <a:lnRef idx="1">
            <a:schemeClr val="accent1">
              <a:shade val="50000"/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2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3233" tIns="113233" rIns="113233" bIns="113233" numCol="1" spcCol="1270" anchor="ctr" anchorCtr="0">
            <a:noAutofit/>
          </a:bodyPr>
          <a:lstStyle/>
          <a:p>
            <a:pPr lvl="0" algn="ctr"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1600" kern="1200" dirty="0" smtClean="0"/>
              <a:t>Федеральный закон от 21.11.2011 №323-ФЗ «Об основах охраны здоровья граждан в Российской Федерации»</a:t>
            </a:r>
            <a:endParaRPr lang="ru-RU" sz="1600" kern="1200" dirty="0"/>
          </a:p>
        </p:txBody>
      </p:sp>
      <p:sp>
        <p:nvSpPr>
          <p:cNvPr id="25" name="Прямоугольник 24"/>
          <p:cNvSpPr/>
          <p:nvPr/>
        </p:nvSpPr>
        <p:spPr>
          <a:xfrm>
            <a:off x="323528" y="3501008"/>
            <a:ext cx="3286588" cy="877789"/>
          </a:xfrm>
          <a:prstGeom prst="rect">
            <a:avLst/>
          </a:prstGeom>
          <a:solidFill>
            <a:schemeClr val="bg1">
              <a:lumMod val="85000"/>
              <a:alpha val="90000"/>
            </a:schemeClr>
          </a:solidFill>
          <a:ln>
            <a:noFill/>
          </a:ln>
          <a:effectLst/>
          <a:scene3d>
            <a:camera prst="orthographicFront"/>
            <a:lightRig rig="flat" dir="t"/>
          </a:scene3d>
          <a:sp3d z="190500" extrusionH="12700" prstMaterial="plastic"/>
        </p:spPr>
        <p:style>
          <a:lnRef idx="1">
            <a:schemeClr val="accent1">
              <a:shade val="50000"/>
              <a:hueOff val="240958"/>
              <a:satOff val="-5040"/>
              <a:lumOff val="28042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2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4094" tIns="114094" rIns="114094" bIns="114094" numCol="1" spcCol="1270" anchor="ctr" anchorCtr="0">
            <a:noAutofit/>
          </a:bodyPr>
          <a:lstStyle/>
          <a:p>
            <a:pPr lvl="0" algn="ctr"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1600" kern="1200" dirty="0" smtClean="0"/>
              <a:t>Ведомственные нормативные правовые акты Минздрава России</a:t>
            </a:r>
            <a:endParaRPr lang="ru-RU" sz="1600" kern="1200" dirty="0"/>
          </a:p>
        </p:txBody>
      </p:sp>
      <p:sp>
        <p:nvSpPr>
          <p:cNvPr id="26" name="Прямоугольник 25"/>
          <p:cNvSpPr/>
          <p:nvPr/>
        </p:nvSpPr>
        <p:spPr>
          <a:xfrm>
            <a:off x="323528" y="5013176"/>
            <a:ext cx="3312368" cy="927052"/>
          </a:xfrm>
          <a:prstGeom prst="rect">
            <a:avLst/>
          </a:prstGeom>
          <a:solidFill>
            <a:schemeClr val="bg1">
              <a:lumMod val="85000"/>
              <a:alpha val="90000"/>
            </a:schemeClr>
          </a:solidFill>
          <a:ln>
            <a:noFill/>
          </a:ln>
          <a:effectLst/>
          <a:scene3d>
            <a:camera prst="orthographicFront"/>
            <a:lightRig rig="flat" dir="t"/>
          </a:scene3d>
          <a:sp3d z="190500" extrusionH="12700" prstMaterial="plastic"/>
        </p:spPr>
        <p:style>
          <a:lnRef idx="1">
            <a:schemeClr val="accent1">
              <a:shade val="50000"/>
              <a:hueOff val="240958"/>
              <a:satOff val="-5040"/>
              <a:lumOff val="28042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2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1908" tIns="111908" rIns="111908" bIns="111908" numCol="1" spcCol="1270" anchor="ctr" anchorCtr="0">
            <a:noAutofit/>
          </a:bodyPr>
          <a:lstStyle/>
          <a:p>
            <a:pPr lvl="0" algn="ctr"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1600" kern="1200" dirty="0" smtClean="0"/>
              <a:t>Методические рекомендации, типовые регламенты и иные документы «Методического  центра аккредитации»</a:t>
            </a:r>
            <a:endParaRPr lang="ru-RU" sz="1600" kern="1200" dirty="0"/>
          </a:p>
        </p:txBody>
      </p:sp>
      <p:cxnSp>
        <p:nvCxnSpPr>
          <p:cNvPr id="45" name="Прямая со стрелкой 44"/>
          <p:cNvCxnSpPr>
            <a:stCxn id="24" idx="3"/>
          </p:cNvCxnSpPr>
          <p:nvPr/>
        </p:nvCxnSpPr>
        <p:spPr>
          <a:xfrm flipV="1">
            <a:off x="3635896" y="2122098"/>
            <a:ext cx="470278" cy="2140"/>
          </a:xfrm>
          <a:prstGeom prst="straightConnector1">
            <a:avLst/>
          </a:prstGeom>
          <a:ln w="19050">
            <a:solidFill>
              <a:srgbClr val="558ED5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Левая круглая скобка 53"/>
          <p:cNvSpPr/>
          <p:nvPr/>
        </p:nvSpPr>
        <p:spPr>
          <a:xfrm>
            <a:off x="4139952" y="1268760"/>
            <a:ext cx="45719" cy="1656184"/>
          </a:xfrm>
          <a:prstGeom prst="leftBracket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5" name="TextBox 54"/>
          <p:cNvSpPr txBox="1"/>
          <p:nvPr/>
        </p:nvSpPr>
        <p:spPr>
          <a:xfrm>
            <a:off x="4143372" y="1196752"/>
            <a:ext cx="5000628" cy="1708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Tx/>
              <a:buChar char="-"/>
            </a:pPr>
            <a:r>
              <a:rPr lang="ru-RU" sz="1300" dirty="0" smtClean="0">
                <a:solidFill>
                  <a:srgbClr val="002060"/>
                </a:solidFill>
              </a:rPr>
              <a:t>регламентирована </a:t>
            </a:r>
            <a:r>
              <a:rPr lang="ru-RU" sz="1300" dirty="0" err="1" smtClean="0">
                <a:solidFill>
                  <a:srgbClr val="002060"/>
                </a:solidFill>
              </a:rPr>
              <a:t>этапность</a:t>
            </a:r>
            <a:r>
              <a:rPr lang="ru-RU" sz="1300" dirty="0" smtClean="0">
                <a:solidFill>
                  <a:srgbClr val="002060"/>
                </a:solidFill>
              </a:rPr>
              <a:t> перехода к процедуре аккредитации;</a:t>
            </a:r>
          </a:p>
          <a:p>
            <a:pPr>
              <a:buFontTx/>
              <a:buChar char="-"/>
            </a:pPr>
            <a:endParaRPr lang="ru-RU" sz="1300" dirty="0" smtClean="0">
              <a:solidFill>
                <a:srgbClr val="002060"/>
              </a:solidFill>
            </a:endParaRPr>
          </a:p>
          <a:p>
            <a:pPr>
              <a:buFontTx/>
              <a:buChar char="-"/>
            </a:pPr>
            <a:r>
              <a:rPr lang="ru-RU" sz="1300" dirty="0" smtClean="0">
                <a:solidFill>
                  <a:srgbClr val="002060"/>
                </a:solidFill>
              </a:rPr>
              <a:t>аккредитация специалиста проводится </a:t>
            </a:r>
            <a:r>
              <a:rPr lang="ru-RU" sz="1300" dirty="0" err="1" smtClean="0">
                <a:solidFill>
                  <a:srgbClr val="002060"/>
                </a:solidFill>
              </a:rPr>
              <a:t>аккредитационными</a:t>
            </a:r>
            <a:r>
              <a:rPr lang="ru-RU" sz="1300" dirty="0" smtClean="0">
                <a:solidFill>
                  <a:srgbClr val="002060"/>
                </a:solidFill>
              </a:rPr>
              <a:t> комиссиями;</a:t>
            </a:r>
          </a:p>
          <a:p>
            <a:pPr>
              <a:buFontTx/>
              <a:buChar char="-"/>
            </a:pPr>
            <a:endParaRPr lang="ru-RU" sz="1300" dirty="0" smtClean="0">
              <a:solidFill>
                <a:srgbClr val="002060"/>
              </a:solidFill>
            </a:endParaRPr>
          </a:p>
          <a:p>
            <a:r>
              <a:rPr lang="ru-RU" sz="1300" dirty="0" smtClean="0">
                <a:solidFill>
                  <a:srgbClr val="002060"/>
                </a:solidFill>
              </a:rPr>
              <a:t>- </a:t>
            </a:r>
            <a:r>
              <a:rPr lang="ru-RU" sz="1300" dirty="0" err="1" smtClean="0">
                <a:solidFill>
                  <a:srgbClr val="002060"/>
                </a:solidFill>
              </a:rPr>
              <a:t>аккредитационные</a:t>
            </a:r>
            <a:r>
              <a:rPr lang="ru-RU" sz="1300" dirty="0" smtClean="0">
                <a:solidFill>
                  <a:srgbClr val="002060"/>
                </a:solidFill>
              </a:rPr>
              <a:t> комиссии формируются Минздравом России         с участием некоммерческих профессиональных организаций.</a:t>
            </a:r>
          </a:p>
          <a:p>
            <a:endParaRPr lang="ru-RU" sz="1400" dirty="0">
              <a:solidFill>
                <a:srgbClr val="002060"/>
              </a:solidFill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4139952" y="3140968"/>
            <a:ext cx="5004048" cy="28931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>
                <a:solidFill>
                  <a:srgbClr val="002060"/>
                </a:solidFill>
              </a:rPr>
              <a:t>- с</a:t>
            </a:r>
            <a:r>
              <a:rPr lang="ru-RU" sz="1400" dirty="0" smtClean="0">
                <a:solidFill>
                  <a:srgbClr val="002060"/>
                </a:solidFill>
                <a:cs typeface="Times New Roman" pitchFamily="18" charset="0"/>
              </a:rPr>
              <a:t>роки и этапы аккредитации специалистов </a:t>
            </a:r>
          </a:p>
          <a:p>
            <a:r>
              <a:rPr lang="ru-RU" sz="1400" b="1" dirty="0" smtClean="0">
                <a:solidFill>
                  <a:srgbClr val="002060"/>
                </a:solidFill>
              </a:rPr>
              <a:t>Приказ Минздрава России от 22.12.2017 № 1043н</a:t>
            </a:r>
          </a:p>
          <a:p>
            <a:r>
              <a:rPr lang="ru-RU" sz="1400" dirty="0" smtClean="0">
                <a:solidFill>
                  <a:srgbClr val="002060"/>
                </a:solidFill>
              </a:rPr>
              <a:t>- п</a:t>
            </a:r>
            <a:r>
              <a:rPr lang="ru-RU" sz="1400" dirty="0" smtClean="0">
                <a:solidFill>
                  <a:srgbClr val="002060"/>
                </a:solidFill>
                <a:cs typeface="Times New Roman" pitchFamily="18" charset="0"/>
              </a:rPr>
              <a:t>оложение об аккредитации специалистов </a:t>
            </a:r>
          </a:p>
          <a:p>
            <a:r>
              <a:rPr lang="ru-RU" sz="1400" b="1" dirty="0" smtClean="0">
                <a:solidFill>
                  <a:srgbClr val="002060"/>
                </a:solidFill>
              </a:rPr>
              <a:t>Приказ Минздрава России от 02.06.2016 № 334н </a:t>
            </a:r>
          </a:p>
          <a:p>
            <a:r>
              <a:rPr lang="ru-RU" sz="1400" dirty="0" smtClean="0">
                <a:solidFill>
                  <a:srgbClr val="002060"/>
                </a:solidFill>
              </a:rPr>
              <a:t>- п</a:t>
            </a:r>
            <a:r>
              <a:rPr lang="ru-RU" sz="1400" dirty="0" smtClean="0">
                <a:solidFill>
                  <a:srgbClr val="002060"/>
                </a:solidFill>
                <a:cs typeface="Times New Roman" pitchFamily="18" charset="0"/>
              </a:rPr>
              <a:t>орядок выдачи свидетельства об аккредитации специалиста</a:t>
            </a:r>
          </a:p>
          <a:p>
            <a:r>
              <a:rPr lang="ru-RU" sz="1400" b="1" dirty="0" smtClean="0">
                <a:solidFill>
                  <a:srgbClr val="002060"/>
                </a:solidFill>
              </a:rPr>
              <a:t>Приказ Минздрава России от 06.06.2016 № 352н</a:t>
            </a:r>
          </a:p>
          <a:p>
            <a:r>
              <a:rPr lang="ru-RU" sz="1400" b="1" dirty="0" smtClean="0">
                <a:solidFill>
                  <a:schemeClr val="tx2">
                    <a:lumMod val="75000"/>
                  </a:schemeClr>
                </a:solidFill>
              </a:rPr>
              <a:t>Приказ </a:t>
            </a:r>
            <a:r>
              <a:rPr lang="ru-RU" sz="1400" b="1" dirty="0">
                <a:solidFill>
                  <a:schemeClr val="tx2">
                    <a:lumMod val="75000"/>
                  </a:schemeClr>
                </a:solidFill>
              </a:rPr>
              <a:t>Минздрава России от 24.07.2020 г. №741н </a:t>
            </a:r>
            <a:r>
              <a:rPr lang="ru-RU" sz="1400" dirty="0">
                <a:solidFill>
                  <a:schemeClr val="tx2">
                    <a:lumMod val="75000"/>
                  </a:schemeClr>
                </a:solidFill>
              </a:rPr>
              <a:t>"О внесении изменений в Положение об аккредитации специалистов, утвержденное приказом Министерства здравоохранения Российской Федерации от 02 июня 2016 г. № 334н (регистрационный номер 60942 от 17.11.2020 г.)  по специальности "Лечебное дело" предусмотрено решение ситуационных задач</a:t>
            </a:r>
            <a:r>
              <a:rPr lang="ru-RU" sz="1400" dirty="0" smtClean="0">
                <a:solidFill>
                  <a:schemeClr val="tx2">
                    <a:lumMod val="75000"/>
                  </a:schemeClr>
                </a:solidFill>
              </a:rPr>
              <a:t>.</a:t>
            </a:r>
            <a:endParaRPr lang="ru-RU" sz="1400" b="1" dirty="0" smtClean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59" name="Левая круглая скобка 58"/>
          <p:cNvSpPr/>
          <p:nvPr/>
        </p:nvSpPr>
        <p:spPr>
          <a:xfrm>
            <a:off x="4139952" y="3068960"/>
            <a:ext cx="45719" cy="1656184"/>
          </a:xfrm>
          <a:prstGeom prst="leftBracket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60" name="Прямая со стрелкой 59"/>
          <p:cNvCxnSpPr/>
          <p:nvPr/>
        </p:nvCxnSpPr>
        <p:spPr>
          <a:xfrm flipV="1">
            <a:off x="3635896" y="3933056"/>
            <a:ext cx="470278" cy="2140"/>
          </a:xfrm>
          <a:prstGeom prst="straightConnector1">
            <a:avLst/>
          </a:prstGeom>
          <a:ln w="19050">
            <a:solidFill>
              <a:srgbClr val="558ED5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040164" cy="11430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11410166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25" grpId="0" animBg="1"/>
      <p:bldP spid="26" grpId="0" animBg="1"/>
      <p:bldP spid="54" grpId="0" animBg="1"/>
      <p:bldP spid="55" grpId="0"/>
      <p:bldP spid="58" grpId="0"/>
      <p:bldP spid="5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571480"/>
            <a:ext cx="8229600" cy="555468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Аккредитация специалиста </a:t>
            </a:r>
            <a:r>
              <a:rPr lang="ru-RU" dirty="0" smtClean="0"/>
              <a:t>- процедура определения соответствия лица, получившего медицинское, фармацевтическое или иное образование, требованиям к осуществлению медицинской деятельности по определенной медицинской специальности либо фармацевтической деятельности. </a:t>
            </a:r>
            <a:r>
              <a:rPr lang="ru-RU" sz="2800" dirty="0" smtClean="0">
                <a:solidFill>
                  <a:srgbClr val="0070C0"/>
                </a:solidFill>
              </a:rPr>
              <a:t>(</a:t>
            </a:r>
            <a:r>
              <a:rPr lang="ru-RU" sz="2800" b="1" i="1" dirty="0" smtClean="0">
                <a:solidFill>
                  <a:srgbClr val="0070C0"/>
                </a:solidFill>
              </a:rPr>
              <a:t>Часть </a:t>
            </a:r>
            <a:r>
              <a:rPr lang="en-US" sz="2800" b="1" i="1" dirty="0" smtClean="0">
                <a:solidFill>
                  <a:srgbClr val="0070C0"/>
                </a:solidFill>
              </a:rPr>
              <a:t>I</a:t>
            </a:r>
            <a:r>
              <a:rPr lang="ru-RU" sz="2800" b="1" i="1" dirty="0" smtClean="0">
                <a:solidFill>
                  <a:srgbClr val="0070C0"/>
                </a:solidFill>
              </a:rPr>
              <a:t>,</a:t>
            </a:r>
            <a:r>
              <a:rPr lang="en-US" sz="2800" b="1" i="1" dirty="0" smtClean="0">
                <a:solidFill>
                  <a:srgbClr val="0070C0"/>
                </a:solidFill>
              </a:rPr>
              <a:t> </a:t>
            </a:r>
            <a:r>
              <a:rPr lang="ru-RU" sz="2800" b="1" i="1" dirty="0" smtClean="0">
                <a:solidFill>
                  <a:srgbClr val="0070C0"/>
                </a:solidFill>
              </a:rPr>
              <a:t>пункт</a:t>
            </a:r>
            <a:r>
              <a:rPr lang="en-US" sz="2800" b="1" i="1" dirty="0" smtClean="0">
                <a:solidFill>
                  <a:srgbClr val="0070C0"/>
                </a:solidFill>
              </a:rPr>
              <a:t> 2</a:t>
            </a:r>
            <a:r>
              <a:rPr lang="ru-RU" sz="2800" b="1" i="1" dirty="0" smtClean="0">
                <a:solidFill>
                  <a:srgbClr val="0070C0"/>
                </a:solidFill>
              </a:rPr>
              <a:t> приказа Минздрава России от 02.06.2016 № 334н</a:t>
            </a:r>
            <a:r>
              <a:rPr lang="ru-RU" sz="2800" dirty="0" smtClean="0">
                <a:solidFill>
                  <a:srgbClr val="0070C0"/>
                </a:solidFill>
              </a:rPr>
              <a:t>) 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Прямоугольник 116"/>
          <p:cNvSpPr/>
          <p:nvPr/>
        </p:nvSpPr>
        <p:spPr>
          <a:xfrm>
            <a:off x="1007355" y="0"/>
            <a:ext cx="8029141" cy="548680"/>
          </a:xfrm>
          <a:prstGeom prst="rect">
            <a:avLst/>
          </a:prstGeom>
          <a:noFill/>
          <a:ln>
            <a:noFill/>
          </a:ln>
          <a:effectLst/>
        </p:spPr>
        <p:txBody>
          <a:bodyPr lIns="95782" tIns="47891" rIns="95782" bIns="47891" anchor="ctr"/>
          <a:lstStyle/>
          <a:p>
            <a:pPr algn="ctr" eaLnBrk="0" hangingPunct="0">
              <a:lnSpc>
                <a:spcPct val="80000"/>
              </a:lnSpc>
            </a:pPr>
            <a:r>
              <a:rPr lang="ru-RU" sz="1600" b="1" dirty="0" smtClean="0">
                <a:solidFill>
                  <a:schemeClr val="tx2">
                    <a:lumMod val="75000"/>
                  </a:schemeClr>
                </a:solidFill>
              </a:rPr>
              <a:t>АЛГОРИТМ  ПРОХОЖДЕНИЯ  ПРОЦЕДУРЫ  АККРЕДИТАЦИИ  СПЕЦИАЛИСТАМИ  </a:t>
            </a:r>
          </a:p>
          <a:p>
            <a:pPr algn="ctr" eaLnBrk="0" hangingPunct="0">
              <a:lnSpc>
                <a:spcPct val="80000"/>
              </a:lnSpc>
            </a:pPr>
            <a:r>
              <a:rPr lang="ru-RU" sz="1600" b="1" dirty="0" smtClean="0">
                <a:solidFill>
                  <a:schemeClr val="tx2">
                    <a:lumMod val="75000"/>
                  </a:schemeClr>
                </a:solidFill>
              </a:rPr>
              <a:t>СО СРЕДНИМ  ПРОФЕССИОНАЛЬНЫМ  ОБРАЗОВАНИЕМ</a:t>
            </a:r>
            <a:endParaRPr lang="ru-RU" sz="16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19" name="Прямоугольник 118"/>
          <p:cNvSpPr/>
          <p:nvPr/>
        </p:nvSpPr>
        <p:spPr>
          <a:xfrm>
            <a:off x="755576" y="4221088"/>
            <a:ext cx="1656184" cy="648072"/>
          </a:xfrm>
          <a:prstGeom prst="rect">
            <a:avLst/>
          </a:prstGeom>
          <a:solidFill>
            <a:schemeClr val="bg1">
              <a:lumMod val="85000"/>
            </a:schemeClr>
          </a:solidFill>
          <a:ln w="158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rtlCol="0" anchor="ctr" anchorCtr="0"/>
          <a:lstStyle/>
          <a:p>
            <a:pPr algn="ctr"/>
            <a:r>
              <a:rPr lang="ru-RU" sz="1400" dirty="0" err="1" smtClean="0">
                <a:solidFill>
                  <a:schemeClr val="tx1"/>
                </a:solidFill>
                <a:ea typeface="Tahoma" panose="020B0604030504040204" pitchFamily="34" charset="0"/>
                <a:cs typeface="Tahoma" panose="020B0604030504040204" pitchFamily="34" charset="0"/>
              </a:rPr>
              <a:t>Аккредитационная</a:t>
            </a:r>
            <a:r>
              <a:rPr lang="ru-RU" sz="1400" dirty="0" smtClean="0">
                <a:solidFill>
                  <a:schemeClr val="tx1"/>
                </a:solidFill>
                <a:ea typeface="Tahoma" panose="020B0604030504040204" pitchFamily="34" charset="0"/>
                <a:cs typeface="Tahoma" panose="020B0604030504040204" pitchFamily="34" charset="0"/>
              </a:rPr>
              <a:t> подкомиссия</a:t>
            </a:r>
          </a:p>
        </p:txBody>
      </p:sp>
      <p:grpSp>
        <p:nvGrpSpPr>
          <p:cNvPr id="2" name="Группа 31"/>
          <p:cNvGrpSpPr>
            <a:grpSpLocks/>
          </p:cNvGrpSpPr>
          <p:nvPr/>
        </p:nvGrpSpPr>
        <p:grpSpPr bwMode="auto">
          <a:xfrm>
            <a:off x="0" y="611262"/>
            <a:ext cx="9144000" cy="81434"/>
            <a:chOff x="-22358" y="784226"/>
            <a:chExt cx="9928358" cy="155575"/>
          </a:xfrm>
          <a:solidFill>
            <a:schemeClr val="tx2">
              <a:lumMod val="75000"/>
            </a:schemeClr>
          </a:solidFill>
        </p:grpSpPr>
        <p:sp>
          <p:nvSpPr>
            <p:cNvPr id="76" name="Прямоугольник 75"/>
            <p:cNvSpPr/>
            <p:nvPr/>
          </p:nvSpPr>
          <p:spPr>
            <a:xfrm>
              <a:off x="-22358" y="784226"/>
              <a:ext cx="9928358" cy="15557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sp>
          <p:nvSpPr>
            <p:cNvPr id="77" name="Прямоугольник 76"/>
            <p:cNvSpPr/>
            <p:nvPr/>
          </p:nvSpPr>
          <p:spPr>
            <a:xfrm>
              <a:off x="221854" y="784226"/>
              <a:ext cx="362876" cy="15557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sp>
          <p:nvSpPr>
            <p:cNvPr id="78" name="Прямоугольник 77"/>
            <p:cNvSpPr/>
            <p:nvPr/>
          </p:nvSpPr>
          <p:spPr>
            <a:xfrm>
              <a:off x="689637" y="784226"/>
              <a:ext cx="180578" cy="15557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sp>
          <p:nvSpPr>
            <p:cNvPr id="79" name="Прямоугольник 78"/>
            <p:cNvSpPr/>
            <p:nvPr/>
          </p:nvSpPr>
          <p:spPr>
            <a:xfrm>
              <a:off x="870214" y="784226"/>
              <a:ext cx="650081" cy="15557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sp>
          <p:nvSpPr>
            <p:cNvPr id="80" name="Прямоугольник 79"/>
            <p:cNvSpPr/>
            <p:nvPr/>
          </p:nvSpPr>
          <p:spPr>
            <a:xfrm>
              <a:off x="1599406" y="784226"/>
              <a:ext cx="180579" cy="15557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sp>
          <p:nvSpPr>
            <p:cNvPr id="81" name="Прямоугольник 80"/>
            <p:cNvSpPr/>
            <p:nvPr/>
          </p:nvSpPr>
          <p:spPr>
            <a:xfrm>
              <a:off x="1764506" y="784226"/>
              <a:ext cx="180579" cy="15557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</p:grpSp>
      <p:sp>
        <p:nvSpPr>
          <p:cNvPr id="82" name="Прямоугольник 81"/>
          <p:cNvSpPr/>
          <p:nvPr/>
        </p:nvSpPr>
        <p:spPr>
          <a:xfrm>
            <a:off x="827584" y="908720"/>
            <a:ext cx="1656184" cy="172819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158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rtlCol="0" anchor="ctr" anchorCtr="0"/>
          <a:lstStyle/>
          <a:p>
            <a:pPr algn="ctr"/>
            <a:r>
              <a:rPr lang="ru-RU" sz="1400" b="1" dirty="0" smtClean="0">
                <a:solidFill>
                  <a:schemeClr val="tx1"/>
                </a:solidFill>
                <a:ea typeface="Tahoma" panose="020B0604030504040204" pitchFamily="34" charset="0"/>
                <a:cs typeface="Tahoma" panose="020B0604030504040204" pitchFamily="34" charset="0"/>
              </a:rPr>
              <a:t>Аккредитуемый</a:t>
            </a:r>
          </a:p>
        </p:txBody>
      </p:sp>
      <p:sp>
        <p:nvSpPr>
          <p:cNvPr id="54" name="Прямоугольник 53"/>
          <p:cNvSpPr/>
          <p:nvPr/>
        </p:nvSpPr>
        <p:spPr>
          <a:xfrm>
            <a:off x="3563888" y="908720"/>
            <a:ext cx="1728192" cy="2664296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>
              <a:defRPr/>
            </a:pPr>
            <a:r>
              <a:rPr lang="ru-RU" sz="1000" b="1" dirty="0" smtClean="0">
                <a:solidFill>
                  <a:schemeClr val="tx1"/>
                </a:solidFill>
                <a:ea typeface="Tahoma" panose="020B0604030504040204" pitchFamily="34" charset="0"/>
                <a:cs typeface="Tahoma" panose="020B0604030504040204" pitchFamily="34" charset="0"/>
              </a:rPr>
              <a:t>Первый этап аккредитации (Тестирование) </a:t>
            </a:r>
            <a:endParaRPr lang="ru-RU" sz="1000" b="1" dirty="0">
              <a:solidFill>
                <a:schemeClr val="tx1"/>
              </a:solidFill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5" name="Прямоугольник 54"/>
          <p:cNvSpPr/>
          <p:nvPr/>
        </p:nvSpPr>
        <p:spPr>
          <a:xfrm>
            <a:off x="6732240" y="908720"/>
            <a:ext cx="2177492" cy="3024336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>
              <a:defRPr/>
            </a:pPr>
            <a:r>
              <a:rPr lang="ru-RU" sz="1000" b="1" dirty="0" smtClean="0">
                <a:solidFill>
                  <a:schemeClr val="tx1"/>
                </a:solidFill>
                <a:ea typeface="Tahoma" panose="020B0604030504040204" pitchFamily="34" charset="0"/>
                <a:cs typeface="Tahoma" panose="020B0604030504040204" pitchFamily="34" charset="0"/>
              </a:rPr>
              <a:t>Второй этап </a:t>
            </a:r>
          </a:p>
          <a:p>
            <a:pPr algn="ctr">
              <a:defRPr/>
            </a:pPr>
            <a:r>
              <a:rPr lang="ru-RU" sz="1000" b="1" dirty="0" smtClean="0">
                <a:solidFill>
                  <a:schemeClr val="tx1"/>
                </a:solidFill>
                <a:ea typeface="Tahoma" panose="020B0604030504040204" pitchFamily="34" charset="0"/>
                <a:cs typeface="Tahoma" panose="020B0604030504040204" pitchFamily="34" charset="0"/>
              </a:rPr>
              <a:t>(проверка практических навыков)</a:t>
            </a:r>
            <a:endParaRPr lang="ru-RU" sz="1000" b="1" dirty="0">
              <a:solidFill>
                <a:schemeClr val="tx1"/>
              </a:solidFill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cxnSp>
        <p:nvCxnSpPr>
          <p:cNvPr id="57" name="Прямая со стрелкой 56"/>
          <p:cNvCxnSpPr/>
          <p:nvPr/>
        </p:nvCxnSpPr>
        <p:spPr>
          <a:xfrm>
            <a:off x="1259632" y="2636912"/>
            <a:ext cx="0" cy="1584176"/>
          </a:xfrm>
          <a:prstGeom prst="straightConnector1">
            <a:avLst/>
          </a:prstGeom>
          <a:ln w="19050">
            <a:solidFill>
              <a:srgbClr val="558ED5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TextBox 59"/>
          <p:cNvSpPr txBox="1"/>
          <p:nvPr/>
        </p:nvSpPr>
        <p:spPr>
          <a:xfrm rot="16200000">
            <a:off x="1525713" y="3266864"/>
            <a:ext cx="108395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000" b="1" dirty="0" smtClean="0"/>
              <a:t>Допуск</a:t>
            </a:r>
          </a:p>
          <a:p>
            <a:pPr algn="ctr"/>
            <a:r>
              <a:rPr lang="ru-RU" sz="1000" b="1" dirty="0" smtClean="0"/>
              <a:t>к аккредитации</a:t>
            </a:r>
            <a:endParaRPr lang="ru-RU" sz="1000" b="1" dirty="0"/>
          </a:p>
        </p:txBody>
      </p:sp>
      <p:cxnSp>
        <p:nvCxnSpPr>
          <p:cNvPr id="62" name="Прямая со стрелкой 61"/>
          <p:cNvCxnSpPr/>
          <p:nvPr/>
        </p:nvCxnSpPr>
        <p:spPr>
          <a:xfrm flipV="1">
            <a:off x="1907704" y="2636912"/>
            <a:ext cx="0" cy="1584176"/>
          </a:xfrm>
          <a:prstGeom prst="straightConnector1">
            <a:avLst/>
          </a:prstGeom>
          <a:ln w="19050">
            <a:solidFill>
              <a:schemeClr val="tx2">
                <a:lumMod val="60000"/>
                <a:lumOff val="4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4" name="TextBox 63"/>
          <p:cNvSpPr txBox="1"/>
          <p:nvPr/>
        </p:nvSpPr>
        <p:spPr>
          <a:xfrm rot="16200000">
            <a:off x="280479" y="3256025"/>
            <a:ext cx="149432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000" b="1" dirty="0" smtClean="0"/>
              <a:t>Подача документов на </a:t>
            </a:r>
          </a:p>
          <a:p>
            <a:pPr algn="ctr"/>
            <a:r>
              <a:rPr lang="ru-RU" sz="1000" b="1" dirty="0" smtClean="0"/>
              <a:t>допуск к аккредитации</a:t>
            </a:r>
            <a:endParaRPr lang="ru-RU" sz="1000" b="1" dirty="0"/>
          </a:p>
        </p:txBody>
      </p:sp>
      <p:sp>
        <p:nvSpPr>
          <p:cNvPr id="65" name="Прямоугольник 64"/>
          <p:cNvSpPr/>
          <p:nvPr/>
        </p:nvSpPr>
        <p:spPr>
          <a:xfrm>
            <a:off x="3707904" y="1412776"/>
            <a:ext cx="1512168" cy="432048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158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rtlCol="0" anchor="ctr" anchorCtr="0"/>
          <a:lstStyle/>
          <a:p>
            <a:pPr algn="ctr"/>
            <a:r>
              <a:rPr lang="ru-RU" sz="1050" b="1" dirty="0" smtClean="0">
                <a:solidFill>
                  <a:schemeClr val="tx1"/>
                </a:solidFill>
                <a:ea typeface="Tahoma" panose="020B0604030504040204" pitchFamily="34" charset="0"/>
                <a:cs typeface="Tahoma" panose="020B0604030504040204" pitchFamily="34" charset="0"/>
              </a:rPr>
              <a:t>60 вопросов</a:t>
            </a:r>
          </a:p>
        </p:txBody>
      </p:sp>
      <p:sp>
        <p:nvSpPr>
          <p:cNvPr id="66" name="Прямоугольник 65"/>
          <p:cNvSpPr/>
          <p:nvPr/>
        </p:nvSpPr>
        <p:spPr>
          <a:xfrm>
            <a:off x="3714744" y="2714620"/>
            <a:ext cx="1512168" cy="432048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158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rtlCol="0" anchor="ctr" anchorCtr="0"/>
          <a:lstStyle/>
          <a:p>
            <a:pPr algn="ctr"/>
            <a:r>
              <a:rPr lang="ru-RU" sz="1050" b="1" dirty="0" smtClean="0">
                <a:solidFill>
                  <a:schemeClr val="tx1"/>
                </a:solidFill>
                <a:ea typeface="Tahoma" panose="020B0604030504040204" pitchFamily="34" charset="0"/>
                <a:cs typeface="Tahoma" panose="020B0604030504040204" pitchFamily="34" charset="0"/>
              </a:rPr>
              <a:t>60 мин. </a:t>
            </a:r>
          </a:p>
          <a:p>
            <a:pPr algn="ctr"/>
            <a:r>
              <a:rPr lang="ru-RU" sz="1050" b="1" dirty="0" smtClean="0">
                <a:solidFill>
                  <a:schemeClr val="tx1"/>
                </a:solidFill>
                <a:ea typeface="Tahoma" panose="020B0604030504040204" pitchFamily="34" charset="0"/>
                <a:cs typeface="Tahoma" panose="020B0604030504040204" pitchFamily="34" charset="0"/>
              </a:rPr>
              <a:t>на выполнение</a:t>
            </a:r>
          </a:p>
        </p:txBody>
      </p:sp>
      <p:sp>
        <p:nvSpPr>
          <p:cNvPr id="75" name="Прямоугольник 74"/>
          <p:cNvSpPr/>
          <p:nvPr/>
        </p:nvSpPr>
        <p:spPr>
          <a:xfrm>
            <a:off x="6896508" y="1340768"/>
            <a:ext cx="1872208" cy="432048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158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rtlCol="0" anchor="ctr" anchorCtr="0"/>
          <a:lstStyle/>
          <a:p>
            <a:pPr algn="ctr"/>
            <a:r>
              <a:rPr lang="ru-RU" sz="1050" b="1" dirty="0" smtClean="0">
                <a:solidFill>
                  <a:schemeClr val="tx1"/>
                </a:solidFill>
                <a:ea typeface="Tahoma" panose="020B0604030504040204" pitchFamily="34" charset="0"/>
                <a:cs typeface="Tahoma" panose="020B0604030504040204" pitchFamily="34" charset="0"/>
              </a:rPr>
              <a:t>1 практическое задание</a:t>
            </a:r>
          </a:p>
        </p:txBody>
      </p:sp>
      <p:sp>
        <p:nvSpPr>
          <p:cNvPr id="85" name="Прямоугольник 84"/>
          <p:cNvSpPr/>
          <p:nvPr/>
        </p:nvSpPr>
        <p:spPr>
          <a:xfrm>
            <a:off x="6929454" y="2214554"/>
            <a:ext cx="1872208" cy="64807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158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rtlCol="0" anchor="ctr" anchorCtr="0"/>
          <a:lstStyle/>
          <a:p>
            <a:pPr algn="ctr"/>
            <a:r>
              <a:rPr lang="ru-RU" sz="1050" b="1" dirty="0" smtClean="0">
                <a:solidFill>
                  <a:schemeClr val="tx1"/>
                </a:solidFill>
                <a:ea typeface="Tahoma" panose="020B0604030504040204" pitchFamily="34" charset="0"/>
                <a:cs typeface="Tahoma" panose="020B0604030504040204" pitchFamily="34" charset="0"/>
              </a:rPr>
              <a:t>3 практических навыка:</a:t>
            </a:r>
          </a:p>
          <a:p>
            <a:pPr algn="ctr"/>
            <a:r>
              <a:rPr lang="ru-RU" sz="1050" dirty="0" smtClean="0">
                <a:solidFill>
                  <a:schemeClr val="tx1"/>
                </a:solidFill>
                <a:ea typeface="Tahoma" panose="020B0604030504040204" pitchFamily="34" charset="0"/>
                <a:cs typeface="Tahoma" panose="020B0604030504040204" pitchFamily="34" charset="0"/>
              </a:rPr>
              <a:t>2 по специальности</a:t>
            </a:r>
          </a:p>
          <a:p>
            <a:pPr algn="ctr"/>
            <a:r>
              <a:rPr lang="ru-RU" sz="1050" dirty="0" smtClean="0">
                <a:solidFill>
                  <a:schemeClr val="tx1"/>
                </a:solidFill>
                <a:ea typeface="Tahoma" panose="020B0604030504040204" pitchFamily="34" charset="0"/>
                <a:cs typeface="Tahoma" panose="020B0604030504040204" pitchFamily="34" charset="0"/>
              </a:rPr>
              <a:t>1 на проведение СЛР</a:t>
            </a:r>
          </a:p>
        </p:txBody>
      </p:sp>
      <p:sp>
        <p:nvSpPr>
          <p:cNvPr id="86" name="Прямоугольник 85"/>
          <p:cNvSpPr/>
          <p:nvPr/>
        </p:nvSpPr>
        <p:spPr>
          <a:xfrm>
            <a:off x="6929454" y="3143248"/>
            <a:ext cx="1872208" cy="432048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158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rtlCol="0" anchor="ctr" anchorCtr="0"/>
          <a:lstStyle/>
          <a:p>
            <a:pPr algn="ctr"/>
            <a:r>
              <a:rPr lang="ru-RU" sz="1050" b="1" dirty="0" smtClean="0">
                <a:solidFill>
                  <a:schemeClr val="tx1"/>
                </a:solidFill>
                <a:ea typeface="Tahoma" panose="020B0604030504040204" pitchFamily="34" charset="0"/>
                <a:cs typeface="Tahoma" panose="020B0604030504040204" pitchFamily="34" charset="0"/>
              </a:rPr>
              <a:t>30 мин. </a:t>
            </a:r>
          </a:p>
          <a:p>
            <a:pPr algn="ctr"/>
            <a:r>
              <a:rPr lang="ru-RU" sz="1050" b="1" dirty="0" smtClean="0">
                <a:solidFill>
                  <a:schemeClr val="tx1"/>
                </a:solidFill>
                <a:ea typeface="Tahoma" panose="020B0604030504040204" pitchFamily="34" charset="0"/>
                <a:cs typeface="Tahoma" panose="020B0604030504040204" pitchFamily="34" charset="0"/>
              </a:rPr>
              <a:t>на выполнение</a:t>
            </a:r>
          </a:p>
        </p:txBody>
      </p:sp>
      <p:cxnSp>
        <p:nvCxnSpPr>
          <p:cNvPr id="90" name="Прямая со стрелкой 89"/>
          <p:cNvCxnSpPr/>
          <p:nvPr/>
        </p:nvCxnSpPr>
        <p:spPr>
          <a:xfrm>
            <a:off x="2483768" y="2132856"/>
            <a:ext cx="1080120" cy="0"/>
          </a:xfrm>
          <a:prstGeom prst="straightConnector1">
            <a:avLst/>
          </a:prstGeom>
          <a:ln w="19050">
            <a:solidFill>
              <a:srgbClr val="558ED5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5" name="TextBox 94"/>
          <p:cNvSpPr txBox="1"/>
          <p:nvPr/>
        </p:nvSpPr>
        <p:spPr>
          <a:xfrm>
            <a:off x="5148064" y="1700808"/>
            <a:ext cx="16561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900" b="1" dirty="0" smtClean="0"/>
              <a:t>Успешное прохождение тестирования</a:t>
            </a:r>
            <a:endParaRPr lang="ru-RU" sz="900" b="1" dirty="0"/>
          </a:p>
        </p:txBody>
      </p:sp>
      <p:cxnSp>
        <p:nvCxnSpPr>
          <p:cNvPr id="98" name="Прямая со стрелкой 97"/>
          <p:cNvCxnSpPr/>
          <p:nvPr/>
        </p:nvCxnSpPr>
        <p:spPr>
          <a:xfrm>
            <a:off x="5292080" y="2132856"/>
            <a:ext cx="1440160" cy="0"/>
          </a:xfrm>
          <a:prstGeom prst="straightConnector1">
            <a:avLst/>
          </a:prstGeom>
          <a:ln w="19050">
            <a:solidFill>
              <a:srgbClr val="558ED5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" name="Соединительная линия уступом 169"/>
          <p:cNvCxnSpPr/>
          <p:nvPr/>
        </p:nvCxnSpPr>
        <p:spPr>
          <a:xfrm flipV="1">
            <a:off x="2411760" y="3933056"/>
            <a:ext cx="5184576" cy="468052"/>
          </a:xfrm>
          <a:prstGeom prst="bentConnector3">
            <a:avLst>
              <a:gd name="adj1" fmla="val 100082"/>
            </a:avLst>
          </a:prstGeom>
          <a:ln w="19050">
            <a:solidFill>
              <a:srgbClr val="558ED5"/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3" name="TextBox 112"/>
          <p:cNvSpPr txBox="1"/>
          <p:nvPr/>
        </p:nvSpPr>
        <p:spPr>
          <a:xfrm>
            <a:off x="6084168" y="4005064"/>
            <a:ext cx="16561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900" b="1" dirty="0" smtClean="0"/>
              <a:t>Успешное прохождение второго этапа</a:t>
            </a:r>
            <a:endParaRPr lang="ru-RU" sz="900" b="1" dirty="0"/>
          </a:p>
        </p:txBody>
      </p:sp>
      <p:sp>
        <p:nvSpPr>
          <p:cNvPr id="123" name="Прямоугольник 122"/>
          <p:cNvSpPr/>
          <p:nvPr/>
        </p:nvSpPr>
        <p:spPr>
          <a:xfrm>
            <a:off x="755576" y="6021288"/>
            <a:ext cx="1656184" cy="648072"/>
          </a:xfrm>
          <a:prstGeom prst="rect">
            <a:avLst/>
          </a:prstGeom>
          <a:solidFill>
            <a:schemeClr val="bg1">
              <a:lumMod val="85000"/>
            </a:schemeClr>
          </a:solidFill>
          <a:ln w="158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rtlCol="0" anchor="ctr" anchorCtr="0"/>
          <a:lstStyle/>
          <a:p>
            <a:pPr algn="ctr"/>
            <a:r>
              <a:rPr lang="ru-RU" sz="1400" dirty="0" err="1" smtClean="0">
                <a:solidFill>
                  <a:schemeClr val="tx1"/>
                </a:solidFill>
                <a:ea typeface="Tahoma" panose="020B0604030504040204" pitchFamily="34" charset="0"/>
                <a:cs typeface="Tahoma" panose="020B0604030504040204" pitchFamily="34" charset="0"/>
              </a:rPr>
              <a:t>Аккредитационная</a:t>
            </a:r>
            <a:r>
              <a:rPr lang="ru-RU" sz="1400" dirty="0" smtClean="0">
                <a:solidFill>
                  <a:schemeClr val="tx1"/>
                </a:solidFill>
                <a:ea typeface="Tahoma" panose="020B0604030504040204" pitchFamily="34" charset="0"/>
                <a:cs typeface="Tahoma" panose="020B0604030504040204" pitchFamily="34" charset="0"/>
              </a:rPr>
              <a:t> комиссия в субъекте РФ</a:t>
            </a:r>
          </a:p>
        </p:txBody>
      </p:sp>
      <p:cxnSp>
        <p:nvCxnSpPr>
          <p:cNvPr id="124" name="Прямая со стрелкой 123"/>
          <p:cNvCxnSpPr>
            <a:stCxn id="119" idx="2"/>
            <a:endCxn id="123" idx="0"/>
          </p:cNvCxnSpPr>
          <p:nvPr/>
        </p:nvCxnSpPr>
        <p:spPr>
          <a:xfrm>
            <a:off x="1583668" y="4869160"/>
            <a:ext cx="0" cy="1152128"/>
          </a:xfrm>
          <a:prstGeom prst="straightConnector1">
            <a:avLst/>
          </a:prstGeom>
          <a:ln w="19050">
            <a:solidFill>
              <a:srgbClr val="558ED5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6" name="TextBox 125"/>
          <p:cNvSpPr txBox="1"/>
          <p:nvPr/>
        </p:nvSpPr>
        <p:spPr>
          <a:xfrm rot="16200000">
            <a:off x="808965" y="5211080"/>
            <a:ext cx="101341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000" b="1" dirty="0" smtClean="0"/>
              <a:t>Результаты</a:t>
            </a:r>
          </a:p>
          <a:p>
            <a:pPr algn="ctr"/>
            <a:r>
              <a:rPr lang="ru-RU" sz="1000" b="1" dirty="0" smtClean="0"/>
              <a:t> аккредитации</a:t>
            </a:r>
            <a:endParaRPr lang="ru-RU" sz="1000" b="1" dirty="0"/>
          </a:p>
        </p:txBody>
      </p:sp>
      <p:cxnSp>
        <p:nvCxnSpPr>
          <p:cNvPr id="130" name="Соединительная линия уступом 169"/>
          <p:cNvCxnSpPr>
            <a:stCxn id="82" idx="1"/>
            <a:endCxn id="123" idx="1"/>
          </p:cNvCxnSpPr>
          <p:nvPr/>
        </p:nvCxnSpPr>
        <p:spPr>
          <a:xfrm rot="10800000" flipV="1">
            <a:off x="755576" y="1772816"/>
            <a:ext cx="72008" cy="4572508"/>
          </a:xfrm>
          <a:prstGeom prst="bentConnector3">
            <a:avLst>
              <a:gd name="adj1" fmla="val 417465"/>
            </a:avLst>
          </a:prstGeom>
          <a:ln w="19050">
            <a:solidFill>
              <a:srgbClr val="558ED5"/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4" name="TextBox 133"/>
          <p:cNvSpPr txBox="1"/>
          <p:nvPr/>
        </p:nvSpPr>
        <p:spPr>
          <a:xfrm rot="16200000">
            <a:off x="-959899" y="3811377"/>
            <a:ext cx="2525051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000" b="1" dirty="0" smtClean="0"/>
              <a:t>Выдача   свидетельства  об аккредитации</a:t>
            </a:r>
            <a:endParaRPr lang="ru-RU" sz="1000" b="1" dirty="0"/>
          </a:p>
        </p:txBody>
      </p:sp>
      <p:sp>
        <p:nvSpPr>
          <p:cNvPr id="152" name="TextBox 151"/>
          <p:cNvSpPr txBox="1"/>
          <p:nvPr/>
        </p:nvSpPr>
        <p:spPr>
          <a:xfrm>
            <a:off x="3563888" y="4797152"/>
            <a:ext cx="16561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900" b="1" dirty="0" smtClean="0"/>
              <a:t>Не сдача этапа аккредитации (заявление на пересдачу)</a:t>
            </a:r>
            <a:endParaRPr lang="ru-RU" sz="900" b="1" dirty="0"/>
          </a:p>
        </p:txBody>
      </p:sp>
      <p:pic>
        <p:nvPicPr>
          <p:cNvPr id="3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040164" cy="11430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35" name="Соединительная линия уступом 169"/>
          <p:cNvCxnSpPr/>
          <p:nvPr/>
        </p:nvCxnSpPr>
        <p:spPr>
          <a:xfrm flipV="1">
            <a:off x="2411760" y="3933056"/>
            <a:ext cx="5544616" cy="792088"/>
          </a:xfrm>
          <a:prstGeom prst="bentConnector3">
            <a:avLst>
              <a:gd name="adj1" fmla="val 99942"/>
            </a:avLst>
          </a:prstGeom>
          <a:ln w="19050">
            <a:solidFill>
              <a:srgbClr val="FF0000"/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Прямая со стрелкой 35"/>
          <p:cNvCxnSpPr/>
          <p:nvPr/>
        </p:nvCxnSpPr>
        <p:spPr>
          <a:xfrm>
            <a:off x="4427984" y="3573016"/>
            <a:ext cx="0" cy="1152128"/>
          </a:xfrm>
          <a:prstGeom prst="straightConnector1">
            <a:avLst/>
          </a:prstGeom>
          <a:ln w="19050">
            <a:solidFill>
              <a:srgbClr val="FF000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TextBox 36"/>
          <p:cNvSpPr txBox="1"/>
          <p:nvPr/>
        </p:nvSpPr>
        <p:spPr>
          <a:xfrm>
            <a:off x="3286116" y="5357826"/>
            <a:ext cx="2808312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900" b="1" dirty="0">
                <a:solidFill>
                  <a:srgbClr val="FF0000"/>
                </a:solidFill>
                <a:cs typeface="Times New Roman" pitchFamily="18" charset="0"/>
              </a:rPr>
              <a:t>п</a:t>
            </a:r>
            <a:r>
              <a:rPr lang="ru-RU" sz="900" b="1" dirty="0" smtClean="0">
                <a:solidFill>
                  <a:srgbClr val="FF0000"/>
                </a:solidFill>
                <a:cs typeface="Times New Roman" pitchFamily="18" charset="0"/>
              </a:rPr>
              <a:t>одача заявления в течении 5 дней</a:t>
            </a:r>
          </a:p>
          <a:p>
            <a:pPr algn="ctr"/>
            <a:r>
              <a:rPr lang="ru-RU" sz="900" b="1" dirty="0" smtClean="0">
                <a:solidFill>
                  <a:srgbClr val="FF0000"/>
                </a:solidFill>
                <a:cs typeface="Times New Roman" pitchFamily="18" charset="0"/>
              </a:rPr>
              <a:t> в случае не прохождения этапа аккредитации (всего 3 попытки)</a:t>
            </a:r>
            <a:endParaRPr lang="ru-RU" sz="900" b="1" dirty="0">
              <a:solidFill>
                <a:schemeClr val="tx2"/>
              </a:solidFill>
              <a:cs typeface="Times New Roman" pitchFamily="18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3571868" y="5857892"/>
            <a:ext cx="228601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b="1" dirty="0" smtClean="0">
                <a:solidFill>
                  <a:srgbClr val="FF0000"/>
                </a:solidFill>
                <a:cs typeface="Times New Roman" pitchFamily="18" charset="0"/>
              </a:rPr>
              <a:t>повторное прохождение аккредитации не ранее чем через </a:t>
            </a:r>
          </a:p>
          <a:p>
            <a:pPr algn="ctr"/>
            <a:r>
              <a:rPr lang="ru-RU" sz="1200" b="1" dirty="0" smtClean="0">
                <a:solidFill>
                  <a:srgbClr val="FF0000"/>
                </a:solidFill>
                <a:cs typeface="Times New Roman" pitchFamily="18" charset="0"/>
              </a:rPr>
              <a:t>1 месяц</a:t>
            </a:r>
            <a:endParaRPr lang="ru-RU" sz="1200" b="1" dirty="0">
              <a:solidFill>
                <a:schemeClr val="tx2"/>
              </a:solidFill>
              <a:cs typeface="Times New Roman" pitchFamily="18" charset="0"/>
            </a:endParaRPr>
          </a:p>
        </p:txBody>
      </p:sp>
      <p:sp>
        <p:nvSpPr>
          <p:cNvPr id="40" name="Прямоугольник 39"/>
          <p:cNvSpPr/>
          <p:nvPr/>
        </p:nvSpPr>
        <p:spPr>
          <a:xfrm>
            <a:off x="2714612" y="2571744"/>
            <a:ext cx="4429156" cy="3096344"/>
          </a:xfrm>
          <a:prstGeom prst="rect">
            <a:avLst/>
          </a:prstGeom>
          <a:noFill/>
          <a:ln>
            <a:solidFill>
              <a:srgbClr val="00206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0" rtlCol="0" anchor="ctr"/>
          <a:lstStyle/>
          <a:p>
            <a:pPr algn="just"/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заявление о допуске к аккредитации ;</a:t>
            </a:r>
          </a:p>
          <a:p>
            <a:pPr algn="just"/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копия документа, удостоверяющего личность;</a:t>
            </a:r>
          </a:p>
          <a:p>
            <a:pPr algn="just">
              <a:buFontTx/>
              <a:buChar char="-"/>
            </a:pP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копия документов о высшем/среднем образовании и о квалификации                             или выписка из протокола заседания государственной экзаменационной комиссии;</a:t>
            </a:r>
          </a:p>
          <a:p>
            <a:pPr algn="just">
              <a:buFontTx/>
              <a:buChar char="-"/>
            </a:pP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копия трудовой книжки (при наличии);</a:t>
            </a:r>
          </a:p>
          <a:p>
            <a:pPr algn="just"/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копия СНИЛС (при наличии).</a:t>
            </a:r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1" name="Прямоугольник 40"/>
          <p:cNvSpPr/>
          <p:nvPr/>
        </p:nvSpPr>
        <p:spPr>
          <a:xfrm>
            <a:off x="3500430" y="857232"/>
            <a:ext cx="4572000" cy="2872205"/>
          </a:xfrm>
          <a:prstGeom prst="rect">
            <a:avLst/>
          </a:prstGeom>
          <a:solidFill>
            <a:schemeClr val="accent4">
              <a:lumMod val="75000"/>
            </a:schemeClr>
          </a:solidFill>
        </p:spPr>
        <p:txBody>
          <a:bodyPr wrap="square">
            <a:spAutoFit/>
          </a:bodyPr>
          <a:lstStyle/>
          <a:p>
            <a:r>
              <a:rPr lang="ru-RU" sz="1600" dirty="0" smtClean="0">
                <a:solidFill>
                  <a:schemeClr val="bg1"/>
                </a:solidFill>
              </a:rPr>
              <a:t>На основании результата тестирования </a:t>
            </a:r>
            <a:r>
              <a:rPr lang="ru-RU" sz="1600" dirty="0" err="1" smtClean="0">
                <a:solidFill>
                  <a:schemeClr val="bg1"/>
                </a:solidFill>
              </a:rPr>
              <a:t>аккредитационная</a:t>
            </a:r>
            <a:r>
              <a:rPr lang="ru-RU" sz="1600" dirty="0" smtClean="0">
                <a:solidFill>
                  <a:schemeClr val="bg1"/>
                </a:solidFill>
              </a:rPr>
              <a:t> комиссия оценивает результат прохождения аккредитуемым данного этапа аккредитации как:</a:t>
            </a:r>
          </a:p>
          <a:p>
            <a:r>
              <a:rPr lang="ru-RU" sz="1600" dirty="0" smtClean="0">
                <a:solidFill>
                  <a:schemeClr val="bg1"/>
                </a:solidFill>
              </a:rPr>
              <a:t>"сдано" при результате 70% или более правильных ответов от общего числа тестовых заданий;</a:t>
            </a:r>
          </a:p>
          <a:p>
            <a:r>
              <a:rPr lang="ru-RU" sz="1600" dirty="0" smtClean="0">
                <a:solidFill>
                  <a:schemeClr val="bg1"/>
                </a:solidFill>
              </a:rPr>
              <a:t>"не сдано" при результате 69% или менее правильных ответов от общего числа тестовых заданий.</a:t>
            </a:r>
          </a:p>
          <a:p>
            <a:endParaRPr lang="ru-RU" sz="1600" dirty="0"/>
          </a:p>
        </p:txBody>
      </p:sp>
      <p:sp>
        <p:nvSpPr>
          <p:cNvPr id="42" name="Прямоугольник 41"/>
          <p:cNvSpPr/>
          <p:nvPr/>
        </p:nvSpPr>
        <p:spPr>
          <a:xfrm>
            <a:off x="2428860" y="3929066"/>
            <a:ext cx="6500858" cy="2800767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 wrap="square">
            <a:spAutoFit/>
          </a:bodyPr>
          <a:lstStyle/>
          <a:p>
            <a:r>
              <a:rPr lang="ru-RU" sz="1600" dirty="0" smtClean="0"/>
              <a:t>Результат выполнения </a:t>
            </a:r>
            <a:r>
              <a:rPr lang="ru-RU" sz="1600" b="1" dirty="0" smtClean="0"/>
              <a:t>практических заданий </a:t>
            </a:r>
            <a:r>
              <a:rPr lang="ru-RU" sz="1600" dirty="0" smtClean="0"/>
              <a:t>формируется с использованием информационных систем автоматически, с указанием процента правильно выполненных практических действий от общего количества практических действий.</a:t>
            </a:r>
          </a:p>
          <a:p>
            <a:r>
              <a:rPr lang="ru-RU" sz="1600" dirty="0" smtClean="0"/>
              <a:t>На основании результата выполнения практических действий </a:t>
            </a:r>
            <a:r>
              <a:rPr lang="ru-RU" sz="1600" dirty="0" err="1" smtClean="0"/>
              <a:t>аккредитационная</a:t>
            </a:r>
            <a:r>
              <a:rPr lang="ru-RU" sz="1600" dirty="0" smtClean="0"/>
              <a:t> комиссия оценивает результат прохождения аккредитуемым данного этапа аккредитации как:</a:t>
            </a:r>
          </a:p>
          <a:p>
            <a:r>
              <a:rPr lang="ru-RU" sz="1600" dirty="0" smtClean="0"/>
              <a:t>"сдано" при результате 70% или более правильно выполненных практических действий от общего количества практических действий;</a:t>
            </a:r>
          </a:p>
          <a:p>
            <a:r>
              <a:rPr lang="ru-RU" sz="1600" dirty="0" smtClean="0"/>
              <a:t>"не сдано" при результате 69% или менее правильно выполненных практических действий от общего количества практических действий.</a:t>
            </a:r>
            <a:endParaRPr lang="ru-RU" sz="1600" dirty="0"/>
          </a:p>
        </p:txBody>
      </p:sp>
      <p:sp>
        <p:nvSpPr>
          <p:cNvPr id="43" name="Прямоугольник 42"/>
          <p:cNvSpPr/>
          <p:nvPr/>
        </p:nvSpPr>
        <p:spPr>
          <a:xfrm>
            <a:off x="2500298" y="4357694"/>
            <a:ext cx="6429420" cy="1477328"/>
          </a:xfrm>
          <a:prstGeom prst="rect">
            <a:avLst/>
          </a:prstGeom>
          <a:gradFill>
            <a:gsLst>
              <a:gs pos="0">
                <a:schemeClr val="tx2">
                  <a:lumMod val="60000"/>
                  <a:lumOff val="4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 wrap="square">
            <a:spAutoFit/>
          </a:bodyPr>
          <a:lstStyle/>
          <a:p>
            <a:r>
              <a:rPr lang="ru-RU" dirty="0" smtClean="0"/>
              <a:t>На основании результата решения ситуационных задач </a:t>
            </a:r>
            <a:r>
              <a:rPr lang="ru-RU" dirty="0" err="1" smtClean="0"/>
              <a:t>аккредитационная</a:t>
            </a:r>
            <a:r>
              <a:rPr lang="ru-RU" dirty="0" smtClean="0"/>
              <a:t> комиссия оценивает результат прохождения аккредитуемым данного этапа аккредитации как:</a:t>
            </a:r>
          </a:p>
          <a:p>
            <a:r>
              <a:rPr lang="ru-RU" dirty="0" smtClean="0"/>
              <a:t>"сдано" при результате 10 или более правильных ответов;</a:t>
            </a:r>
          </a:p>
          <a:p>
            <a:r>
              <a:rPr lang="ru-RU" dirty="0" smtClean="0"/>
              <a:t>"не сдано" при результате 9 или менее правильных ответов.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885293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0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9" dur="5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9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9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3" presetClass="entr" presetSubtype="1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3" presetClass="entr" presetSubtype="1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5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0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5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64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3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0" presetID="3" presetClass="entr" presetSubtype="1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2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3" presetClass="entr" presetSubtype="1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5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3" presetClass="entr" presetSubtype="1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8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3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8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9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3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8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10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20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6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1" dur="5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4" dur="5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9" dur="5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4" dur="5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7" dur="5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8" dur="50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9" presetID="7" presetClass="entr" presetSubtype="4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1" dur="5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2" dur="5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3" presetID="7" presetClass="entr" presetSubtype="4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5" dur="5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6" dur="5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9" grpId="0" animBg="1"/>
      <p:bldP spid="82" grpId="0" animBg="1"/>
      <p:bldP spid="54" grpId="0" animBg="1"/>
      <p:bldP spid="55" grpId="0" animBg="1"/>
      <p:bldP spid="60" grpId="0"/>
      <p:bldP spid="64" grpId="0"/>
      <p:bldP spid="65" grpId="0" animBg="1"/>
      <p:bldP spid="66" grpId="0" animBg="1"/>
      <p:bldP spid="75" grpId="0" animBg="1"/>
      <p:bldP spid="85" grpId="0" animBg="1"/>
      <p:bldP spid="86" grpId="0" animBg="1"/>
      <p:bldP spid="95" grpId="0"/>
      <p:bldP spid="113" grpId="0"/>
      <p:bldP spid="123" grpId="0" animBg="1"/>
      <p:bldP spid="126" grpId="0"/>
      <p:bldP spid="134" grpId="0"/>
      <p:bldP spid="152" grpId="0"/>
      <p:bldP spid="37" grpId="0"/>
      <p:bldP spid="38" grpId="0"/>
      <p:bldP spid="40" grpId="0" animBg="1"/>
      <p:bldP spid="40" grpId="1" animBg="1"/>
      <p:bldP spid="41" grpId="0" animBg="1"/>
      <p:bldP spid="41" grpId="1" animBg="1"/>
      <p:bldP spid="42" grpId="0" animBg="1"/>
      <p:bldP spid="42" grpId="1" animBg="1"/>
      <p:bldP spid="43" grpId="0" animBg="1"/>
      <p:bldP spid="43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0" hangingPunct="0">
              <a:lnSpc>
                <a:spcPct val="80000"/>
              </a:lnSpc>
            </a:pPr>
            <a:r>
              <a:rPr lang="ru-RU" sz="1600" b="1" dirty="0" smtClean="0">
                <a:solidFill>
                  <a:schemeClr val="tx2">
                    <a:lumMod val="75000"/>
                  </a:schemeClr>
                </a:solidFill>
              </a:rPr>
              <a:t>ИНФОРМАЦИОННЫЕ  И  МЕТОДИЧЕСКИЕ  МАТЕРИАЛЫ </a:t>
            </a:r>
            <a:br>
              <a:rPr lang="ru-RU" sz="1600" b="1" dirty="0" smtClean="0">
                <a:solidFill>
                  <a:schemeClr val="tx2">
                    <a:lumMod val="75000"/>
                  </a:schemeClr>
                </a:solidFill>
              </a:rPr>
            </a:br>
            <a:r>
              <a:rPr lang="ru-RU" sz="1600" b="1" dirty="0" smtClean="0">
                <a:solidFill>
                  <a:schemeClr val="tx2">
                    <a:lumMod val="75000"/>
                  </a:schemeClr>
                </a:solidFill>
              </a:rPr>
              <a:t>ПО  ПРОХОЖДЕНИЮ  ПРОЦЕДУРЫ  АККРЕДИТАЦИИ   СПЕЦИАЛИСТАМИ  </a:t>
            </a:r>
            <a:br>
              <a:rPr lang="ru-RU" sz="1600" b="1" dirty="0" smtClean="0">
                <a:solidFill>
                  <a:schemeClr val="tx2">
                    <a:lumMod val="75000"/>
                  </a:schemeClr>
                </a:solidFill>
              </a:rPr>
            </a:br>
            <a:r>
              <a:rPr lang="ru-RU" sz="1600" b="1" dirty="0" smtClean="0">
                <a:solidFill>
                  <a:schemeClr val="tx2">
                    <a:lumMod val="75000"/>
                  </a:schemeClr>
                </a:solidFill>
              </a:rPr>
              <a:t>СО  СРЕДНИМ   ПРОФЕССИОНАЛЬНЫМ  ОБРАЗОВАНИЕМ</a:t>
            </a:r>
            <a:endParaRPr lang="ru-RU" sz="1600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040164" cy="11430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417638"/>
            <a:ext cx="9036496" cy="5440362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  <a:effectLst/>
        </p:spPr>
        <p:txBody>
          <a:bodyPr lIns="95782" tIns="47891" rIns="95782" bIns="47891" anchor="ctr"/>
          <a:lstStyle/>
          <a:p>
            <a:pPr algn="ctr" eaLnBrk="0" hangingPunct="0">
              <a:lnSpc>
                <a:spcPct val="80000"/>
              </a:lnSpc>
            </a:pPr>
            <a:r>
              <a:rPr lang="ru-RU" sz="1600" b="1" dirty="0" smtClean="0">
                <a:solidFill>
                  <a:schemeClr val="tx2">
                    <a:lumMod val="75000"/>
                  </a:schemeClr>
                </a:solidFill>
              </a:rPr>
              <a:t>ИНФОРМАЦИОННЫЕ  И  МЕТОДИЧЕСКИЕ  МАТЕРИАЛЫ </a:t>
            </a:r>
          </a:p>
          <a:p>
            <a:pPr algn="ctr" eaLnBrk="0" hangingPunct="0">
              <a:lnSpc>
                <a:spcPct val="80000"/>
              </a:lnSpc>
            </a:pPr>
            <a:r>
              <a:rPr lang="ru-RU" sz="1600" b="1" dirty="0" smtClean="0">
                <a:solidFill>
                  <a:schemeClr val="tx2">
                    <a:lumMod val="75000"/>
                  </a:schemeClr>
                </a:solidFill>
              </a:rPr>
              <a:t>ПО  ПРОХОЖДЕНИЮ  ПРОЦЕДУРЫ  АККРЕДИТАЦИИ   СПЕЦИАЛИСТАМИ  </a:t>
            </a:r>
          </a:p>
          <a:p>
            <a:pPr algn="ctr" eaLnBrk="0" hangingPunct="0">
              <a:lnSpc>
                <a:spcPct val="80000"/>
              </a:lnSpc>
            </a:pPr>
            <a:r>
              <a:rPr lang="ru-RU" sz="1600" b="1" dirty="0" smtClean="0">
                <a:solidFill>
                  <a:schemeClr val="tx2">
                    <a:lumMod val="75000"/>
                  </a:schemeClr>
                </a:solidFill>
              </a:rPr>
              <a:t>СО  СРЕДНИМ   ПРОФЕССИОНАЛЬНЫМ  ОБРАЗОВАНИЕМ</a:t>
            </a:r>
            <a:endParaRPr lang="ru-RU" sz="1600" b="1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040164" cy="11430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" name="Объект 2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2719" y="1268760"/>
            <a:ext cx="9176719" cy="5472608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  <a:effectLst/>
        </p:spPr>
        <p:txBody>
          <a:bodyPr lIns="95782" tIns="47891" rIns="95782" bIns="47891" anchor="ctr"/>
          <a:lstStyle/>
          <a:p>
            <a:pPr algn="ctr" eaLnBrk="0" hangingPunct="0">
              <a:lnSpc>
                <a:spcPct val="80000"/>
              </a:lnSpc>
            </a:pPr>
            <a:r>
              <a:rPr lang="ru-RU" sz="1600" b="1" dirty="0" smtClean="0">
                <a:solidFill>
                  <a:schemeClr val="tx2">
                    <a:lumMod val="75000"/>
                  </a:schemeClr>
                </a:solidFill>
              </a:rPr>
              <a:t>ИНФОРМАЦИОННЫЕ  И  МЕТОДИЧЕСКИЕ  МАТЕРИАЛЫ </a:t>
            </a:r>
          </a:p>
          <a:p>
            <a:pPr algn="ctr" eaLnBrk="0" hangingPunct="0">
              <a:lnSpc>
                <a:spcPct val="80000"/>
              </a:lnSpc>
            </a:pPr>
            <a:r>
              <a:rPr lang="ru-RU" sz="1600" b="1" dirty="0" smtClean="0">
                <a:solidFill>
                  <a:schemeClr val="tx2">
                    <a:lumMod val="75000"/>
                  </a:schemeClr>
                </a:solidFill>
              </a:rPr>
              <a:t>ПО  ПРОХОЖДЕНИЮ  ПРОЦЕДУРЫ  АККРЕДИТАЦИИ   СПЕЦИАЛИСТАМИ  </a:t>
            </a:r>
          </a:p>
          <a:p>
            <a:pPr algn="ctr" eaLnBrk="0" hangingPunct="0">
              <a:lnSpc>
                <a:spcPct val="80000"/>
              </a:lnSpc>
            </a:pPr>
            <a:r>
              <a:rPr lang="ru-RU" sz="1600" b="1" dirty="0" smtClean="0">
                <a:solidFill>
                  <a:schemeClr val="tx2">
                    <a:lumMod val="75000"/>
                  </a:schemeClr>
                </a:solidFill>
              </a:rPr>
              <a:t>СО  СРЕДНИМ   ПРОФЕССИОНАЛЬНЫМ  ОБРАЗОВАНИЕМ</a:t>
            </a:r>
            <a:endParaRPr lang="ru-RU" sz="1600" b="1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040164" cy="11430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" name="Объект 2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2719" y="1340768"/>
            <a:ext cx="9176719" cy="5517232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0" hangingPunct="0">
              <a:lnSpc>
                <a:spcPct val="80000"/>
              </a:lnSpc>
            </a:pPr>
            <a:r>
              <a:rPr lang="ru-RU" sz="1600" b="1" dirty="0" smtClean="0">
                <a:solidFill>
                  <a:schemeClr val="tx2">
                    <a:lumMod val="75000"/>
                  </a:schemeClr>
                </a:solidFill>
              </a:rPr>
              <a:t>ИНФОРМАЦИОННЫЕ  И  МЕТОДИЧЕСКИЕ  МАТЕРИАЛЫ </a:t>
            </a:r>
            <a:br>
              <a:rPr lang="ru-RU" sz="1600" b="1" dirty="0" smtClean="0">
                <a:solidFill>
                  <a:schemeClr val="tx2">
                    <a:lumMod val="75000"/>
                  </a:schemeClr>
                </a:solidFill>
              </a:rPr>
            </a:br>
            <a:r>
              <a:rPr lang="ru-RU" sz="1600" b="1" dirty="0" smtClean="0">
                <a:solidFill>
                  <a:schemeClr val="tx2">
                    <a:lumMod val="75000"/>
                  </a:schemeClr>
                </a:solidFill>
              </a:rPr>
              <a:t>ПО  ПРОХОЖДЕНИЮ  ПРОЦЕДУРЫ  АККРЕДИТАЦИИ   СПЕЦИАЛИСТАМИ  </a:t>
            </a:r>
            <a:br>
              <a:rPr lang="ru-RU" sz="1600" b="1" dirty="0" smtClean="0">
                <a:solidFill>
                  <a:schemeClr val="tx2">
                    <a:lumMod val="75000"/>
                  </a:schemeClr>
                </a:solidFill>
              </a:rPr>
            </a:br>
            <a:r>
              <a:rPr lang="ru-RU" sz="1600" b="1" dirty="0" smtClean="0">
                <a:solidFill>
                  <a:schemeClr val="tx2">
                    <a:lumMod val="75000"/>
                  </a:schemeClr>
                </a:solidFill>
              </a:rPr>
              <a:t>СО  СРЕДНИМ   ПРОФЕССИОНАЛЬНЫМ  ОБРАЗОВАНИЕМ</a:t>
            </a:r>
            <a:endParaRPr lang="ru-RU" sz="1600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14282" y="1285860"/>
            <a:ext cx="8643998" cy="51435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040164" cy="11430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1117</TotalTime>
  <Words>2278</Words>
  <Application>Microsoft Office PowerPoint</Application>
  <PresentationFormat>Экран (4:3)</PresentationFormat>
  <Paragraphs>308</Paragraphs>
  <Slides>19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6" baseType="lpstr">
      <vt:lpstr>Arial</vt:lpstr>
      <vt:lpstr>Calibri</vt:lpstr>
      <vt:lpstr>Century Gothic</vt:lpstr>
      <vt:lpstr>Microsoft Sans Serif</vt:lpstr>
      <vt:lpstr>Tahoma</vt:lpstr>
      <vt:lpstr>Times New Roman</vt:lpstr>
      <vt:lpstr>Тема Office</vt:lpstr>
      <vt:lpstr>ПРОВЕДЕНИЕ АККРЕДИТАЦИИ СПЕЦИАЛИСТОВ СО СРЕДНИМ ПРОФЕССИОНАЛЬНЫМ ОБРАЗОВАНИЕМ</vt:lpstr>
      <vt:lpstr>Презентация PowerPoint</vt:lpstr>
      <vt:lpstr>Презентация PowerPoint</vt:lpstr>
      <vt:lpstr>Презентация PowerPoint</vt:lpstr>
      <vt:lpstr>Презентация PowerPoint</vt:lpstr>
      <vt:lpstr>ИНФОРМАЦИОННЫЕ  И  МЕТОДИЧЕСКИЕ  МАТЕРИАЛЫ  ПО  ПРОХОЖДЕНИЮ  ПРОЦЕДУРЫ  АККРЕДИТАЦИИ   СПЕЦИАЛИСТАМИ   СО  СРЕДНИМ   ПРОФЕССИОНАЛЬНЫМ  ОБРАЗОВАНИЕМ</vt:lpstr>
      <vt:lpstr>ИНФОРМАЦИОННЫЕ  И  МЕТОДИЧЕСКИЕ  МАТЕРИАЛЫ  ПО  ПРОХОЖДЕНИЮ  ПРОЦЕДУРЫ  АККРЕДИТАЦИИ   СПЕЦИАЛИСТАМИ   СО  СРЕДНИМ   ПРОФЕССИОНАЛЬНЫМ  ОБРАЗОВАНИЕМ</vt:lpstr>
      <vt:lpstr>ИНФОРМАЦИОННЫЕ  И  МЕТОДИЧЕСКИЕ  МАТЕРИАЛЫ  ПО  ПРОХОЖДЕНИЮ  ПРОЦЕДУРЫ  АККРЕДИТАЦИИ   СПЕЦИАЛИСТАМИ   СО  СРЕДНИМ   ПРОФЕССИОНАЛЬНЫМ  ОБРАЗОВАНИЕМ</vt:lpstr>
      <vt:lpstr>ИНФОРМАЦИОННЫЕ  И  МЕТОДИЧЕСКИЕ  МАТЕРИАЛЫ  ПО  ПРОХОЖДЕНИЮ  ПРОЦЕДУРЫ  АККРЕДИТАЦИИ   СПЕЦИАЛИСТАМИ   СО  СРЕДНИМ   ПРОФЕССИОНАЛЬНЫМ  ОБРАЗОВАНИЕМ</vt:lpstr>
      <vt:lpstr>Презентация PowerPoint</vt:lpstr>
      <vt:lpstr>ИНФОРМАЦИОННЫЕ  И  МЕТОДИЧЕСКИЕ  МАТЕРИАЛЫ  ПО  ПРОХОЖДЕНИЮ  ПРОЦЕДУРЫ  АККРЕДИТАЦИИ   СПЕЦИАЛИСТАМИ   СО  СРЕДНИМ   ПРОФЕССИОНАЛЬНЫМ  ОБРАЗОВАНИЕМ</vt:lpstr>
      <vt:lpstr>ИНФОРМАЦИОННЫЕ  И  МЕТОДИЧЕСКИЕ  МАТЕРИАЛЫ  ПО  ПРОХОЖДЕНИЮ  ПРОЦЕДУРЫ  АККРЕДИТАЦИИ   СПЕЦИАЛИСТАМИ   СО  СРЕДНИМ ПРОФЕССИОНАЛЬНЫМ  ОБРАЗОВАНИЕМ</vt:lpstr>
      <vt:lpstr>ПЕРЕЧЕНЬ ПРАКТИЧЕСКИХ НАВЫКОВ для оценки в симулированных условиях при проведении второго этапа первичной аккредитации лиц, завершивших освоение основных образовательных программ среднего профессионального медицинского и фармацевтического образования  специальность 31.02.01 Лечебное дело </vt:lpstr>
      <vt:lpstr>СОДЕРЖАНИЕ СИТУАЦИОННОЙ ЗАДАЧИ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ПРОВЕДЕНИЕ АККРЕДИТАЦИИ СПЕЦИАЛИСТОВ СО СРЕДНИМ ПРОФЕССИОНАЛЬНЫМ ОБРАЗОВАНИЕМ</dc:title>
  <dc:creator>Asus x55</dc:creator>
  <cp:lastModifiedBy>kim</cp:lastModifiedBy>
  <cp:revision>79</cp:revision>
  <dcterms:created xsi:type="dcterms:W3CDTF">2018-04-15T17:55:25Z</dcterms:created>
  <dcterms:modified xsi:type="dcterms:W3CDTF">2021-01-22T05:25:07Z</dcterms:modified>
</cp:coreProperties>
</file>