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8" r:id="rId1"/>
  </p:sldMasterIdLst>
  <p:notesMasterIdLst>
    <p:notesMasterId r:id="rId39"/>
  </p:notesMasterIdLst>
  <p:handoutMasterIdLst>
    <p:handoutMasterId r:id="rId40"/>
  </p:handoutMasterIdLst>
  <p:sldIdLst>
    <p:sldId id="258" r:id="rId2"/>
    <p:sldId id="319" r:id="rId3"/>
    <p:sldId id="261" r:id="rId4"/>
    <p:sldId id="310" r:id="rId5"/>
    <p:sldId id="263" r:id="rId6"/>
    <p:sldId id="285" r:id="rId7"/>
    <p:sldId id="316" r:id="rId8"/>
    <p:sldId id="291" r:id="rId9"/>
    <p:sldId id="317" r:id="rId10"/>
    <p:sldId id="318" r:id="rId11"/>
    <p:sldId id="320" r:id="rId12"/>
    <p:sldId id="321" r:id="rId13"/>
    <p:sldId id="322" r:id="rId14"/>
    <p:sldId id="323" r:id="rId15"/>
    <p:sldId id="324" r:id="rId16"/>
    <p:sldId id="325" r:id="rId17"/>
    <p:sldId id="276" r:id="rId18"/>
    <p:sldId id="326" r:id="rId19"/>
    <p:sldId id="327" r:id="rId20"/>
    <p:sldId id="336" r:id="rId21"/>
    <p:sldId id="330" r:id="rId22"/>
    <p:sldId id="331" r:id="rId23"/>
    <p:sldId id="332" r:id="rId24"/>
    <p:sldId id="333" r:id="rId25"/>
    <p:sldId id="334" r:id="rId26"/>
    <p:sldId id="335" r:id="rId27"/>
    <p:sldId id="329" r:id="rId28"/>
    <p:sldId id="306" r:id="rId29"/>
    <p:sldId id="307" r:id="rId30"/>
    <p:sldId id="338" r:id="rId31"/>
    <p:sldId id="339" r:id="rId32"/>
    <p:sldId id="341" r:id="rId33"/>
    <p:sldId id="342" r:id="rId34"/>
    <p:sldId id="289" r:id="rId35"/>
    <p:sldId id="343" r:id="rId36"/>
    <p:sldId id="270" r:id="rId37"/>
    <p:sldId id="271" r:id="rId38"/>
  </p:sldIdLst>
  <p:sldSz cx="9144000" cy="6858000" type="screen4x3"/>
  <p:notesSz cx="6858000" cy="9144000"/>
  <p:custDataLst>
    <p:tags r:id="rId41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FF"/>
    <a:srgbClr val="F1F549"/>
    <a:srgbClr val="F9FC6C"/>
    <a:srgbClr val="FFD46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73656" autoAdjust="0"/>
  </p:normalViewPr>
  <p:slideViewPr>
    <p:cSldViewPr>
      <p:cViewPr varScale="1">
        <p:scale>
          <a:sx n="73" d="100"/>
          <a:sy n="73" d="100"/>
        </p:scale>
        <p:origin x="-12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8E67059-C117-445B-A2D3-DD3B3156FE0A}" type="datetimeFigureOut">
              <a:rPr lang="ru-RU"/>
              <a:pPr>
                <a:defRPr/>
              </a:pPr>
              <a:t>26.04.2021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49C0CFD-5362-4AC5-AF44-49AB92C399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746125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4F31B77-FEB7-416F-B6A8-351F81CE50E7}" type="datetimeFigureOut">
              <a:rPr lang="ru-RU"/>
              <a:pPr>
                <a:defRPr/>
              </a:pPr>
              <a:t>26.04.2021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3F10474-8310-442C-B60D-DB68290AAE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285677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F10474-8310-442C-B60D-DB68290AAE76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30017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584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429C96F-3162-4B7D-9909-676FFA963B4E}" type="slidenum">
              <a:rPr lang="ru-RU" smtClean="0"/>
              <a:pPr/>
              <a:t>21</a:t>
            </a:fld>
            <a:endParaRPr lang="ru-RU" smtClean="0"/>
          </a:p>
        </p:txBody>
      </p:sp>
    </p:spTree>
    <p:extLst>
      <p:ext uri="{BB962C8B-B14F-4D97-AF65-F5344CB8AC3E}">
        <p14:creationId xmlns="" xmlns:p14="http://schemas.microsoft.com/office/powerpoint/2010/main" val="18735305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F10474-8310-442C-B60D-DB68290AAE76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366094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F10474-8310-442C-B60D-DB68290AAE76}" type="slidenum">
              <a:rPr lang="ru-RU" smtClean="0"/>
              <a:pPr>
                <a:defRPr/>
              </a:pPr>
              <a:t>34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615239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F10474-8310-442C-B60D-DB68290AAE76}" type="slidenum">
              <a:rPr lang="ru-RU" smtClean="0"/>
              <a:pPr>
                <a:defRPr/>
              </a:pPr>
              <a:t>36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925673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F10474-8310-442C-B60D-DB68290AAE76}" type="slidenum">
              <a:rPr lang="ru-RU" smtClean="0"/>
              <a:pPr>
                <a:defRPr/>
              </a:pPr>
              <a:t>37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3432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F10474-8310-442C-B60D-DB68290AAE76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168634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F10474-8310-442C-B60D-DB68290AAE76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910309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F10474-8310-442C-B60D-DB68290AAE76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238105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F10474-8310-442C-B60D-DB68290AAE76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070896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F10474-8310-442C-B60D-DB68290AAE76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236701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F10474-8310-442C-B60D-DB68290AAE76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361068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D0DB40E-3056-4006-94B8-E657253BFDB9}" type="slidenum">
              <a:rPr lang="ru-RU" smtClean="0"/>
              <a:pPr/>
              <a:t>17</a:t>
            </a:fld>
            <a:endParaRPr lang="ru-RU" smtClean="0"/>
          </a:p>
        </p:txBody>
      </p:sp>
    </p:spTree>
    <p:extLst>
      <p:ext uri="{BB962C8B-B14F-4D97-AF65-F5344CB8AC3E}">
        <p14:creationId xmlns="" xmlns:p14="http://schemas.microsoft.com/office/powerpoint/2010/main" val="7423699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379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477FEDA-7FCA-4033-9461-415E242BA0B8}" type="slidenum">
              <a:rPr lang="ru-RU" smtClean="0"/>
              <a:pPr/>
              <a:t>18</a:t>
            </a:fld>
            <a:endParaRPr lang="ru-RU" smtClean="0"/>
          </a:p>
        </p:txBody>
      </p:sp>
    </p:spTree>
    <p:extLst>
      <p:ext uri="{BB962C8B-B14F-4D97-AF65-F5344CB8AC3E}">
        <p14:creationId xmlns="" xmlns:p14="http://schemas.microsoft.com/office/powerpoint/2010/main" val="2126567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373D1D-B404-42E8-ADAB-CBB53745C601}" type="datetimeFigureOut">
              <a:rPr lang="ru-RU" smtClean="0"/>
              <a:pPr>
                <a:defRPr/>
              </a:pPr>
              <a:t>26.04.2021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33999F-1081-45F2-BEFC-C62D6F06CAE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169869-D462-4166-B17A-737A469682F1}" type="datetimeFigureOut">
              <a:rPr lang="ru-RU" smtClean="0"/>
              <a:pPr>
                <a:defRPr/>
              </a:pPr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6F7E0F-706C-4EDD-822A-6E669DF68F1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D7F2D3-5E8F-46C9-886F-1EC30BD67161}" type="datetimeFigureOut">
              <a:rPr lang="ru-RU" smtClean="0"/>
              <a:pPr>
                <a:defRPr/>
              </a:pPr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129305-4306-4DF6-95F6-4F50332DE5F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D3B8CB-0A61-442C-BF1C-4D72C06E1391}" type="datetimeFigureOut">
              <a:rPr lang="ru-RU" smtClean="0"/>
              <a:pPr>
                <a:defRPr/>
              </a:pPr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F7CAFE-518B-4EF0-B6B9-9A8AD14D418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AFDB82-1F32-4A24-A92C-0BDFD74A364D}" type="datetimeFigureOut">
              <a:rPr lang="ru-RU" smtClean="0"/>
              <a:pPr>
                <a:defRPr/>
              </a:pPr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EBF0CAE0-FC98-4D16-92BB-45166514D85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169869-D462-4166-B17A-737A469682F1}" type="datetimeFigureOut">
              <a:rPr lang="ru-RU" smtClean="0"/>
              <a:pPr>
                <a:defRPr/>
              </a:pPr>
              <a:t>26.04.2021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6F7E0F-706C-4EDD-822A-6E669DF68F1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910BDC-4585-4253-8CA8-6D529FD10D47}" type="datetimeFigureOut">
              <a:rPr lang="ru-RU" smtClean="0"/>
              <a:pPr>
                <a:defRPr/>
              </a:pPr>
              <a:t>26.04.2021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A82C2-26B9-42D8-BFDD-29DB8FA9510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169869-D462-4166-B17A-737A469682F1}" type="datetimeFigureOut">
              <a:rPr lang="ru-RU" smtClean="0"/>
              <a:pPr>
                <a:defRPr/>
              </a:pPr>
              <a:t>26.04.2021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6F7E0F-706C-4EDD-822A-6E669DF68F1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05346F-C019-4EBF-B8CA-A54CB8F5C7F2}" type="datetimeFigureOut">
              <a:rPr lang="ru-RU" smtClean="0"/>
              <a:pPr>
                <a:defRPr/>
              </a:pPr>
              <a:t>26.04.2021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18B263-B3AA-4F3A-8EF5-96EA4BFB127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6A8765-3AA2-464B-8679-A8AD6E6EBC74}" type="datetimeFigureOut">
              <a:rPr lang="ru-RU" smtClean="0"/>
              <a:pPr>
                <a:defRPr/>
              </a:pPr>
              <a:t>26.04.2021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997DE3-D3DD-4929-A22C-1B7B891655D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00D984-4AA5-4F29-83FD-46FA2D365C44}" type="datetimeFigureOut">
              <a:rPr lang="ru-RU" smtClean="0"/>
              <a:pPr>
                <a:defRPr/>
              </a:pPr>
              <a:t>26.04.2021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C96C5F-43F4-4787-8790-03542BC1F39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DC169869-D462-4166-B17A-737A469682F1}" type="datetimeFigureOut">
              <a:rPr lang="ru-RU" smtClean="0"/>
              <a:pPr>
                <a:defRPr/>
              </a:pPr>
              <a:t>26.04.2021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406F7E0F-706C-4EDD-822A-6E669DF68F1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9" r:id="rId1"/>
    <p:sldLayoutId id="2147484060" r:id="rId2"/>
    <p:sldLayoutId id="2147484061" r:id="rId3"/>
    <p:sldLayoutId id="2147484062" r:id="rId4"/>
    <p:sldLayoutId id="2147484063" r:id="rId5"/>
    <p:sldLayoutId id="2147484064" r:id="rId6"/>
    <p:sldLayoutId id="2147484065" r:id="rId7"/>
    <p:sldLayoutId id="2147484066" r:id="rId8"/>
    <p:sldLayoutId id="2147484067" r:id="rId9"/>
    <p:sldLayoutId id="2147484068" r:id="rId10"/>
    <p:sldLayoutId id="2147484069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8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4" Type="http://schemas.openxmlformats.org/officeDocument/2006/relationships/image" Target="../media/image1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6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00FF"/>
                </a:solidFill>
                <a:effectLst/>
                <a:latin typeface="+mn-lt"/>
              </a:rPr>
              <a:t>Бюджетное  профессиональное  образовательное учреждение  Воронежской области </a:t>
            </a:r>
            <a:br>
              <a:rPr lang="ru-RU" sz="2800" dirty="0" smtClean="0">
                <a:solidFill>
                  <a:srgbClr val="0000FF"/>
                </a:solidFill>
                <a:effectLst/>
                <a:latin typeface="+mn-lt"/>
              </a:rPr>
            </a:br>
            <a:r>
              <a:rPr lang="ru-RU" sz="3200" dirty="0" smtClean="0">
                <a:solidFill>
                  <a:srgbClr val="0000FF"/>
                </a:solidFill>
                <a:effectLst/>
                <a:latin typeface="+mn-lt"/>
              </a:rPr>
              <a:t>«Борисоглебский медицинский колледж»</a:t>
            </a:r>
            <a:endParaRPr lang="ru-RU" sz="3200" dirty="0">
              <a:solidFill>
                <a:srgbClr val="0000FF"/>
              </a:solidFill>
              <a:effectLst/>
              <a:latin typeface="+mn-lt"/>
            </a:endParaRPr>
          </a:p>
        </p:txBody>
      </p:sp>
      <p:pic>
        <p:nvPicPr>
          <p:cNvPr id="13314" name="Содержимое 4" descr="Фото колледжа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643042" y="2071678"/>
            <a:ext cx="5786478" cy="3786214"/>
          </a:xfrm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3050"/>
            <a:ext cx="6686568" cy="58418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  <a:effectLst/>
                <a:latin typeface="+mn-lt"/>
              </a:rPr>
              <a:t>Квалификационная характеристика</a:t>
            </a:r>
            <a:endParaRPr lang="ru-RU" sz="2800" b="1" dirty="0">
              <a:solidFill>
                <a:srgbClr val="0000FF"/>
              </a:solidFill>
              <a:effectLst/>
              <a:latin typeface="+mn-lt"/>
            </a:endParaRPr>
          </a:p>
        </p:txBody>
      </p:sp>
      <p:sp>
        <p:nvSpPr>
          <p:cNvPr id="18435" name="Содержимое 3"/>
          <p:cNvSpPr>
            <a:spLocks noGrp="1"/>
          </p:cNvSpPr>
          <p:nvPr>
            <p:ph type="body" idx="2"/>
          </p:nvPr>
        </p:nvSpPr>
        <p:spPr>
          <a:xfrm>
            <a:off x="457200" y="1000108"/>
            <a:ext cx="5257808" cy="5126055"/>
          </a:xfrm>
        </p:spPr>
        <p:txBody>
          <a:bodyPr>
            <a:noAutofit/>
          </a:bodyPr>
          <a:lstStyle/>
          <a:p>
            <a:pPr marL="0" indent="0" algn="just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ru-RU" sz="2000" dirty="0" smtClean="0">
                <a:solidFill>
                  <a:srgbClr val="0000FF"/>
                </a:solidFill>
              </a:rPr>
              <a:t>Деятельность </a:t>
            </a:r>
            <a:r>
              <a:rPr lang="ru-RU" sz="2000" b="1" dirty="0" smtClean="0">
                <a:solidFill>
                  <a:srgbClr val="0000FF"/>
                </a:solidFill>
              </a:rPr>
              <a:t>гигиениста стоматологического  </a:t>
            </a:r>
            <a:r>
              <a:rPr lang="ru-RU" sz="2000" dirty="0" smtClean="0">
                <a:solidFill>
                  <a:srgbClr val="0000FF"/>
                </a:solidFill>
              </a:rPr>
              <a:t>направлена на оказание стоматологической помощи детскому и взрослому населению и включает: диагностику кариеса зубов, болезней пародонта, болезней слизистой оболочки и регистрацию стоматологического статуса пациента; осуществляет профилактические и гигиенические мероприятия, направленные на сохранение стоматологического здоровья населения и выработку навыков рационального ухода за полостью рта.</a:t>
            </a:r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5857884" y="1000108"/>
            <a:ext cx="3043230" cy="4857784"/>
          </a:xfrm>
          <a:effectLst>
            <a:softEdge rad="112500"/>
          </a:effectLst>
        </p:spPr>
      </p:pic>
      <p:sp>
        <p:nvSpPr>
          <p:cNvPr id="18437" name="Rectangle 6"/>
          <p:cNvSpPr>
            <a:spLocks/>
          </p:cNvSpPr>
          <p:nvPr/>
        </p:nvSpPr>
        <p:spPr bwMode="auto">
          <a:xfrm>
            <a:off x="323850" y="285728"/>
            <a:ext cx="8248678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endParaRPr lang="ru-RU" sz="3000" b="1" dirty="0">
              <a:solidFill>
                <a:srgbClr val="F1F549"/>
              </a:solidFill>
              <a:latin typeface="Bookman Old Style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485896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00FF"/>
                </a:solidFill>
                <a:effectLst/>
                <a:latin typeface="+mn-lt"/>
              </a:rPr>
              <a:t>Преимущества </a:t>
            </a:r>
            <a:br>
              <a:rPr lang="ru-RU" sz="3200" dirty="0" smtClean="0">
                <a:solidFill>
                  <a:srgbClr val="0000FF"/>
                </a:solidFill>
                <a:effectLst/>
                <a:latin typeface="+mn-lt"/>
              </a:rPr>
            </a:br>
            <a:r>
              <a:rPr lang="ru-RU" sz="3200" dirty="0" smtClean="0">
                <a:solidFill>
                  <a:srgbClr val="0000FF"/>
                </a:solidFill>
                <a:effectLst/>
                <a:latin typeface="+mn-lt"/>
              </a:rPr>
              <a:t>целевого   обучения</a:t>
            </a:r>
            <a:endParaRPr lang="ru-RU" sz="3200" dirty="0">
              <a:solidFill>
                <a:srgbClr val="0000FF"/>
              </a:solidFill>
              <a:effectLst/>
              <a:latin typeface="+mn-lt"/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1371600" y="4786322"/>
            <a:ext cx="6400800" cy="297976"/>
          </a:xfrm>
        </p:spPr>
        <p:txBody>
          <a:bodyPr>
            <a:normAutofit fontScale="5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71472" y="500042"/>
            <a:ext cx="8143932" cy="580931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00FF"/>
                </a:solidFill>
              </a:rPr>
              <a:t>Целевое обучение — это подготовка специалиста по заказу конкретной организации-работодателя</a:t>
            </a:r>
            <a:r>
              <a:rPr lang="ru-RU" dirty="0" smtClean="0">
                <a:solidFill>
                  <a:srgbClr val="0000FF"/>
                </a:solidFill>
              </a:rPr>
              <a:t>.</a:t>
            </a:r>
          </a:p>
          <a:p>
            <a:pPr>
              <a:buNone/>
            </a:pPr>
            <a:r>
              <a:rPr lang="ru-RU" dirty="0" smtClean="0">
                <a:solidFill>
                  <a:srgbClr val="0000FF"/>
                </a:solidFill>
              </a:rPr>
              <a:t>Все вопросы, связанные с получением образования в РФ, регулируются Федеральным законом от 29.12.2012 № 273-ФЗ «Об образовании в Российской Федерации».</a:t>
            </a:r>
          </a:p>
          <a:p>
            <a:pPr>
              <a:buNone/>
            </a:pPr>
            <a:r>
              <a:rPr lang="ru-RU" dirty="0" smtClean="0">
                <a:solidFill>
                  <a:srgbClr val="0000FF"/>
                </a:solidFill>
              </a:rPr>
              <a:t> Как следует из п. 1 ст. 56 документа, граждане, поступающие на обучение в образовательные учреждения среднего профессионального или высшего образования, имеют право заключить </a:t>
            </a:r>
            <a:r>
              <a:rPr lang="ru-RU" b="1" dirty="0" smtClean="0">
                <a:solidFill>
                  <a:srgbClr val="0000FF"/>
                </a:solidFill>
              </a:rPr>
              <a:t>договор о целевом обучении </a:t>
            </a:r>
            <a:r>
              <a:rPr lang="ru-RU" dirty="0" smtClean="0">
                <a:solidFill>
                  <a:srgbClr val="0000FF"/>
                </a:solidFill>
              </a:rPr>
              <a:t>с заказчиком. </a:t>
            </a:r>
            <a:endParaRPr lang="ru-RU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0949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00FF"/>
                </a:solidFill>
              </a:rPr>
              <a:t>Договор о целевом обучении </a:t>
            </a:r>
            <a:r>
              <a:rPr lang="ru-RU" dirty="0" smtClean="0">
                <a:solidFill>
                  <a:srgbClr val="0000FF"/>
                </a:solidFill>
              </a:rPr>
              <a:t>является обычным договором гражданско-правового характера, который составляется в письменной форме. Его форма утверждена Постановлением Правительства РФ от 21.03.2019 № 302</a:t>
            </a:r>
          </a:p>
          <a:p>
            <a:pPr>
              <a:buNone/>
            </a:pPr>
            <a:r>
              <a:rPr lang="ru-RU" dirty="0" smtClean="0">
                <a:solidFill>
                  <a:srgbClr val="0000FF"/>
                </a:solidFill>
              </a:rPr>
              <a:t>Для того, чтобы заключить договор о целевом обучении, необходимо обратиться в бюджетное учреждение здравоохранения по месту жительства.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00FF"/>
                </a:solidFill>
                <a:effectLst/>
                <a:latin typeface="+mn-lt"/>
              </a:rPr>
              <a:t>Преимущества целевого обучения</a:t>
            </a:r>
            <a:endParaRPr lang="ru-RU" sz="2800" dirty="0">
              <a:solidFill>
                <a:srgbClr val="0000FF"/>
              </a:solidFill>
              <a:effectLst/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1663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solidFill>
                  <a:srgbClr val="0000FF"/>
                </a:solidFill>
              </a:rPr>
              <a:t>1.Наличие договора о целевом обучении  увеличивает шансы поступить на желаемую специальность </a:t>
            </a:r>
          </a:p>
          <a:p>
            <a:pPr>
              <a:buNone/>
            </a:pPr>
            <a:r>
              <a:rPr lang="ru-RU" sz="1800" i="1" dirty="0" smtClean="0">
                <a:solidFill>
                  <a:srgbClr val="0000FF"/>
                </a:solidFill>
              </a:rPr>
              <a:t>( п.44 Приказа Министерства просвещения РФ №457 от 02.09.2020 «Об утверждении Порядка приема на обучение по образовательным  программам среднего профессионального образования»).</a:t>
            </a:r>
          </a:p>
          <a:p>
            <a:pPr>
              <a:buNone/>
            </a:pPr>
            <a:r>
              <a:rPr lang="ru-RU" sz="2400" dirty="0" smtClean="0">
                <a:solidFill>
                  <a:srgbClr val="0000FF"/>
                </a:solidFill>
              </a:rPr>
              <a:t>2. Гарантия трудоустройства.</a:t>
            </a:r>
          </a:p>
          <a:p>
            <a:pPr>
              <a:buNone/>
            </a:pPr>
            <a:r>
              <a:rPr lang="ru-RU" sz="2400" dirty="0" smtClean="0">
                <a:solidFill>
                  <a:srgbClr val="0000FF"/>
                </a:solidFill>
              </a:rPr>
              <a:t>3. Прохождение практики  во время обучения в потенциальном месте работы.</a:t>
            </a:r>
          </a:p>
          <a:p>
            <a:pPr>
              <a:buNone/>
            </a:pPr>
            <a:r>
              <a:rPr lang="ru-RU" sz="2400" dirty="0" smtClean="0">
                <a:solidFill>
                  <a:srgbClr val="0000FF"/>
                </a:solidFill>
              </a:rPr>
              <a:t>4. Гражданину, заключившему договор о целевом обучении, в период обучения предоставляются меры поддержки (материальное стимулирование; предоставление в пользование и (или) оплата жилого помещения в период обучения и </a:t>
            </a:r>
            <a:r>
              <a:rPr lang="ru-RU" sz="2400" dirty="0" err="1" smtClean="0">
                <a:solidFill>
                  <a:srgbClr val="0000FF"/>
                </a:solidFill>
              </a:rPr>
              <a:t>др</a:t>
            </a:r>
            <a:r>
              <a:rPr lang="ru-RU" sz="2400" dirty="0" smtClean="0">
                <a:solidFill>
                  <a:srgbClr val="0000FF"/>
                </a:solidFill>
              </a:rPr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071546"/>
            <a:ext cx="8229600" cy="3000396"/>
          </a:xfrm>
        </p:spPr>
        <p:txBody>
          <a:bodyPr/>
          <a:lstStyle/>
          <a:p>
            <a:r>
              <a:rPr lang="ru-RU" dirty="0" smtClean="0">
                <a:solidFill>
                  <a:srgbClr val="0000FF"/>
                </a:solidFill>
                <a:effectLst/>
                <a:latin typeface="+mn-lt"/>
              </a:rPr>
              <a:t>Условия поступления в </a:t>
            </a:r>
            <a:br>
              <a:rPr lang="ru-RU" dirty="0" smtClean="0">
                <a:solidFill>
                  <a:srgbClr val="0000FF"/>
                </a:solidFill>
                <a:effectLst/>
                <a:latin typeface="+mn-lt"/>
              </a:rPr>
            </a:br>
            <a:r>
              <a:rPr lang="ru-RU" dirty="0" smtClean="0">
                <a:solidFill>
                  <a:srgbClr val="0000FF"/>
                </a:solidFill>
                <a:effectLst/>
                <a:latin typeface="+mn-lt"/>
              </a:rPr>
              <a:t>БПОУ ВО «</a:t>
            </a:r>
            <a:r>
              <a:rPr lang="ru-RU" dirty="0" err="1" smtClean="0">
                <a:solidFill>
                  <a:srgbClr val="0000FF"/>
                </a:solidFill>
                <a:effectLst/>
                <a:latin typeface="+mn-lt"/>
              </a:rPr>
              <a:t>Борисоглебскмедколледж</a:t>
            </a:r>
            <a:r>
              <a:rPr lang="ru-RU" dirty="0" smtClean="0">
                <a:solidFill>
                  <a:srgbClr val="0000FF"/>
                </a:solidFill>
                <a:effectLst/>
                <a:latin typeface="+mn-lt"/>
              </a:rPr>
              <a:t>» </a:t>
            </a:r>
            <a:br>
              <a:rPr lang="ru-RU" dirty="0" smtClean="0">
                <a:solidFill>
                  <a:srgbClr val="0000FF"/>
                </a:solidFill>
                <a:effectLst/>
                <a:latin typeface="+mn-lt"/>
              </a:rPr>
            </a:br>
            <a:r>
              <a:rPr lang="ru-RU" dirty="0" smtClean="0">
                <a:solidFill>
                  <a:srgbClr val="0000FF"/>
                </a:solidFill>
                <a:effectLst/>
                <a:latin typeface="+mn-lt"/>
              </a:rPr>
              <a:t>в 2021 году</a:t>
            </a:r>
            <a:endParaRPr lang="ru-RU" dirty="0">
              <a:solidFill>
                <a:srgbClr val="0000FF"/>
              </a:solidFill>
              <a:effectLst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sz="3200" dirty="0" smtClean="0">
                <a:solidFill>
                  <a:srgbClr val="0000FF"/>
                </a:solidFill>
              </a:rPr>
              <a:t>Организация приема проводится в соответствии с Приказом Министерства просвещения Российской Федерации </a:t>
            </a:r>
          </a:p>
          <a:p>
            <a:pPr>
              <a:buNone/>
            </a:pPr>
            <a:r>
              <a:rPr lang="ru-RU" sz="3200" dirty="0" smtClean="0">
                <a:solidFill>
                  <a:srgbClr val="0000FF"/>
                </a:solidFill>
              </a:rPr>
              <a:t>от 02 .09. 2020 г № 457 «Об утверждении Порядка приема на обучение по образовательным  программам  среднего профессионального образования»</a:t>
            </a:r>
            <a:endParaRPr lang="ru-RU" sz="32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57158" y="-500090"/>
            <a:ext cx="8686800" cy="1857388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31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1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1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1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1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1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1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100" b="1" u="sng" dirty="0" smtClean="0">
                <a:solidFill>
                  <a:srgbClr val="0000FF"/>
                </a:solidFill>
                <a:effectLst/>
                <a:latin typeface="+mn-lt"/>
                <a:cs typeface="Times New Roman" pitchFamily="18" charset="0"/>
              </a:rPr>
              <a:t>Сроки приема документов</a:t>
            </a:r>
            <a:r>
              <a:rPr lang="ru-RU" b="1" dirty="0" smtClean="0">
                <a:solidFill>
                  <a:srgbClr val="0000FF"/>
                </a:solidFill>
                <a:effectLst/>
                <a:latin typeface="+mn-lt"/>
              </a:rPr>
              <a:t/>
            </a:r>
            <a:br>
              <a:rPr lang="ru-RU" b="1" dirty="0" smtClean="0">
                <a:solidFill>
                  <a:srgbClr val="0000FF"/>
                </a:solidFill>
                <a:effectLst/>
                <a:latin typeface="+mn-lt"/>
              </a:rPr>
            </a:br>
            <a:endParaRPr lang="ru-RU" dirty="0">
              <a:solidFill>
                <a:srgbClr val="0000FF"/>
              </a:solidFill>
              <a:effectLst/>
              <a:latin typeface="+mn-lt"/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214313" y="857232"/>
            <a:ext cx="8643967" cy="5000660"/>
          </a:xfrm>
        </p:spPr>
        <p:txBody>
          <a:bodyPr>
            <a:normAutofit lnSpcReduction="10000"/>
          </a:bodyPr>
          <a:lstStyle/>
          <a:p>
            <a:pPr algn="ctr">
              <a:defRPr/>
            </a:pPr>
            <a:r>
              <a:rPr lang="ru-RU" sz="2800" b="1" cap="small" dirty="0" smtClean="0"/>
              <a:t/>
            </a:r>
            <a:br>
              <a:rPr lang="ru-RU" sz="2800" b="1" cap="small" dirty="0" smtClean="0"/>
            </a:br>
            <a:r>
              <a:rPr lang="ru-RU" sz="2600" b="1" cap="small" dirty="0" smtClean="0">
                <a:solidFill>
                  <a:srgbClr val="0000FF"/>
                </a:solidFill>
              </a:rPr>
              <a:t>31.02.01. Лечебное дело (углубленная подготовка) </a:t>
            </a:r>
            <a:br>
              <a:rPr lang="ru-RU" sz="2600" b="1" cap="small" dirty="0" smtClean="0">
                <a:solidFill>
                  <a:srgbClr val="0000FF"/>
                </a:solidFill>
              </a:rPr>
            </a:br>
            <a:r>
              <a:rPr lang="ru-RU" sz="2600" b="1" cap="small" dirty="0" smtClean="0">
                <a:solidFill>
                  <a:srgbClr val="0000FF"/>
                </a:solidFill>
              </a:rPr>
              <a:t>34.02.01 Сестринское дело (базовая подготовка)</a:t>
            </a:r>
            <a:r>
              <a:rPr lang="ru-RU" sz="2600" b="1" cap="small" dirty="0" smtClean="0">
                <a:solidFill>
                  <a:srgbClr val="002060"/>
                </a:solidFill>
              </a:rPr>
              <a:t/>
            </a:r>
            <a:br>
              <a:rPr lang="ru-RU" sz="2600" b="1" cap="small" dirty="0" smtClean="0">
                <a:solidFill>
                  <a:srgbClr val="002060"/>
                </a:solidFill>
              </a:rPr>
            </a:br>
            <a:r>
              <a:rPr lang="ru-RU" sz="2600" b="1" u="sng" cap="small" dirty="0" smtClean="0">
                <a:solidFill>
                  <a:srgbClr val="FF0000"/>
                </a:solidFill>
                <a:cs typeface="Times New Roman" pitchFamily="18" charset="0"/>
              </a:rPr>
              <a:t>с  17 июня до 10 августа 2021 года.</a:t>
            </a:r>
            <a:r>
              <a:rPr lang="ru-RU" sz="2600" b="1" cap="small" dirty="0" smtClean="0"/>
              <a:t/>
            </a:r>
            <a:br>
              <a:rPr lang="ru-RU" sz="2600" b="1" cap="small" dirty="0" smtClean="0"/>
            </a:br>
            <a:r>
              <a:rPr lang="ru-RU" sz="2600" b="1" cap="small" dirty="0" smtClean="0">
                <a:cs typeface="Times New Roman" pitchFamily="18" charset="0"/>
              </a:rPr>
              <a:t> </a:t>
            </a:r>
            <a:r>
              <a:rPr lang="ru-RU" sz="2600" b="1" cap="small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sz="2600" b="1" cap="small" dirty="0" smtClean="0">
                <a:solidFill>
                  <a:srgbClr val="0000FF"/>
                </a:solidFill>
                <a:cs typeface="Times New Roman" pitchFamily="18" charset="0"/>
              </a:rPr>
              <a:t>33.02.01. Фармация (базовая подготовка) </a:t>
            </a:r>
            <a:br>
              <a:rPr lang="ru-RU" sz="2600" b="1" cap="small" dirty="0" smtClean="0">
                <a:solidFill>
                  <a:srgbClr val="0000FF"/>
                </a:solidFill>
                <a:cs typeface="Times New Roman" pitchFamily="18" charset="0"/>
              </a:rPr>
            </a:br>
            <a:r>
              <a:rPr lang="ru-RU" sz="2600" b="1" cap="small" dirty="0" smtClean="0">
                <a:solidFill>
                  <a:srgbClr val="0000FF"/>
                </a:solidFill>
                <a:cs typeface="Times New Roman" pitchFamily="18" charset="0"/>
              </a:rPr>
              <a:t>31.02.06. Стоматология профилактическая</a:t>
            </a:r>
          </a:p>
          <a:p>
            <a:pPr algn="ctr">
              <a:defRPr/>
            </a:pPr>
            <a:r>
              <a:rPr lang="ru-RU" sz="2600" b="1" cap="small" dirty="0" smtClean="0">
                <a:solidFill>
                  <a:srgbClr val="0000FF"/>
                </a:solidFill>
                <a:cs typeface="Times New Roman" pitchFamily="18" charset="0"/>
              </a:rPr>
              <a:t> (базовая подготовка) </a:t>
            </a:r>
            <a:r>
              <a:rPr lang="ru-RU" sz="2600" b="1" cap="small" dirty="0" smtClean="0"/>
              <a:t/>
            </a:r>
            <a:br>
              <a:rPr lang="ru-RU" sz="2600" b="1" cap="small" dirty="0" smtClean="0"/>
            </a:br>
            <a:r>
              <a:rPr lang="ru-RU" sz="2600" b="1" cap="small" dirty="0" smtClean="0">
                <a:solidFill>
                  <a:srgbClr val="FF0000"/>
                </a:solidFill>
                <a:cs typeface="Times New Roman" pitchFamily="18" charset="0"/>
              </a:rPr>
              <a:t>с </a:t>
            </a:r>
            <a:r>
              <a:rPr lang="ru-RU" sz="2600" b="1" u="sng" cap="small" dirty="0" smtClean="0">
                <a:solidFill>
                  <a:srgbClr val="FF0000"/>
                </a:solidFill>
                <a:cs typeface="Times New Roman" pitchFamily="18" charset="0"/>
              </a:rPr>
              <a:t>17 июня до 15 августа 2021 года</a:t>
            </a:r>
            <a:r>
              <a:rPr lang="ru-RU" sz="2600" b="1" cap="small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ru-RU" sz="2600" b="1" cap="small" dirty="0" smtClean="0">
                <a:cs typeface="Times New Roman" pitchFamily="18" charset="0"/>
              </a:rPr>
              <a:t/>
            </a:r>
            <a:br>
              <a:rPr lang="ru-RU" sz="2600" b="1" cap="small" dirty="0" smtClean="0">
                <a:cs typeface="Times New Roman" pitchFamily="18" charset="0"/>
              </a:rPr>
            </a:br>
            <a:r>
              <a:rPr lang="ru-RU" sz="2600" b="1" cap="small" dirty="0" smtClean="0">
                <a:solidFill>
                  <a:srgbClr val="0000FF"/>
                </a:solidFill>
                <a:cs typeface="Times New Roman" pitchFamily="18" charset="0"/>
              </a:rPr>
              <a:t>Поступающий предоставляет </a:t>
            </a:r>
            <a:r>
              <a:rPr lang="ru-RU" sz="2600" b="1" u="sng" cap="small" dirty="0" smtClean="0">
                <a:solidFill>
                  <a:srgbClr val="0000FF"/>
                </a:solidFill>
                <a:cs typeface="Times New Roman" pitchFamily="18" charset="0"/>
              </a:rPr>
              <a:t>оригинал документа </a:t>
            </a:r>
          </a:p>
          <a:p>
            <a:pPr algn="ctr">
              <a:defRPr/>
            </a:pPr>
            <a:r>
              <a:rPr lang="ru-RU" sz="2600" b="1" cap="small" dirty="0" smtClean="0">
                <a:solidFill>
                  <a:srgbClr val="0000FF"/>
                </a:solidFill>
                <a:cs typeface="Times New Roman" pitchFamily="18" charset="0"/>
              </a:rPr>
              <a:t>об образовании и (или) квалификации в приемную комиссию </a:t>
            </a:r>
            <a:br>
              <a:rPr lang="ru-RU" sz="2600" b="1" cap="small" dirty="0" smtClean="0">
                <a:solidFill>
                  <a:srgbClr val="0000FF"/>
                </a:solidFill>
                <a:cs typeface="Times New Roman" pitchFamily="18" charset="0"/>
              </a:rPr>
            </a:br>
            <a:r>
              <a:rPr lang="ru-RU" sz="2600" b="1" cap="small" dirty="0" smtClean="0">
                <a:solidFill>
                  <a:srgbClr val="0000FF"/>
                </a:solidFill>
                <a:cs typeface="Times New Roman" pitchFamily="18" charset="0"/>
              </a:rPr>
              <a:t>БПОУ ВО «Борисоглебскмедколледж» </a:t>
            </a:r>
            <a:r>
              <a:rPr lang="ru-RU" sz="2600" b="1" cap="small" dirty="0" smtClean="0">
                <a:cs typeface="Times New Roman" pitchFamily="18" charset="0"/>
              </a:rPr>
              <a:t/>
            </a:r>
            <a:br>
              <a:rPr lang="ru-RU" sz="2600" b="1" cap="small" dirty="0" smtClean="0">
                <a:cs typeface="Times New Roman" pitchFamily="18" charset="0"/>
              </a:rPr>
            </a:br>
            <a:r>
              <a:rPr lang="ru-RU" sz="2600" b="1" cap="small" dirty="0" smtClean="0">
                <a:solidFill>
                  <a:srgbClr val="FF0000"/>
                </a:solidFill>
                <a:cs typeface="Times New Roman" pitchFamily="18" charset="0"/>
              </a:rPr>
              <a:t>до 14.00  </a:t>
            </a:r>
            <a:r>
              <a:rPr lang="ru-RU" sz="2600" b="1" u="sng" cap="small" dirty="0" smtClean="0">
                <a:solidFill>
                  <a:srgbClr val="FF0000"/>
                </a:solidFill>
                <a:cs typeface="Times New Roman" pitchFamily="18" charset="0"/>
              </a:rPr>
              <a:t>17 августа 2021 года.</a:t>
            </a:r>
            <a:endParaRPr lang="ru-RU" sz="2600" b="1" cap="small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algn="ctr">
              <a:defRPr/>
            </a:pPr>
            <a:endParaRPr lang="ru-RU" sz="2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57158" y="214313"/>
            <a:ext cx="8501092" cy="6357959"/>
          </a:xfrm>
        </p:spPr>
        <p:txBody>
          <a:bodyPr>
            <a:normAutofit lnSpcReduction="10000"/>
          </a:bodyPr>
          <a:lstStyle/>
          <a:p>
            <a:pPr algn="ctr">
              <a:defRPr/>
            </a:pPr>
            <a:r>
              <a:rPr lang="ru-RU" sz="2200" b="1" dirty="0" smtClean="0">
                <a:solidFill>
                  <a:srgbClr val="0000FF"/>
                </a:solidFill>
              </a:rPr>
              <a:t>При подаче заявления (на русском языке)  поступающий предъявляет следующие документы:</a:t>
            </a:r>
          </a:p>
          <a:p>
            <a:pPr lvl="0"/>
            <a:r>
              <a:rPr lang="ru-RU" dirty="0" smtClean="0">
                <a:cs typeface="Times New Roman" pitchFamily="18" charset="0"/>
              </a:rPr>
              <a:t>1. Паспорт и его ксерокопию (2,3 стр. + прописка).</a:t>
            </a:r>
            <a:endParaRPr lang="ru-RU" dirty="0">
              <a:cs typeface="Times New Roman" pitchFamily="18" charset="0"/>
            </a:endParaRPr>
          </a:p>
          <a:p>
            <a:pPr lvl="0"/>
            <a:r>
              <a:rPr lang="ru-RU" dirty="0" smtClean="0">
                <a:cs typeface="Times New Roman" pitchFamily="18" charset="0"/>
              </a:rPr>
              <a:t>2. Оригинал </a:t>
            </a:r>
            <a:r>
              <a:rPr lang="ru-RU" dirty="0">
                <a:cs typeface="Times New Roman" pitchFamily="18" charset="0"/>
              </a:rPr>
              <a:t>или </a:t>
            </a:r>
            <a:r>
              <a:rPr lang="ru-RU" dirty="0" smtClean="0">
                <a:cs typeface="Times New Roman" pitchFamily="18" charset="0"/>
              </a:rPr>
              <a:t>ксерокопию документа </a:t>
            </a:r>
            <a:r>
              <a:rPr lang="ru-RU" dirty="0">
                <a:cs typeface="Times New Roman" pitchFamily="18" charset="0"/>
              </a:rPr>
              <a:t>об образовании и (или) документа об образовании и о </a:t>
            </a:r>
            <a:r>
              <a:rPr lang="ru-RU" dirty="0" smtClean="0">
                <a:cs typeface="Times New Roman" pitchFamily="18" charset="0"/>
              </a:rPr>
              <a:t>квалификации.</a:t>
            </a:r>
            <a:endParaRPr lang="ru-RU" dirty="0">
              <a:cs typeface="Times New Roman" pitchFamily="18" charset="0"/>
            </a:endParaRPr>
          </a:p>
          <a:p>
            <a:pPr lvl="0"/>
            <a:r>
              <a:rPr lang="ru-RU" dirty="0" smtClean="0">
                <a:cs typeface="Times New Roman" pitchFamily="18" charset="0"/>
              </a:rPr>
              <a:t>3. Медицинскую справку.</a:t>
            </a:r>
            <a:endParaRPr lang="ru-RU" dirty="0">
              <a:cs typeface="Times New Roman" pitchFamily="18" charset="0"/>
            </a:endParaRPr>
          </a:p>
          <a:p>
            <a:pPr lvl="0"/>
            <a:r>
              <a:rPr lang="ru-RU" dirty="0" smtClean="0">
                <a:cs typeface="Times New Roman" pitchFamily="18" charset="0"/>
              </a:rPr>
              <a:t>4.  Фотографии -4  (размер 3х4 </a:t>
            </a:r>
            <a:r>
              <a:rPr lang="ru-RU" dirty="0">
                <a:cs typeface="Times New Roman" pitchFamily="18" charset="0"/>
              </a:rPr>
              <a:t>см</a:t>
            </a:r>
            <a:r>
              <a:rPr lang="ru-RU" dirty="0" smtClean="0">
                <a:cs typeface="Times New Roman" pitchFamily="18" charset="0"/>
              </a:rPr>
              <a:t>).</a:t>
            </a:r>
            <a:endParaRPr lang="ru-RU" dirty="0">
              <a:cs typeface="Times New Roman" pitchFamily="18" charset="0"/>
            </a:endParaRPr>
          </a:p>
          <a:p>
            <a:pPr lvl="0"/>
            <a:r>
              <a:rPr lang="ru-RU" dirty="0" smtClean="0">
                <a:cs typeface="Times New Roman" pitchFamily="18" charset="0"/>
              </a:rPr>
              <a:t>5. При </a:t>
            </a:r>
            <a:r>
              <a:rPr lang="ru-RU" dirty="0">
                <a:cs typeface="Times New Roman" pitchFamily="18" charset="0"/>
              </a:rPr>
              <a:t>необходимости создания специальных условий при проведении вступительных испытаний - инвалиды и лица с ограниченными возможностями здоровья дополнительно - документ, подтверждающий инвалидность или ограниченные возможности здоровья, требующие создания указанных </a:t>
            </a:r>
            <a:r>
              <a:rPr lang="ru-RU" dirty="0" smtClean="0">
                <a:cs typeface="Times New Roman" pitchFamily="18" charset="0"/>
              </a:rPr>
              <a:t>условий.</a:t>
            </a:r>
          </a:p>
          <a:p>
            <a:r>
              <a:rPr lang="ru-RU" dirty="0" smtClean="0">
                <a:cs typeface="Times New Roman" pitchFamily="18" charset="0"/>
              </a:rPr>
              <a:t>6.</a:t>
            </a:r>
            <a:r>
              <a:rPr lang="ru-RU" dirty="0" smtClean="0"/>
              <a:t> Копию договора о целевом обучении, заверенную заказчиком  целевого обучения, или незаверенную копию указанного договора с предъявлением его оригинала (при наличии);</a:t>
            </a:r>
          </a:p>
          <a:p>
            <a:pPr lvl="0"/>
            <a:r>
              <a:rPr lang="ru-RU" dirty="0" smtClean="0"/>
              <a:t>7.оригинал или  ксерокопию документов, подтверждающих результаты индивидуальных достижений (при наличии).</a:t>
            </a:r>
          </a:p>
          <a:p>
            <a:pPr lvl="0"/>
            <a:r>
              <a:rPr lang="ru-RU" b="1" dirty="0" smtClean="0">
                <a:solidFill>
                  <a:srgbClr val="0000FF"/>
                </a:solidFill>
                <a:cs typeface="Times New Roman" pitchFamily="18" charset="0"/>
              </a:rPr>
              <a:t>Дополнительно:</a:t>
            </a:r>
          </a:p>
          <a:p>
            <a:pPr lvl="0"/>
            <a:r>
              <a:rPr lang="ru-RU" dirty="0" smtClean="0">
                <a:cs typeface="Times New Roman" pitchFamily="18" charset="0"/>
              </a:rPr>
              <a:t>- ксерокопию СНИЛС;</a:t>
            </a:r>
          </a:p>
          <a:p>
            <a:pPr lvl="0"/>
            <a:r>
              <a:rPr lang="ru-RU" dirty="0" smtClean="0">
                <a:cs typeface="Times New Roman" pitchFamily="18" charset="0"/>
              </a:rPr>
              <a:t>- ксерокопию медицинского полиса.</a:t>
            </a:r>
            <a:endParaRPr lang="ru-RU" dirty="0">
              <a:cs typeface="Times New Roman" pitchFamily="18" charset="0"/>
            </a:endParaRPr>
          </a:p>
          <a:p>
            <a:pPr algn="l">
              <a:lnSpc>
                <a:spcPct val="170000"/>
              </a:lnSpc>
              <a:defRPr/>
            </a:pP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00FF"/>
                </a:solidFill>
                <a:effectLst/>
                <a:latin typeface="+mn-lt"/>
              </a:rPr>
              <a:t>Дети-сироты предоставляют:</a:t>
            </a:r>
            <a:endParaRPr lang="ru-RU" sz="2800" dirty="0">
              <a:solidFill>
                <a:srgbClr val="0000FF"/>
              </a:solidFill>
              <a:effectLst/>
              <a:latin typeface="+mn-lt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094938"/>
          </a:xfrm>
        </p:spPr>
        <p:txBody>
          <a:bodyPr/>
          <a:lstStyle/>
          <a:p>
            <a:pPr>
              <a:buNone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1. Копию свидетельства о рождении абитуриента.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2.  Копию свидетельства о смерти родителей (если родители умерли).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3. Копию решения суда о лишении родительских прав;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4. Копию постановления об установлении опекунства.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00FF"/>
                </a:solidFill>
              </a:rPr>
              <a:t>Дети-инвалиды, инвалиды 1 и 2 групп предоставляют:</a:t>
            </a:r>
          </a:p>
          <a:p>
            <a:pPr>
              <a:buNone/>
            </a:pPr>
            <a:r>
              <a:rPr lang="ru-RU" sz="2400" dirty="0" smtClean="0"/>
              <a:t>1. Копию документа, подтверждающего инвалидность (справка МСЭ);</a:t>
            </a:r>
          </a:p>
          <a:p>
            <a:pPr>
              <a:buNone/>
            </a:pPr>
            <a:r>
              <a:rPr lang="ru-RU" sz="2400" dirty="0" smtClean="0"/>
              <a:t>2. Копию индивидуальной программы реабилитации и </a:t>
            </a:r>
            <a:r>
              <a:rPr lang="ru-RU" sz="2400" dirty="0" err="1" smtClean="0"/>
              <a:t>абилитации</a:t>
            </a:r>
            <a:r>
              <a:rPr lang="ru-RU" sz="2400" dirty="0" smtClean="0"/>
              <a:t> инвалида.</a:t>
            </a:r>
          </a:p>
          <a:p>
            <a:pPr algn="ctr">
              <a:buNone/>
            </a:pPr>
            <a:endParaRPr lang="ru-RU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08424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3200" dirty="0" smtClean="0">
                <a:solidFill>
                  <a:srgbClr val="0000FF"/>
                </a:solidFill>
                <a:effectLst/>
                <a:latin typeface="+mn-lt"/>
              </a:rPr>
              <a:t>СПЕЦИАЛЬНОСТИ ПОДГОТОВКИ </a:t>
            </a:r>
            <a:br>
              <a:rPr lang="ru-RU" sz="3200" dirty="0" smtClean="0">
                <a:solidFill>
                  <a:srgbClr val="0000FF"/>
                </a:solidFill>
                <a:effectLst/>
                <a:latin typeface="+mn-lt"/>
              </a:rPr>
            </a:br>
            <a:r>
              <a:rPr lang="ru-RU" sz="3200" dirty="0" smtClean="0">
                <a:solidFill>
                  <a:srgbClr val="0000FF"/>
                </a:solidFill>
                <a:effectLst/>
                <a:latin typeface="+mn-lt"/>
              </a:rPr>
              <a:t>НА 2021-2022 УЧЕБНЫЙ ГОД</a:t>
            </a:r>
            <a:endParaRPr lang="ru-RU" sz="3200" dirty="0">
              <a:solidFill>
                <a:srgbClr val="0000FF"/>
              </a:solidFill>
              <a:effectLst/>
              <a:latin typeface="+mn-lt"/>
            </a:endParaRPr>
          </a:p>
        </p:txBody>
      </p:sp>
      <p:pic>
        <p:nvPicPr>
          <p:cNvPr id="1026" name="Picture 2" descr="F:\Фото\P1010154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tretch>
            <a:fillRect/>
          </a:stretch>
        </p:blipFill>
        <p:spPr>
          <a:xfrm>
            <a:off x="428596" y="1785926"/>
            <a:ext cx="4039985" cy="3000395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7" name="Picture 3" descr="F:\Фото\P1010167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4143372" y="2857496"/>
            <a:ext cx="4289425" cy="3217069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00FF"/>
                </a:solidFill>
                <a:effectLst/>
                <a:latin typeface="+mn-lt"/>
              </a:rPr>
              <a:t>Информация о прохождении медицинского осмотра</a:t>
            </a:r>
            <a:endParaRPr lang="ru-RU" sz="2800" dirty="0">
              <a:solidFill>
                <a:srgbClr val="0000FF"/>
              </a:solidFill>
              <a:effectLst/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14422"/>
            <a:ext cx="8501122" cy="50949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Поступающие по специальностям 31.02.01 Лечебное дело,34.02.01 Сестринское дело, 33.02.01 Фармация, 31.02.06 Стоматология профилактическая  </a:t>
            </a:r>
            <a:r>
              <a:rPr lang="ru-RU" sz="2400" b="1" dirty="0" smtClean="0"/>
              <a:t>проходят обязательные предварительные медицинские осмотры (обследования).</a:t>
            </a:r>
          </a:p>
          <a:p>
            <a:pPr>
              <a:buNone/>
            </a:pPr>
            <a:r>
              <a:rPr lang="ru-RU" sz="2000" b="1" dirty="0" smtClean="0"/>
              <a:t>(Постановление Правительства Российской Федерации от 14 августа 2013 года №697 «Об утверждении перечня специальностей и направлений подготовки, при приеме на обучение по которым поступающие проходят обязательные предварительные медицинские осмотры (обследования) в порядке, установленном при заключении трудового договора или служебного контракта по соответствующей должности или специальности»)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809318"/>
          </a:xfrm>
        </p:spPr>
        <p:txBody>
          <a:bodyPr>
            <a:normAutofit/>
          </a:bodyPr>
          <a:lstStyle/>
          <a:p>
            <a:pPr algn="ctr">
              <a:buNone/>
              <a:defRPr/>
            </a:pPr>
            <a:r>
              <a:rPr lang="ru-RU" b="1" dirty="0" smtClean="0">
                <a:solidFill>
                  <a:srgbClr val="0000FF"/>
                </a:solidFill>
              </a:rPr>
              <a:t>Несовершеннолетние поступающие </a:t>
            </a:r>
            <a:r>
              <a:rPr lang="ru-RU" dirty="0" smtClean="0"/>
              <a:t>предоставляют в приемную комиссию колледжа  оригинал медицинской справки (форма 086\у), содержащей  сведения о проведении медицинского осмотра в соответствии с перечнем врачей-специалистов, лабораторных и функциональных исследований, установленным </a:t>
            </a:r>
            <a:r>
              <a:rPr lang="ru-RU" b="1" dirty="0" smtClean="0"/>
              <a:t>приказом Министерства здравоохранения Российской Федерации от 10 августа 2017 г. №514н «О порядке проведения профилактических  медицинских осмотров несовершеннолетних».</a:t>
            </a:r>
          </a:p>
          <a:p>
            <a:pPr algn="ctr">
              <a:defRPr/>
            </a:pPr>
            <a:endParaRPr lang="ru-RU" b="1" dirty="0" smtClean="0">
              <a:solidFill>
                <a:srgbClr val="FF0000"/>
              </a:solidFill>
              <a:latin typeface="Bookman Old Style" pitchFamily="18" charset="0"/>
            </a:endParaRPr>
          </a:p>
          <a:p>
            <a:pPr algn="ctr">
              <a:defRPr/>
            </a:pPr>
            <a:endParaRPr lang="ru-RU" b="1" dirty="0">
              <a:solidFill>
                <a:srgbClr val="FF0000"/>
              </a:solidFill>
              <a:latin typeface="Bookman Old Style" pitchFamily="18" charset="0"/>
            </a:endParaRPr>
          </a:p>
          <a:p>
            <a:pPr algn="ctr">
              <a:defRPr/>
            </a:pPr>
            <a:endParaRPr lang="ru-RU" sz="6400" b="1" u="sng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defRPr/>
            </a:pPr>
            <a:endParaRPr lang="ru-RU" sz="8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00FF"/>
                </a:solidFill>
                <a:effectLst/>
                <a:latin typeface="+mn-lt"/>
              </a:rPr>
              <a:t>15 лет</a:t>
            </a:r>
            <a:endParaRPr lang="ru-RU" sz="3200" dirty="0">
              <a:solidFill>
                <a:srgbClr val="0000FF"/>
              </a:solidFill>
              <a:effectLst/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785813"/>
          <a:ext cx="8229600" cy="48158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043362"/>
                <a:gridCol w="418623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Врачи-специалисты</a:t>
                      </a:r>
                      <a:endParaRPr lang="ru-RU" sz="20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Лабораторные,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</a:rPr>
                        <a:t> функциональные исследования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2400" b="1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Педиатр</a:t>
                      </a:r>
                      <a:endParaRPr kumimoji="0" lang="ru-RU" sz="2400" kern="1200" dirty="0" smtClean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2400" b="1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Детский хирург</a:t>
                      </a:r>
                      <a:endParaRPr kumimoji="0" lang="ru-RU" sz="2400" kern="1200" dirty="0" smtClean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2400" b="1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Детский стоматолог</a:t>
                      </a:r>
                      <a:endParaRPr kumimoji="0" lang="ru-RU" sz="2400" kern="1200" dirty="0" smtClean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2400" b="1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Детский уролог- </a:t>
                      </a:r>
                      <a:r>
                        <a:rPr kumimoji="0" lang="ru-RU" sz="2400" b="1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андролог</a:t>
                      </a:r>
                      <a:endParaRPr kumimoji="0" lang="ru-RU" sz="2400" kern="1200" dirty="0" smtClean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2400" b="1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Детский эндокринолог</a:t>
                      </a:r>
                      <a:endParaRPr kumimoji="0" lang="ru-RU" sz="2400" kern="1200" dirty="0" smtClean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2400" b="1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Невролог</a:t>
                      </a:r>
                      <a:endParaRPr kumimoji="0" lang="ru-RU" sz="2400" kern="1200" dirty="0" smtClean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2400" b="1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Травматолог-ортопед</a:t>
                      </a:r>
                      <a:endParaRPr kumimoji="0" lang="ru-RU" sz="2400" kern="1200" dirty="0" smtClean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2400" b="1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Офтальмолог</a:t>
                      </a:r>
                      <a:endParaRPr kumimoji="0" lang="ru-RU" sz="2400" kern="1200" dirty="0" smtClean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2400" b="1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Оториноларинголог</a:t>
                      </a:r>
                      <a:endParaRPr kumimoji="0" lang="ru-RU" sz="2400" kern="1200" dirty="0" smtClean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2400" b="1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Акушер-гинеколог</a:t>
                      </a:r>
                      <a:endParaRPr kumimoji="0" lang="ru-RU" sz="2400" kern="1200" dirty="0" smtClean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2400" b="1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Психиатр подростковый</a:t>
                      </a:r>
                      <a:endParaRPr lang="ru-RU" sz="2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400" b="1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Общий анализ крови</a:t>
                      </a:r>
                      <a:endParaRPr kumimoji="0" lang="ru-RU" sz="2400" kern="1200" dirty="0" smtClean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2400" b="1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Общий анализ мочи</a:t>
                      </a:r>
                      <a:endParaRPr kumimoji="0" lang="ru-RU" sz="2400" kern="1200" dirty="0" smtClean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2400" b="1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Ультразвуковое исследование органов брюшной полости (комплексное)</a:t>
                      </a:r>
                      <a:endParaRPr kumimoji="0" lang="ru-RU" sz="2400" kern="1200" dirty="0" smtClean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2400" b="1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Ультразвуковое исследование почек</a:t>
                      </a:r>
                      <a:endParaRPr kumimoji="0" lang="ru-RU" sz="2400" kern="1200" dirty="0" smtClean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2400" b="1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Электрокардиография</a:t>
                      </a:r>
                      <a:endParaRPr kumimoji="0" lang="ru-RU" sz="2400" kern="1200" dirty="0" smtClean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2400" b="1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Флюорография</a:t>
                      </a:r>
                      <a:endParaRPr lang="ru-RU" sz="2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00FF"/>
                </a:solidFill>
                <a:effectLst/>
                <a:latin typeface="+mn-lt"/>
              </a:rPr>
              <a:t>16лет</a:t>
            </a:r>
            <a:endParaRPr lang="ru-RU" sz="3200" dirty="0">
              <a:solidFill>
                <a:srgbClr val="0000FF"/>
              </a:solidFill>
              <a:effectLst/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785813"/>
          <a:ext cx="8229600" cy="48158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043362"/>
                <a:gridCol w="418623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Врачи-специалисты</a:t>
                      </a:r>
                      <a:endParaRPr lang="ru-RU" sz="2000" dirty="0">
                        <a:solidFill>
                          <a:schemeClr val="bg2">
                            <a:lumMod val="1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Лабораторные,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</a:rPr>
                        <a:t> функциональные исследования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2400" b="1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Педиатр</a:t>
                      </a:r>
                      <a:endParaRPr kumimoji="0" lang="ru-RU" sz="2400" kern="1200" dirty="0" smtClean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2400" b="1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Детский хирург</a:t>
                      </a:r>
                      <a:endParaRPr kumimoji="0" lang="ru-RU" sz="2400" kern="1200" dirty="0" smtClean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2400" b="1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Детский стоматолог</a:t>
                      </a:r>
                      <a:endParaRPr kumimoji="0" lang="ru-RU" sz="2400" kern="1200" dirty="0" smtClean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2400" b="1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Детский уролог- </a:t>
                      </a:r>
                      <a:r>
                        <a:rPr kumimoji="0" lang="ru-RU" sz="2400" b="1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андролог</a:t>
                      </a:r>
                      <a:endParaRPr kumimoji="0" lang="ru-RU" sz="2400" kern="1200" dirty="0" smtClean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2400" b="1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Детский эндокринолог</a:t>
                      </a:r>
                      <a:endParaRPr kumimoji="0" lang="ru-RU" sz="2400" kern="1200" dirty="0" smtClean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2400" b="1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Невролог</a:t>
                      </a:r>
                      <a:endParaRPr kumimoji="0" lang="ru-RU" sz="2400" kern="1200" dirty="0" smtClean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2400" b="1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Травматолог-ортопед</a:t>
                      </a:r>
                      <a:endParaRPr kumimoji="0" lang="ru-RU" sz="2400" kern="1200" dirty="0" smtClean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2400" b="1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Офтальмолог</a:t>
                      </a:r>
                      <a:endParaRPr kumimoji="0" lang="ru-RU" sz="2400" kern="1200" dirty="0" smtClean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2400" b="1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Оториноларинголог</a:t>
                      </a:r>
                      <a:endParaRPr kumimoji="0" lang="ru-RU" sz="2400" kern="1200" dirty="0" smtClean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2400" b="1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Акушер-гинеколог</a:t>
                      </a:r>
                      <a:endParaRPr kumimoji="0" lang="ru-RU" sz="2400" kern="1200" dirty="0" smtClean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2400" b="1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Психиатр подростковый</a:t>
                      </a:r>
                      <a:endParaRPr lang="ru-RU" sz="2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400" b="1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Общий анализ крови</a:t>
                      </a:r>
                      <a:endParaRPr kumimoji="0" lang="ru-RU" sz="2400" kern="1200" dirty="0" smtClean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2400" b="1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Общий анализ мочи</a:t>
                      </a:r>
                      <a:endParaRPr kumimoji="0" lang="ru-RU" sz="2400" kern="1200" dirty="0" smtClean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2400" b="1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Флюорография</a:t>
                      </a:r>
                      <a:endParaRPr lang="ru-RU" sz="2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00FF"/>
                </a:solidFill>
                <a:effectLst/>
                <a:latin typeface="+mn-lt"/>
              </a:rPr>
              <a:t>17лет</a:t>
            </a:r>
            <a:endParaRPr lang="ru-RU" sz="3200" dirty="0">
              <a:solidFill>
                <a:srgbClr val="0000FF"/>
              </a:solidFill>
              <a:effectLst/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785813"/>
          <a:ext cx="8229600" cy="48158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043362"/>
                <a:gridCol w="418623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Врачи-специалисты</a:t>
                      </a:r>
                      <a:endParaRPr lang="ru-RU" sz="2000" dirty="0">
                        <a:solidFill>
                          <a:schemeClr val="bg2">
                            <a:lumMod val="1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Лабораторные,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</a:rPr>
                        <a:t> функциональные исследования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2400" b="1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Педиатр</a:t>
                      </a:r>
                      <a:endParaRPr kumimoji="0" lang="ru-RU" sz="2400" kern="1200" dirty="0" smtClean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2400" b="1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Детский хирург</a:t>
                      </a:r>
                      <a:endParaRPr kumimoji="0" lang="ru-RU" sz="2400" kern="1200" dirty="0" smtClean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2400" b="1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Детский стоматолог</a:t>
                      </a:r>
                      <a:endParaRPr kumimoji="0" lang="ru-RU" sz="2400" kern="1200" dirty="0" smtClean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2400" b="1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Детский уролог- </a:t>
                      </a:r>
                      <a:r>
                        <a:rPr kumimoji="0" lang="ru-RU" sz="2400" b="1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андролог</a:t>
                      </a:r>
                      <a:endParaRPr kumimoji="0" lang="ru-RU" sz="2400" kern="1200" dirty="0" smtClean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2400" b="1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Детский эндокринолог</a:t>
                      </a:r>
                      <a:endParaRPr kumimoji="0" lang="ru-RU" sz="2400" kern="1200" dirty="0" smtClean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2400" b="1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Невролог</a:t>
                      </a:r>
                      <a:endParaRPr kumimoji="0" lang="ru-RU" sz="2400" kern="1200" dirty="0" smtClean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2400" b="1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Травматолог-ортопед</a:t>
                      </a:r>
                      <a:endParaRPr kumimoji="0" lang="ru-RU" sz="2400" kern="1200" dirty="0" smtClean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2400" b="1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Офтальмолог</a:t>
                      </a:r>
                      <a:endParaRPr kumimoji="0" lang="ru-RU" sz="2400" kern="1200" dirty="0" smtClean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2400" b="1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Оториноларинголог</a:t>
                      </a:r>
                      <a:endParaRPr kumimoji="0" lang="ru-RU" sz="2400" kern="1200" dirty="0" smtClean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2400" b="1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Акушер-гинеколог</a:t>
                      </a:r>
                      <a:endParaRPr kumimoji="0" lang="ru-RU" sz="2400" kern="1200" dirty="0" smtClean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2400" b="1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Психиатр подростковый</a:t>
                      </a:r>
                      <a:endParaRPr lang="ru-RU" sz="2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400" b="1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Общий анализ крови</a:t>
                      </a:r>
                      <a:endParaRPr kumimoji="0" lang="ru-RU" sz="2400" kern="1200" dirty="0" smtClean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2400" b="1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Общий анализ мочи</a:t>
                      </a:r>
                      <a:endParaRPr kumimoji="0" lang="ru-RU" sz="2400" kern="1200" dirty="0" smtClean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2400" b="1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Электрокардиография</a:t>
                      </a:r>
                      <a:endParaRPr kumimoji="0" lang="ru-RU" sz="2400" kern="1200" dirty="0" smtClean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2400" b="1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Флюорография</a:t>
                      </a:r>
                      <a:endParaRPr kumimoji="0" lang="ru-RU" sz="2400" kern="1200" dirty="0" smtClean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2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952194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b="1" dirty="0" smtClean="0">
                <a:solidFill>
                  <a:srgbClr val="0000FF"/>
                </a:solidFill>
              </a:rPr>
              <a:t>Совершеннолетние  </a:t>
            </a:r>
            <a:r>
              <a:rPr lang="ru-RU" b="1" dirty="0" smtClean="0">
                <a:solidFill>
                  <a:srgbClr val="0000FF"/>
                </a:solidFill>
              </a:rPr>
              <a:t>поступающие </a:t>
            </a:r>
            <a:r>
              <a:rPr lang="ru-RU" dirty="0" smtClean="0"/>
              <a:t>предоставляют </a:t>
            </a:r>
            <a:r>
              <a:rPr lang="ru-RU" dirty="0" smtClean="0"/>
              <a:t>в приемную комиссию колледжа  оригинал или копию медицинской справки (форма 086\у), содержащей сведения о проведении медицинского осмотра в соответствии с перечнем врачей-специалистов, лабораторных и функциональных исследований, установленным Приказом Министерства здравоохранения  Российской Федерации от 29.01.2021 №29н «Об утверждении Порядка проведения обязательных предварительных и периодических медицинских осмотров работников, предусмотренных частью четвертой статьи 213 Трудового кодекса Российской Федерации, Перечня медицинских противопоказаний к осуществлению работ с вредными и (или) опасными производственными факторами, а также работам, при выполнении которых проводятся обязательные предварительные и периодические медицинские осмотры".</a:t>
            </a:r>
          </a:p>
          <a:p>
            <a:pPr algn="just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20" y="285728"/>
            <a:ext cx="8229600" cy="857256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z="2400" b="1" dirty="0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Перечень врачей специалистов, лабораторных и функциональных  исследований</a:t>
            </a:r>
            <a:endParaRPr lang="ru-RU" sz="2400" b="1" dirty="0"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14282" y="1214422"/>
            <a:ext cx="8715436" cy="5214974"/>
          </a:xfrm>
        </p:spPr>
        <p:txBody>
          <a:bodyPr numCol="2">
            <a:normAutofit fontScale="77500" lnSpcReduction="20000"/>
          </a:bodyPr>
          <a:lstStyle/>
          <a:p>
            <a:r>
              <a:rPr lang="ru-RU" dirty="0" smtClean="0"/>
              <a:t>Общий  анализ крови (гемоглобин, цветной показатель, эритроциты, тромбоциты, лейкоциты, лейкоцитарная формула, СОЭ).</a:t>
            </a:r>
          </a:p>
          <a:p>
            <a:r>
              <a:rPr lang="ru-RU" dirty="0" smtClean="0"/>
              <a:t>Клинический анализ мочи (удельный вес, белок, сахар, микроскопия осадка)</a:t>
            </a:r>
          </a:p>
          <a:p>
            <a:r>
              <a:rPr lang="ru-RU" dirty="0" smtClean="0"/>
              <a:t>Электрокардиография </a:t>
            </a:r>
          </a:p>
          <a:p>
            <a:r>
              <a:rPr lang="ru-RU" dirty="0" smtClean="0"/>
              <a:t>Определение уровня общего холестерина в крови </a:t>
            </a:r>
          </a:p>
          <a:p>
            <a:r>
              <a:rPr lang="ru-RU" dirty="0" smtClean="0"/>
              <a:t>Исследование  уровня глюкозы </a:t>
            </a:r>
          </a:p>
          <a:p>
            <a:r>
              <a:rPr lang="ru-RU" dirty="0" smtClean="0"/>
              <a:t>Флюорография или рентгенография легких в 2-х проекциях (прямая и правая боковая)</a:t>
            </a:r>
          </a:p>
          <a:p>
            <a:r>
              <a:rPr lang="ru-RU" dirty="0" smtClean="0"/>
              <a:t>Врач-терапевт</a:t>
            </a:r>
          </a:p>
          <a:p>
            <a:r>
              <a:rPr lang="ru-RU" dirty="0" smtClean="0"/>
              <a:t>Врач-невролог</a:t>
            </a:r>
          </a:p>
          <a:p>
            <a:r>
              <a:rPr lang="ru-RU" dirty="0" smtClean="0"/>
              <a:t>Врач-психиатр</a:t>
            </a:r>
          </a:p>
          <a:p>
            <a:r>
              <a:rPr lang="ru-RU" dirty="0" smtClean="0"/>
              <a:t>Врач- нарколог</a:t>
            </a:r>
          </a:p>
          <a:p>
            <a:r>
              <a:rPr lang="ru-RU" dirty="0" smtClean="0"/>
              <a:t>Врач-акушер-гинеколог (для девушек) – осмотр с проведением бактериологического (на флору) и цитологического (на </a:t>
            </a:r>
            <a:r>
              <a:rPr lang="ru-RU" dirty="0" err="1" smtClean="0"/>
              <a:t>атипичные</a:t>
            </a:r>
            <a:r>
              <a:rPr lang="ru-RU" dirty="0" smtClean="0"/>
              <a:t> клетки) исследования, ультразвуковое  исследование органов малого таза».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00FF"/>
                </a:solidFill>
                <a:effectLst/>
                <a:latin typeface="+mn-lt"/>
              </a:rPr>
              <a:t>Способы подачи документов</a:t>
            </a:r>
            <a:endParaRPr lang="ru-RU" sz="2800" dirty="0">
              <a:solidFill>
                <a:srgbClr val="0000FF"/>
              </a:solidFill>
              <a:effectLst/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0235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1) Лично в приемную комиссию БПОУ ВО «</a:t>
            </a:r>
            <a:r>
              <a:rPr lang="ru-RU" dirty="0" err="1" smtClean="0"/>
              <a:t>Борисоглебскмедколледж</a:t>
            </a:r>
            <a:r>
              <a:rPr lang="ru-RU" dirty="0" smtClean="0"/>
              <a:t>».</a:t>
            </a:r>
          </a:p>
          <a:p>
            <a:pPr>
              <a:buNone/>
            </a:pPr>
            <a:r>
              <a:rPr lang="ru-RU" dirty="0" smtClean="0"/>
              <a:t>2) Через операторов почтовой связи общего пользования (далее - по почте) заказным письмом с уведомлением о вручении.</a:t>
            </a:r>
          </a:p>
          <a:p>
            <a:pPr>
              <a:buNone/>
            </a:pPr>
            <a:r>
              <a:rPr lang="ru-RU" dirty="0" smtClean="0"/>
              <a:t> 3) В электронной форме:</a:t>
            </a:r>
          </a:p>
          <a:p>
            <a:pPr>
              <a:buNone/>
            </a:pPr>
            <a:r>
              <a:rPr lang="ru-RU" dirty="0" smtClean="0"/>
              <a:t>- посредством электронной почты БПОУ ВО «</a:t>
            </a:r>
            <a:r>
              <a:rPr lang="ru-RU" dirty="0" err="1" smtClean="0"/>
              <a:t>Борисоглебскмедколледж</a:t>
            </a:r>
            <a:r>
              <a:rPr lang="ru-RU" dirty="0" smtClean="0"/>
              <a:t>».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00FF"/>
                </a:solidFill>
                <a:effectLst/>
                <a:latin typeface="+mn-lt"/>
              </a:rPr>
              <a:t>Вступительные испытания</a:t>
            </a:r>
            <a:endParaRPr lang="ru-RU" sz="3200" dirty="0">
              <a:solidFill>
                <a:srgbClr val="0000FF"/>
              </a:solidFill>
              <a:effectLst/>
              <a:latin typeface="+mn-lt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237814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000FF"/>
                </a:solidFill>
              </a:rPr>
              <a:t>     Для поступающих по специальностям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31.02.01 Лечебное дело, 34.02.01 Сестринское дело  </a:t>
            </a:r>
            <a:r>
              <a:rPr lang="ru-RU" b="1" dirty="0" smtClean="0">
                <a:solidFill>
                  <a:srgbClr val="0000FF"/>
                </a:solidFill>
              </a:rPr>
              <a:t>проводится вступительное испытание – собеседование с психологами.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00FF"/>
                </a:solidFill>
              </a:rPr>
              <a:t>Результаты оцениваются по зачетной системе.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По специальностям 33.02.01 Фармация,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31.02.06  Стоматология профилактическая  вступительные испытания не предусмотрены!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00FF"/>
                </a:solidFill>
                <a:effectLst/>
              </a:rPr>
              <a:t>Процедура зачисления</a:t>
            </a:r>
            <a:endParaRPr lang="ru-RU" sz="2800" dirty="0">
              <a:solidFill>
                <a:srgbClr val="0000FF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401080" cy="54521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1.  Средний балл документа об образовании.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2. При равенстве среднего балла аттестата  учитывается: 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наличие договора о целевом обучении;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индивидуальные достижения абитуриентов;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-более высокие оценки профильных предметов :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31.02.01 Лечебное дело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34.02.01 Сестринское дело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31.02.06 Стоматология профилактическая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0000FF"/>
                </a:solidFill>
              </a:rPr>
              <a:t> Биология 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33.02.01 Фармация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0000FF"/>
                </a:solidFill>
              </a:rPr>
              <a:t>Химия</a:t>
            </a:r>
            <a:endParaRPr lang="ru-RU" b="1" i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Содержимое 3"/>
          <p:cNvSpPr>
            <a:spLocks noGrp="1"/>
          </p:cNvSpPr>
          <p:nvPr>
            <p:ph sz="half" idx="4294967295"/>
          </p:nvPr>
        </p:nvSpPr>
        <p:spPr>
          <a:xfrm>
            <a:off x="3000364" y="1295400"/>
            <a:ext cx="5844236" cy="4625989"/>
          </a:xfrm>
        </p:spPr>
        <p:txBody>
          <a:bodyPr>
            <a:normAutofit/>
          </a:bodyPr>
          <a:lstStyle/>
          <a:p>
            <a:pPr marL="0" indent="0"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b="1" dirty="0" smtClean="0">
                <a:solidFill>
                  <a:srgbClr val="0000FF"/>
                </a:solidFill>
              </a:rPr>
              <a:t>Квалификация- Медицинская сестра \ Медицинский брат</a:t>
            </a:r>
          </a:p>
          <a:p>
            <a:pPr marL="0" indent="0"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b="1" dirty="0" smtClean="0">
                <a:solidFill>
                  <a:srgbClr val="0000FF"/>
                </a:solidFill>
              </a:rPr>
              <a:t>Срок обучения- 3 года 10 месяцев                          </a:t>
            </a:r>
          </a:p>
          <a:p>
            <a:pPr marL="0" indent="0" algn="ctr">
              <a:lnSpc>
                <a:spcPct val="150000"/>
              </a:lnSpc>
              <a:spcBef>
                <a:spcPct val="0"/>
              </a:spcBef>
              <a:buNone/>
            </a:pPr>
            <a:r>
              <a:rPr lang="ru-RU" b="1" dirty="0" smtClean="0">
                <a:solidFill>
                  <a:srgbClr val="0000FF"/>
                </a:solidFill>
              </a:rPr>
              <a:t>План приема- 100</a:t>
            </a:r>
          </a:p>
          <a:p>
            <a:pPr marL="0" indent="0"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b="1" dirty="0" smtClean="0">
                <a:solidFill>
                  <a:srgbClr val="0000FF"/>
                </a:solidFill>
              </a:rPr>
              <a:t>Условия приема - бюджет</a:t>
            </a:r>
          </a:p>
          <a:p>
            <a:pPr marL="0" indent="0" algn="ctr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ru-RU" sz="2400" b="1" i="1" dirty="0" smtClean="0">
                <a:solidFill>
                  <a:srgbClr val="0000FF"/>
                </a:solidFill>
              </a:rPr>
              <a:t>Обучение на базе основного общего образования.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endParaRPr lang="ru-RU" b="1" dirty="0" smtClean="0"/>
          </a:p>
        </p:txBody>
      </p:sp>
      <p:sp>
        <p:nvSpPr>
          <p:cNvPr id="15364" name="Rectangle 5"/>
          <p:cNvSpPr>
            <a:spLocks/>
          </p:cNvSpPr>
          <p:nvPr/>
        </p:nvSpPr>
        <p:spPr bwMode="auto">
          <a:xfrm>
            <a:off x="304800" y="457200"/>
            <a:ext cx="8686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2800" b="1" dirty="0">
                <a:solidFill>
                  <a:srgbClr val="FFFF00"/>
                </a:solidFill>
                <a:latin typeface="+mn-lt"/>
              </a:rPr>
              <a:t>34.02.01 </a:t>
            </a:r>
            <a:r>
              <a:rPr lang="ru-RU" sz="2800" b="1" dirty="0" smtClean="0">
                <a:solidFill>
                  <a:srgbClr val="FFFF00"/>
                </a:solidFill>
                <a:latin typeface="+mn-lt"/>
              </a:rPr>
              <a:t>Сестринское дело</a:t>
            </a:r>
            <a:r>
              <a:rPr lang="ru-RU" sz="2800" b="1" dirty="0">
                <a:solidFill>
                  <a:srgbClr val="FFFF00"/>
                </a:solidFill>
                <a:latin typeface="+mn-lt"/>
              </a:rPr>
              <a:t/>
            </a:r>
            <a:br>
              <a:rPr lang="ru-RU" sz="2800" b="1" dirty="0">
                <a:solidFill>
                  <a:srgbClr val="FFFF00"/>
                </a:solidFill>
                <a:latin typeface="+mn-lt"/>
              </a:rPr>
            </a:br>
            <a:r>
              <a:rPr lang="ru-RU" sz="2800" b="1" dirty="0">
                <a:solidFill>
                  <a:srgbClr val="FFFF00"/>
                </a:solidFill>
                <a:latin typeface="+mn-lt"/>
              </a:rPr>
              <a:t>(базовая подготовка)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896" t="426" r="14010"/>
          <a:stretch/>
        </p:blipFill>
        <p:spPr>
          <a:xfrm>
            <a:off x="107504" y="1888978"/>
            <a:ext cx="2892860" cy="362825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000132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При приеме на обучение учитываются следующие результаты индивидуальных достижений: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0235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1) наличие статуса победителя и призера в олимпиадах и иных интеллектуальных и (или) творческих конкурсах, мероприятиях, направленных на развитие интеллектуальных и творческих способностей, способностей к занятиям физической культурой и спортом, интереса к научной (научно-исследовательской), инженерно-технической, изобретательской, творческой, физкультурно-спортивной деятельности, а также на пропаганду научных знаний, творческих и спортивных достижений в соответствии с постановлением Правительства Российской Федерации от 17 ноября 2015 г. № 1239  "Об утверждении Правил выявления детей, проявивших выдающиеся способности, сопровождения и мониторинга их дальнейшего развития» (приложение №1 к Правилам приема в БПОУ ВО «</a:t>
            </a:r>
            <a:r>
              <a:rPr lang="ru-RU" dirty="0" err="1" smtClean="0"/>
              <a:t>Борисоглебскмедколледж</a:t>
            </a:r>
            <a:r>
              <a:rPr lang="ru-RU" dirty="0" smtClean="0"/>
              <a:t>» в 2021г.)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68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52356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2) наличие у поступающего статуса победителя и призера чемпионата по профессиональному мастерству среди инвалидов и лиц с ограниченными возможностями здоровья "</a:t>
            </a:r>
            <a:r>
              <a:rPr lang="ru-RU" dirty="0" err="1" smtClean="0"/>
              <a:t>Абилимпикс</a:t>
            </a:r>
            <a:r>
              <a:rPr lang="ru-RU" dirty="0" smtClean="0"/>
              <a:t>";</a:t>
            </a:r>
          </a:p>
          <a:p>
            <a:pPr>
              <a:buNone/>
            </a:pPr>
            <a:r>
              <a:rPr lang="ru-RU" dirty="0" smtClean="0"/>
              <a:t>3) наличие у поступающего статуса победителя и призера чемпионата профессионального мастерства, проводимого союзом "Агентство развития профессиональных сообществ и рабочих кадров "Молодые профессионалы (</a:t>
            </a:r>
            <a:r>
              <a:rPr lang="ru-RU" dirty="0" err="1" smtClean="0"/>
              <a:t>Ворлдскиллс</a:t>
            </a:r>
            <a:r>
              <a:rPr lang="ru-RU" dirty="0" smtClean="0"/>
              <a:t> Россия)", или   международной организацией «</a:t>
            </a:r>
            <a:r>
              <a:rPr lang="ru-RU" dirty="0" err="1" smtClean="0"/>
              <a:t>Ворлдскиллс</a:t>
            </a:r>
            <a:r>
              <a:rPr lang="ru-RU" dirty="0" smtClean="0"/>
              <a:t> </a:t>
            </a:r>
            <a:r>
              <a:rPr lang="ru-RU" dirty="0" err="1" smtClean="0"/>
              <a:t>Интернешнл</a:t>
            </a:r>
            <a:r>
              <a:rPr lang="ru-RU" dirty="0" smtClean="0"/>
              <a:t> </a:t>
            </a:r>
            <a:r>
              <a:rPr lang="ru-RU" dirty="0" err="1" smtClean="0"/>
              <a:t>WorldSkillsInternational</a:t>
            </a:r>
            <a:r>
              <a:rPr lang="ru-RU" dirty="0" smtClean="0"/>
              <a:t>", или международной организацией «</a:t>
            </a:r>
            <a:r>
              <a:rPr lang="ru-RU" dirty="0" err="1" smtClean="0"/>
              <a:t>Ворлдскиллс</a:t>
            </a:r>
            <a:r>
              <a:rPr lang="ru-RU" dirty="0" smtClean="0"/>
              <a:t> Европа (</a:t>
            </a:r>
            <a:r>
              <a:rPr lang="ru-RU" dirty="0" err="1" smtClean="0"/>
              <a:t>WorldSkills</a:t>
            </a:r>
            <a:r>
              <a:rPr lang="en-US" dirty="0" smtClean="0"/>
              <a:t>Europe</a:t>
            </a:r>
            <a:r>
              <a:rPr lang="ru-RU" dirty="0" smtClean="0"/>
              <a:t>)»;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540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66644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4)  наличие у поступающего статуса чемпиона  или призера Олимпийских игр, </a:t>
            </a:r>
            <a:r>
              <a:rPr lang="ru-RU" dirty="0" err="1" smtClean="0"/>
              <a:t>Паралимпийских</a:t>
            </a:r>
            <a:r>
              <a:rPr lang="ru-RU" dirty="0" smtClean="0"/>
              <a:t> игр и </a:t>
            </a:r>
            <a:r>
              <a:rPr lang="ru-RU" dirty="0" err="1" smtClean="0"/>
              <a:t>Сурдлимпийских</a:t>
            </a:r>
            <a:r>
              <a:rPr lang="ru-RU" dirty="0" smtClean="0"/>
              <a:t> игр, чемпионата мира, чемпионата Европы, лица, занявшие первое место на первенстве мира, первенстве Европы по видам спорта, включенным в программы Олимпийских игр, </a:t>
            </a:r>
            <a:r>
              <a:rPr lang="ru-RU" dirty="0" err="1" smtClean="0"/>
              <a:t>Паралимпийских</a:t>
            </a:r>
            <a:r>
              <a:rPr lang="ru-RU" dirty="0" smtClean="0"/>
              <a:t> игр и </a:t>
            </a:r>
            <a:r>
              <a:rPr lang="ru-RU" dirty="0" err="1" smtClean="0"/>
              <a:t>Сурдлимпийских</a:t>
            </a:r>
            <a:r>
              <a:rPr lang="ru-RU" dirty="0" smtClean="0"/>
              <a:t> игр;</a:t>
            </a:r>
          </a:p>
          <a:p>
            <a:pPr>
              <a:buNone/>
            </a:pPr>
            <a:r>
              <a:rPr lang="ru-RU" dirty="0" smtClean="0"/>
              <a:t>5) наличие  у поступающего статуса чемпиона мира, чемпиона Европы, лица, занявшие первые места  на первенстве мира, первенстве Европы по видам спорта, не включенным в программы Олимпийских игр, </a:t>
            </a:r>
            <a:r>
              <a:rPr lang="ru-RU" dirty="0" err="1" smtClean="0"/>
              <a:t>Паралимпийских</a:t>
            </a:r>
            <a:r>
              <a:rPr lang="ru-RU" dirty="0" smtClean="0"/>
              <a:t> игр и </a:t>
            </a:r>
            <a:r>
              <a:rPr lang="ru-RU" dirty="0" err="1" smtClean="0"/>
              <a:t>Сурдлимпийских</a:t>
            </a:r>
            <a:r>
              <a:rPr lang="ru-RU" dirty="0" smtClean="0"/>
              <a:t> игр.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500042"/>
            <a:ext cx="8229600" cy="57150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Учет результатов индивидуальных достижений поступающих  осуществляется посредством начисления баллов за индивидуальные достижения  в качестве преимущества при равенстве критерия  ранжирования списков поступающих.Индивидуальные достижения оцениваются по пятибалльной шкале. </a:t>
            </a:r>
          </a:p>
          <a:p>
            <a:pPr algn="ctr">
              <a:buNone/>
            </a:pPr>
            <a:r>
              <a:rPr lang="ru-RU" dirty="0" smtClean="0"/>
              <a:t>      </a:t>
            </a:r>
            <a:r>
              <a:rPr lang="ru-RU" b="1" dirty="0" smtClean="0"/>
              <a:t>Перечень показателей индивидуальных достижений поступающих представлен в п.8.7 Правил приема </a:t>
            </a:r>
          </a:p>
          <a:p>
            <a:pPr algn="ctr">
              <a:buNone/>
            </a:pPr>
            <a:r>
              <a:rPr lang="ru-RU" b="1" dirty="0" smtClean="0"/>
              <a:t>в БПОУ ВО «</a:t>
            </a:r>
            <a:r>
              <a:rPr lang="ru-RU" b="1" dirty="0" err="1" smtClean="0"/>
              <a:t>Борисоглебскмедколледж</a:t>
            </a:r>
            <a:r>
              <a:rPr lang="ru-RU" b="1" dirty="0" smtClean="0"/>
              <a:t>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737880"/>
          </a:xfrm>
        </p:spPr>
        <p:txBody>
          <a:bodyPr/>
          <a:lstStyle/>
          <a:p>
            <a:pPr algn="ctr">
              <a:buNone/>
            </a:pPr>
            <a:endParaRPr lang="ru-RU" b="1" u="sng" dirty="0" smtClean="0">
              <a:solidFill>
                <a:srgbClr val="0000FF"/>
              </a:solidFill>
            </a:endParaRPr>
          </a:p>
          <a:p>
            <a:pPr algn="ctr">
              <a:buNone/>
            </a:pPr>
            <a:r>
              <a:rPr lang="ru-RU" b="1" u="sng" dirty="0" smtClean="0">
                <a:solidFill>
                  <a:srgbClr val="0000FF"/>
                </a:solidFill>
              </a:rPr>
              <a:t>Часы работы приемной комиссии:</a:t>
            </a:r>
            <a:endParaRPr lang="ru-RU" dirty="0" smtClean="0">
              <a:solidFill>
                <a:srgbClr val="0000FF"/>
              </a:solidFill>
            </a:endParaRPr>
          </a:p>
          <a:p>
            <a:pPr>
              <a:buNone/>
            </a:pPr>
            <a:r>
              <a:rPr lang="ru-RU" dirty="0" smtClean="0"/>
              <a:t>с понедельника по пятницу - с 9-00 до 14-00, </a:t>
            </a:r>
          </a:p>
          <a:p>
            <a:pPr>
              <a:buNone/>
            </a:pPr>
            <a:r>
              <a:rPr lang="ru-RU" dirty="0" smtClean="0"/>
              <a:t>в субботу с 9-00 до 12-00, воскресенье - выходной.</a:t>
            </a:r>
          </a:p>
          <a:p>
            <a:pPr algn="ctr">
              <a:buNone/>
            </a:pPr>
            <a:endParaRPr lang="ru-RU" b="1" dirty="0" smtClean="0">
              <a:solidFill>
                <a:srgbClr val="0000FF"/>
              </a:solidFill>
            </a:endParaRPr>
          </a:p>
          <a:p>
            <a:pPr algn="ctr">
              <a:buNone/>
            </a:pPr>
            <a:r>
              <a:rPr lang="ru-RU" b="1" u="sng" dirty="0" smtClean="0">
                <a:solidFill>
                  <a:srgbClr val="0000FF"/>
                </a:solidFill>
              </a:rPr>
              <a:t>Наш адрес:</a:t>
            </a:r>
            <a:endParaRPr lang="ru-RU" u="sng" dirty="0" smtClean="0">
              <a:solidFill>
                <a:srgbClr val="0000FF"/>
              </a:solidFill>
            </a:endParaRPr>
          </a:p>
          <a:p>
            <a:pPr>
              <a:buNone/>
            </a:pPr>
            <a:r>
              <a:rPr lang="ru-RU" dirty="0" smtClean="0"/>
              <a:t>397160  Воронежская область, город Борисоглебск, улица Третьяковская,  дом 8.</a:t>
            </a:r>
          </a:p>
          <a:p>
            <a:pPr>
              <a:buNone/>
            </a:pPr>
            <a:endParaRPr lang="ru-RU" b="1" dirty="0" smtClean="0">
              <a:solidFill>
                <a:srgbClr val="3D20EE"/>
              </a:solidFill>
              <a:latin typeface="Bookman Old Style" pitchFamily="18" charset="0"/>
            </a:endParaRPr>
          </a:p>
          <a:p>
            <a:pPr>
              <a:buNone/>
            </a:pPr>
            <a:endParaRPr lang="ru-RU" b="1" dirty="0" smtClean="0">
              <a:solidFill>
                <a:srgbClr val="0000FF"/>
              </a:solidFill>
            </a:endParaRPr>
          </a:p>
          <a:p>
            <a:pPr>
              <a:buNone/>
            </a:pPr>
            <a:endParaRPr lang="ru-RU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00FF"/>
                </a:solidFill>
                <a:effectLst/>
                <a:latin typeface="+mn-lt"/>
              </a:rPr>
              <a:t>Контактные данные</a:t>
            </a:r>
            <a:endParaRPr lang="ru-RU" sz="3600" dirty="0">
              <a:solidFill>
                <a:srgbClr val="0000FF"/>
              </a:solidFill>
              <a:effectLst/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00200"/>
            <a:ext cx="8643998" cy="4709160"/>
          </a:xfrm>
        </p:spPr>
        <p:txBody>
          <a:bodyPr/>
          <a:lstStyle/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Телефон приемной комиссии: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8 (47354)-6-13-71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Официальный сайт: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https://bormed.ru/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Электронная почта: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kimaiu@bormk.zdrav36.ru</a:t>
            </a:r>
            <a:endParaRPr lang="ru-RU" sz="32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85825" y="274638"/>
            <a:ext cx="8258175" cy="579755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8500" dirty="0">
                <a:solidFill>
                  <a:srgbClr val="FF0000"/>
                </a:solidFill>
                <a:latin typeface="Bookman Old Style" pitchFamily="18" charset="0"/>
              </a:rPr>
              <a:t>    </a:t>
            </a:r>
            <a:br>
              <a:rPr lang="ru-RU" sz="8500" dirty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ru-RU" sz="8500" dirty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br>
              <a:rPr lang="ru-RU" sz="8500" dirty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ru-RU" sz="6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ookman Old Style" pitchFamily="18" charset="0"/>
              </a:rPr>
              <a:t>ПРИХОДИТЕ </a:t>
            </a:r>
            <a:br>
              <a:rPr lang="ru-RU" sz="6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ookman Old Style" pitchFamily="18" charset="0"/>
              </a:rPr>
            </a:br>
            <a:r>
              <a:rPr lang="ru-RU" sz="6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ookman Old Style" pitchFamily="18" charset="0"/>
              </a:rPr>
              <a:t> К НАМ  УЧИТЬСЯ!</a:t>
            </a:r>
          </a:p>
        </p:txBody>
      </p:sp>
      <p:pic>
        <p:nvPicPr>
          <p:cNvPr id="25602" name="Picture 2" descr="D:\диск 23.10\DSC_158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8794" y="428604"/>
            <a:ext cx="5000660" cy="2977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custDataLst>
      <p:tags r:id="rId1"/>
    </p:custData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5154612"/>
          </a:xfrm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6000" dirty="0">
                <a:solidFill>
                  <a:srgbClr val="3333FF"/>
                </a:solidFill>
                <a:latin typeface="Bookman Old Style" pitchFamily="18" charset="0"/>
              </a:rPr>
              <a:t/>
            </a:r>
            <a:br>
              <a:rPr lang="ru-RU" sz="6000" dirty="0">
                <a:solidFill>
                  <a:srgbClr val="3333FF"/>
                </a:solidFill>
                <a:latin typeface="Bookman Old Style" pitchFamily="18" charset="0"/>
              </a:rPr>
            </a:br>
            <a:r>
              <a:rPr lang="ru-RU" sz="8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ookman Old Style" pitchFamily="18" charset="0"/>
              </a:rPr>
              <a:t>СПАСИБО </a:t>
            </a:r>
            <a:br>
              <a:rPr lang="ru-RU" sz="8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ookman Old Style" pitchFamily="18" charset="0"/>
              </a:rPr>
            </a:br>
            <a:r>
              <a:rPr lang="ru-RU" sz="8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ookman Old Style" pitchFamily="18" charset="0"/>
              </a:rPr>
              <a:t>ЗА </a:t>
            </a:r>
            <a:br>
              <a:rPr lang="ru-RU" sz="8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ookman Old Style" pitchFamily="18" charset="0"/>
              </a:rPr>
            </a:br>
            <a:r>
              <a:rPr lang="ru-RU" sz="8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ookman Old Style" pitchFamily="18" charset="0"/>
              </a:rPr>
              <a:t>ВНИМАНИЕ!</a:t>
            </a:r>
          </a:p>
        </p:txBody>
      </p:sp>
    </p:spTree>
    <p:custDataLst>
      <p:tags r:id="rId1"/>
    </p:custData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457200" y="273050"/>
            <a:ext cx="6686568" cy="51274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  <a:effectLst/>
                <a:latin typeface="+mn-lt"/>
              </a:rPr>
              <a:t>Квалификационная характеристика</a:t>
            </a:r>
            <a:endParaRPr lang="ru-RU" sz="2800" b="1" dirty="0">
              <a:solidFill>
                <a:srgbClr val="0000FF"/>
              </a:solidFill>
              <a:effectLst/>
              <a:latin typeface="+mn-lt"/>
            </a:endParaRPr>
          </a:p>
        </p:txBody>
      </p:sp>
      <p:sp>
        <p:nvSpPr>
          <p:cNvPr id="14" name="Текст 13"/>
          <p:cNvSpPr>
            <a:spLocks noGrp="1"/>
          </p:cNvSpPr>
          <p:nvPr>
            <p:ph type="body" idx="2"/>
          </p:nvPr>
        </p:nvSpPr>
        <p:spPr>
          <a:xfrm>
            <a:off x="457200" y="1071546"/>
            <a:ext cx="4900618" cy="5054617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00FF"/>
                </a:solidFill>
              </a:rPr>
              <a:t>Деятельность </a:t>
            </a:r>
            <a:r>
              <a:rPr lang="ru-RU" sz="2800" b="1" dirty="0" smtClean="0">
                <a:solidFill>
                  <a:srgbClr val="0000FF"/>
                </a:solidFill>
              </a:rPr>
              <a:t>медицинской сестры </a:t>
            </a:r>
            <a:r>
              <a:rPr lang="ru-RU" sz="2800" dirty="0" smtClean="0">
                <a:solidFill>
                  <a:srgbClr val="0000FF"/>
                </a:solidFill>
              </a:rPr>
              <a:t>направлена на оказание медицинской помощи отдельным семьям и группам населения и включает: сохранение и укрепление здоровья; профилактику заболеваний; обеспечение комплексного ухода за пациентами и облегчение страданий, реабилитацию.</a:t>
            </a:r>
            <a:endParaRPr lang="ru-RU" sz="2800" dirty="0">
              <a:solidFill>
                <a:srgbClr val="0000FF"/>
              </a:solidFill>
            </a:endParaRPr>
          </a:p>
        </p:txBody>
      </p:sp>
      <p:pic>
        <p:nvPicPr>
          <p:cNvPr id="12" name="Picture 2" descr="C:\Users\Asus\Desktop\фото дод1\DSC_110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429256" y="1285860"/>
            <a:ext cx="3429024" cy="3929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Содержимое 7" descr="sd2.jpg"/>
          <p:cNvPicPr>
            <a:picLocks noGrp="1" noChangeAspect="1"/>
          </p:cNvPicPr>
          <p:nvPr>
            <p:ph sz="half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357159" y="1785926"/>
            <a:ext cx="2857519" cy="3716338"/>
          </a:xfrm>
          <a:effectLst>
            <a:glow rad="228600">
              <a:schemeClr val="accent3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6387" name="Rectangle 6"/>
          <p:cNvSpPr>
            <a:spLocks noGrp="1" noChangeArrowheads="1"/>
          </p:cNvSpPr>
          <p:nvPr>
            <p:ph sz="half" idx="4294967295"/>
          </p:nvPr>
        </p:nvSpPr>
        <p:spPr>
          <a:xfrm>
            <a:off x="3428992" y="1600200"/>
            <a:ext cx="5357850" cy="4525963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ru-RU" b="1" dirty="0" smtClean="0">
                <a:solidFill>
                  <a:srgbClr val="0000FF"/>
                </a:solidFill>
              </a:rPr>
              <a:t>Квалификация – Фельдшер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b="1" dirty="0" smtClean="0">
                <a:solidFill>
                  <a:srgbClr val="0000FF"/>
                </a:solidFill>
              </a:rPr>
              <a:t>Срок обучения:   3 года 10 мес.</a:t>
            </a:r>
          </a:p>
          <a:p>
            <a:pPr marL="0" indent="0" algn="ctr">
              <a:lnSpc>
                <a:spcPct val="150000"/>
              </a:lnSpc>
              <a:spcBef>
                <a:spcPct val="0"/>
              </a:spcBef>
              <a:buNone/>
            </a:pPr>
            <a:r>
              <a:rPr lang="ru-RU" b="1" dirty="0" smtClean="0">
                <a:solidFill>
                  <a:srgbClr val="0000FF"/>
                </a:solidFill>
              </a:rPr>
              <a:t>План приема-25 </a:t>
            </a:r>
          </a:p>
          <a:p>
            <a:pPr marL="0" indent="0"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b="1" dirty="0" smtClean="0">
                <a:solidFill>
                  <a:srgbClr val="0000FF"/>
                </a:solidFill>
              </a:rPr>
              <a:t>Условия приема- бюджет</a:t>
            </a:r>
          </a:p>
          <a:p>
            <a:pPr marL="0" indent="0"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b="1" i="1" dirty="0" smtClean="0">
                <a:solidFill>
                  <a:srgbClr val="0000FF"/>
                </a:solidFill>
              </a:rPr>
              <a:t>Обучение на базе среднего общего образования</a:t>
            </a:r>
          </a:p>
          <a:p>
            <a:pPr marL="0" indent="0"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ru-RU" sz="1300" b="1" dirty="0" smtClean="0">
              <a:solidFill>
                <a:srgbClr val="0000FF"/>
              </a:solidFill>
              <a:latin typeface="Bookman Old Style" pitchFamily="18" charset="0"/>
            </a:endParaRPr>
          </a:p>
        </p:txBody>
      </p:sp>
      <p:sp>
        <p:nvSpPr>
          <p:cNvPr id="16388" name="Rectangle 5"/>
          <p:cNvSpPr>
            <a:spLocks/>
          </p:cNvSpPr>
          <p:nvPr/>
        </p:nvSpPr>
        <p:spPr bwMode="auto">
          <a:xfrm>
            <a:off x="323850" y="260350"/>
            <a:ext cx="8686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2800" b="1" dirty="0">
                <a:solidFill>
                  <a:srgbClr val="FFFF00"/>
                </a:solidFill>
                <a:latin typeface="+mn-lt"/>
              </a:rPr>
              <a:t>31.02.01 </a:t>
            </a:r>
            <a:r>
              <a:rPr lang="ru-RU" sz="2800" b="1" dirty="0" smtClean="0">
                <a:solidFill>
                  <a:srgbClr val="FFFF00"/>
                </a:solidFill>
                <a:latin typeface="+mn-lt"/>
              </a:rPr>
              <a:t>Лечебное дело</a:t>
            </a:r>
            <a:r>
              <a:rPr lang="ru-RU" sz="2800" b="1" dirty="0">
                <a:solidFill>
                  <a:srgbClr val="FFFF00"/>
                </a:solidFill>
                <a:latin typeface="+mn-lt"/>
              </a:rPr>
              <a:t/>
            </a:r>
            <a:br>
              <a:rPr lang="ru-RU" sz="2800" b="1" dirty="0">
                <a:solidFill>
                  <a:srgbClr val="FFFF00"/>
                </a:solidFill>
                <a:latin typeface="+mn-lt"/>
              </a:rPr>
            </a:br>
            <a:r>
              <a:rPr lang="ru-RU" sz="2800" b="1" dirty="0">
                <a:solidFill>
                  <a:srgbClr val="FFFF00"/>
                </a:solidFill>
                <a:latin typeface="+mn-lt"/>
              </a:rPr>
              <a:t>(углубленная подготовка)</a:t>
            </a:r>
          </a:p>
        </p:txBody>
      </p:sp>
    </p:spTree>
    <p:custDataLst>
      <p:tags r:id="rId1"/>
    </p:custData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6143668" cy="58418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0000FF"/>
                </a:solidFill>
                <a:effectLst/>
                <a:latin typeface="+mn-lt"/>
              </a:rPr>
              <a:t>Квалификационная характеристика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idx="2"/>
          </p:nvPr>
        </p:nvSpPr>
        <p:spPr>
          <a:xfrm>
            <a:off x="457200" y="1142984"/>
            <a:ext cx="4400552" cy="4983179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00FF"/>
                </a:solidFill>
              </a:rPr>
              <a:t>Деятельность </a:t>
            </a:r>
            <a:r>
              <a:rPr lang="ru-RU" sz="2800" b="1" dirty="0" smtClean="0">
                <a:solidFill>
                  <a:srgbClr val="0000FF"/>
                </a:solidFill>
              </a:rPr>
              <a:t>фельдшера </a:t>
            </a:r>
            <a:r>
              <a:rPr lang="ru-RU" sz="2800" dirty="0" smtClean="0">
                <a:solidFill>
                  <a:srgbClr val="0000FF"/>
                </a:solidFill>
              </a:rPr>
              <a:t>направлена на оказание помощи отдельным семьям и группам населения и включает: сохранение и укрепление здоровья; профилактику заболевания; диагностику и лечение заболеваний; реабилитацию.</a:t>
            </a:r>
            <a:endParaRPr lang="ru-RU" sz="2800" dirty="0">
              <a:solidFill>
                <a:srgbClr val="0000FF"/>
              </a:solidFill>
            </a:endParaRPr>
          </a:p>
        </p:txBody>
      </p:sp>
      <p:pic>
        <p:nvPicPr>
          <p:cNvPr id="1026" name="Picture 2" descr="F:\IMG_332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88" y="1500174"/>
            <a:ext cx="3757612" cy="3786214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615262" cy="796908"/>
          </a:xfrm>
        </p:spPr>
        <p:txBody>
          <a:bodyPr>
            <a:noAutofit/>
          </a:bodyPr>
          <a:lstStyle/>
          <a:p>
            <a:pPr eaLnBrk="0" hangingPunct="0"/>
            <a:r>
              <a:rPr lang="ru-RU" sz="2800" dirty="0" smtClean="0">
                <a:solidFill>
                  <a:srgbClr val="FFFF00"/>
                </a:solidFill>
                <a:effectLst/>
                <a:latin typeface="+mn-lt"/>
              </a:rPr>
              <a:t>33.02.01 Фармация</a:t>
            </a:r>
            <a:br>
              <a:rPr lang="ru-RU" sz="2800" dirty="0" smtClean="0">
                <a:solidFill>
                  <a:srgbClr val="FFFF00"/>
                </a:solidFill>
                <a:effectLst/>
                <a:latin typeface="+mn-lt"/>
              </a:rPr>
            </a:br>
            <a:r>
              <a:rPr lang="ru-RU" sz="2800" dirty="0" smtClean="0">
                <a:solidFill>
                  <a:srgbClr val="FFFF00"/>
                </a:solidFill>
                <a:effectLst/>
                <a:latin typeface="+mn-lt"/>
              </a:rPr>
              <a:t>(базовая подготовка)</a:t>
            </a:r>
            <a:endParaRPr lang="ru-RU" sz="2800" dirty="0">
              <a:solidFill>
                <a:srgbClr val="FFFF00"/>
              </a:solidFill>
              <a:effectLst/>
              <a:latin typeface="+mn-lt"/>
            </a:endParaRPr>
          </a:p>
        </p:txBody>
      </p:sp>
      <p:sp>
        <p:nvSpPr>
          <p:cNvPr id="15" name="Содержимое 14"/>
          <p:cNvSpPr>
            <a:spLocks noGrp="1"/>
          </p:cNvSpPr>
          <p:nvPr>
            <p:ph sz="half" idx="1"/>
          </p:nvPr>
        </p:nvSpPr>
        <p:spPr>
          <a:xfrm>
            <a:off x="285720" y="1357298"/>
            <a:ext cx="4857784" cy="4768865"/>
          </a:xfrm>
        </p:spPr>
        <p:txBody>
          <a:bodyPr>
            <a:norm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ru-RU" sz="2400" b="1" dirty="0" smtClean="0">
                <a:solidFill>
                  <a:srgbClr val="0000FF"/>
                </a:solidFill>
              </a:rPr>
              <a:t>Квалификация  -  Фармацевт</a:t>
            </a:r>
          </a:p>
          <a:p>
            <a:pPr marL="0" indent="0">
              <a:spcBef>
                <a:spcPct val="0"/>
              </a:spcBef>
              <a:buNone/>
            </a:pPr>
            <a:r>
              <a:rPr lang="ru-RU" sz="2400" b="1" dirty="0" smtClean="0">
                <a:solidFill>
                  <a:srgbClr val="0000FF"/>
                </a:solidFill>
              </a:rPr>
              <a:t>Срок обучения:  2года 10 месяцев</a:t>
            </a:r>
          </a:p>
          <a:p>
            <a:pPr marL="0" indent="0">
              <a:spcBef>
                <a:spcPct val="0"/>
              </a:spcBef>
              <a:buNone/>
            </a:pPr>
            <a:r>
              <a:rPr lang="ru-RU" sz="2400" b="1" dirty="0" smtClean="0">
                <a:solidFill>
                  <a:srgbClr val="0000FF"/>
                </a:solidFill>
              </a:rPr>
              <a:t>                              3 года 10месяцев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00FF"/>
                </a:solidFill>
              </a:rPr>
              <a:t>План приема: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00FF"/>
                </a:solidFill>
              </a:rPr>
              <a:t>на базе 11 класса-16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00FF"/>
                </a:solidFill>
              </a:rPr>
              <a:t>на базе 9 класса- 25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00FF"/>
                </a:solidFill>
              </a:rPr>
              <a:t>Условия обучения- платное</a:t>
            </a:r>
          </a:p>
          <a:p>
            <a:pPr marL="0" indent="0" algn="ctr">
              <a:buNone/>
            </a:pPr>
            <a:r>
              <a:rPr lang="ru-RU" b="1" i="1" dirty="0" smtClean="0">
                <a:solidFill>
                  <a:srgbClr val="0000FF"/>
                </a:solidFill>
              </a:rPr>
              <a:t>Обучение на базе  основного общего и среднего общего образования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half" idx="2"/>
          </p:nvPr>
        </p:nvSpPr>
        <p:spPr>
          <a:xfrm>
            <a:off x="5214942" y="1357298"/>
            <a:ext cx="3714776" cy="457203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5" name="Picture 3" descr="D:\Фотоконкурс Моя профессия- мое будущее\Фото для стенда\гр 331-332фм (1).JPG"/>
          <p:cNvPicPr>
            <a:picLocks noChangeAspect="1" noChangeArrowheads="1"/>
          </p:cNvPicPr>
          <p:nvPr/>
        </p:nvPicPr>
        <p:blipFill>
          <a:blip r:embed="rId2" cstate="print"/>
          <a:srcRect t="2628" b="2628"/>
          <a:stretch>
            <a:fillRect/>
          </a:stretch>
        </p:blipFill>
        <p:spPr bwMode="auto">
          <a:xfrm>
            <a:off x="5214942" y="1571612"/>
            <a:ext cx="3714776" cy="4000528"/>
          </a:xfrm>
          <a:prstGeom prst="rect">
            <a:avLst/>
          </a:prstGeom>
          <a:solidFill>
            <a:schemeClr val="bg2"/>
          </a:solidFill>
          <a:ln w="44450" cap="sq" cmpd="sng" algn="ctr">
            <a:noFill/>
            <a:prstDash val="solid"/>
            <a:miter lim="800000"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3050"/>
            <a:ext cx="6186502" cy="58418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  <a:effectLst/>
                <a:latin typeface="+mn-lt"/>
              </a:rPr>
              <a:t>Квалификационная характеристика</a:t>
            </a:r>
            <a:endParaRPr lang="ru-RU" sz="2800" b="1" dirty="0">
              <a:solidFill>
                <a:srgbClr val="0000FF"/>
              </a:solidFill>
              <a:effectLst/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457200" y="1071546"/>
            <a:ext cx="4543428" cy="5054617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ru-RU" sz="2000" b="1" dirty="0" smtClean="0">
                <a:solidFill>
                  <a:srgbClr val="0000FF"/>
                </a:solidFill>
              </a:rPr>
              <a:t>Фармацевт</a:t>
            </a:r>
            <a:r>
              <a:rPr lang="ru-RU" sz="2000" dirty="0" smtClean="0">
                <a:solidFill>
                  <a:srgbClr val="0000FF"/>
                </a:solidFill>
              </a:rPr>
              <a:t> готовится к следующим видам деятельности: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ru-RU" sz="2000" dirty="0" smtClean="0">
                <a:solidFill>
                  <a:srgbClr val="0000FF"/>
                </a:solidFill>
              </a:rPr>
              <a:t>-реализация лекарственных средств и товаров аптечного ассортимента;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ru-RU" sz="2000" dirty="0" smtClean="0">
                <a:solidFill>
                  <a:srgbClr val="0000FF"/>
                </a:solidFill>
              </a:rPr>
              <a:t>-изготовление лекарственных форм и проведение обязательных видов контроля; организация деятельности структурных подразделений аптеки и руководства аптечной организации в сельской местности.</a:t>
            </a:r>
          </a:p>
        </p:txBody>
      </p:sp>
      <p:pic>
        <p:nvPicPr>
          <p:cNvPr id="1026" name="Picture 2" descr="D:\Фотоконкурс Моя профессия- мое будущее\Фото для стенда\Титова Елизавета, 441фм (1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287272" y="1343859"/>
            <a:ext cx="3500462" cy="3857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Содержимое 3"/>
          <p:cNvSpPr>
            <a:spLocks noGrp="1"/>
          </p:cNvSpPr>
          <p:nvPr>
            <p:ph sz="half" idx="4294967295"/>
          </p:nvPr>
        </p:nvSpPr>
        <p:spPr>
          <a:xfrm>
            <a:off x="4071934" y="1557338"/>
            <a:ext cx="4857784" cy="4724400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13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ru-RU" sz="2400" b="1" dirty="0" smtClean="0">
                <a:solidFill>
                  <a:srgbClr val="0000FF"/>
                </a:solidFill>
              </a:rPr>
              <a:t>Квалификация – Гигиенист стоматологический</a:t>
            </a:r>
          </a:p>
          <a:p>
            <a:pPr marL="0" indent="0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ru-RU" sz="2400" b="1" dirty="0" smtClean="0">
                <a:solidFill>
                  <a:srgbClr val="0000FF"/>
                </a:solidFill>
              </a:rPr>
              <a:t>Срок обучения:   1 год 10 месяцев</a:t>
            </a:r>
          </a:p>
          <a:p>
            <a:pPr marL="0" indent="0" algn="ctr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ru-RU" sz="2400" b="1" dirty="0" smtClean="0">
                <a:solidFill>
                  <a:srgbClr val="0000FF"/>
                </a:solidFill>
              </a:rPr>
              <a:t>План приема-16</a:t>
            </a:r>
          </a:p>
          <a:p>
            <a:pPr marL="0" indent="0" algn="ctr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ru-RU" sz="2400" b="1" dirty="0" smtClean="0">
                <a:solidFill>
                  <a:srgbClr val="0000FF"/>
                </a:solidFill>
              </a:rPr>
              <a:t>Условия обучения- платное</a:t>
            </a:r>
          </a:p>
          <a:p>
            <a:pPr marL="0" indent="0" algn="ctr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ru-RU" sz="2400" b="1" i="1" dirty="0" smtClean="0">
                <a:solidFill>
                  <a:srgbClr val="0000FF"/>
                </a:solidFill>
              </a:rPr>
              <a:t>Обучение на базе среднего общего образования</a:t>
            </a:r>
          </a:p>
        </p:txBody>
      </p:sp>
      <p:sp>
        <p:nvSpPr>
          <p:cNvPr id="18437" name="Rectangle 6"/>
          <p:cNvSpPr>
            <a:spLocks/>
          </p:cNvSpPr>
          <p:nvPr/>
        </p:nvSpPr>
        <p:spPr bwMode="auto">
          <a:xfrm>
            <a:off x="323850" y="115888"/>
            <a:ext cx="8686800" cy="119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2800" b="1" dirty="0" smtClean="0">
                <a:solidFill>
                  <a:srgbClr val="FFFF00"/>
                </a:solidFill>
                <a:latin typeface="+mn-lt"/>
              </a:rPr>
              <a:t>31.02.06 Стоматология профилактическая</a:t>
            </a:r>
            <a:r>
              <a:rPr lang="ru-RU" sz="2800" b="1" dirty="0">
                <a:solidFill>
                  <a:srgbClr val="FFFF00"/>
                </a:solidFill>
                <a:latin typeface="+mn-lt"/>
              </a:rPr>
              <a:t/>
            </a:r>
            <a:br>
              <a:rPr lang="ru-RU" sz="2800" b="1" dirty="0">
                <a:solidFill>
                  <a:srgbClr val="FFFF00"/>
                </a:solidFill>
                <a:latin typeface="+mn-lt"/>
              </a:rPr>
            </a:br>
            <a:r>
              <a:rPr lang="ru-RU" sz="2800" b="1" dirty="0">
                <a:solidFill>
                  <a:srgbClr val="FFFF00"/>
                </a:solidFill>
                <a:latin typeface="+mn-lt"/>
              </a:rPr>
              <a:t>(базовая подготовка)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428736"/>
            <a:ext cx="3786214" cy="4429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80F0C7B5-CA51-48FA-80E3-DE6358E5CF04}"/>
  <p:tag name="ISPRING_RESOURCE_FOLDER" val="D:\колледж 2\"/>
  <p:tag name="ISPRING_PRESENTATION_PATH" val="D:\колледж 2.pptx"/>
  <p:tag name="ISPRING_PROJECT_FOLDER_UPDATED" val="1"/>
  <p:tag name="ISPRING_PRESENTATION_INFO" val="&lt;?xml version=&quot;1.0&quot; encoding=&quot;UTF-8&quot; standalone=&quot;no&quot; ?&gt;&#10;&lt;presentation&gt;&#10;&#10;  &lt;slides&gt;&#10;    &lt;slide duration=&quot;5000&quot; id=&quot;{FA0A67FD-B9A0-4C9A-B70C-FD4B0321DCF8}&quot; pptId=&quot;258&quot; transitionDuration=&quot;500&quot;/&gt;&#10;    &lt;slide duration=&quot;5000&quot; id=&quot;{808C3F29-E6C7-4B0F-A93A-59E41818E7BF}&quot; pptId=&quot;259&quot; transitionDuration=&quot;500&quot;/&gt;&#10;    &lt;slide duration=&quot;5000&quot; id=&quot;{90DD7585-FD50-4F54-89BE-C14CBC85A50D}&quot; pptId=&quot;261&quot; transitionDuration=&quot;500&quot;/&gt;&#10;    &lt;slide duration=&quot;5000&quot; id=&quot;{7E1E22DE-EBBF-422D-8219-72FC55236331}&quot; pptId=&quot;284&quot; transitionDuration=&quot;0&quot;/&gt;&#10;    &lt;slide duration=&quot;5000&quot; id=&quot;{192B9B7F-9EC7-4C15-B681-49A9A1A031B3}&quot; pptId=&quot;263&quot; transitionDuration=&quot;500&quot;/&gt;&#10;    &lt;slide duration=&quot;5000&quot; id=&quot;{19C9E0DB-B1A7-45A5-9FE0-ED1E8A2F5D95}&quot; pptId=&quot;285&quot; transitionDuration=&quot;0&quot;/&gt;&#10;    &lt;slide duration=&quot;5000&quot; id=&quot;{EFAA648E-2E95-4EDC-82B7-D79A4D7DECB6}&quot; pptId=&quot;262&quot; transitionDuration=&quot;750&quot;/&gt;&#10;    &lt;slide duration=&quot;5000&quot; id=&quot;{54ACC641-9912-464C-8BB5-279C2E56A8AA}&quot; pptId=&quot;286&quot; transitionDuration=&quot;0&quot;/&gt;&#10;    &lt;slide duration=&quot;5000&quot; id=&quot;{D9E3EA82-0132-4515-9A4F-537AEABB44FA}&quot; pptId=&quot;266&quot; transitionDuration=&quot;500&quot;/&gt;&#10;    &lt;slide duration=&quot;5000&quot; id=&quot;{6D9BAF23-2CFE-4A71-93F5-26ED5997D770}&quot; pptId=&quot;273&quot; transitionDuration=&quot;0&quot;/&gt;&#10;    &lt;slide duration=&quot;5000&quot; id=&quot;{F84C7B44-1EB4-40B2-86C5-D64331D26B05}&quot; pptId=&quot;274&quot; transitionDuration=&quot;0&quot;/&gt;&#10;    &lt;slide duration=&quot;5000&quot; id=&quot;{EAC5BC9C-7F5E-4854-9B92-C405B6FB3508}&quot; pptId=&quot;264&quot; transitionDuration=&quot;500&quot;/&gt;&#10;    &lt;slide duration=&quot;5000&quot; id=&quot;{4E2CD9E8-5356-4CF8-9894-CFCF30297448}&quot; pptId=&quot;265&quot; transitionDuration=&quot;500&quot;/&gt;&#10;    &lt;slide duration=&quot;5000&quot; id=&quot;{815515AA-2FA6-43E0-BB70-3D6DB60E26C7}&quot; pptId=&quot;267&quot; transitionDuration=&quot;500&quot;/&gt;&#10;    &lt;slide duration=&quot;5000&quot; id=&quot;{493DC183-9941-4BB1-8671-3D0AD9438079}&quot; pptId=&quot;268&quot; transitionDuration=&quot;0&quot;/&gt;&#10;    &lt;slide duration=&quot;5000&quot; id=&quot;{86DCE3B5-21CC-4BB7-8659-999DCD142AEF}&quot; pptId=&quot;272&quot; transitionDuration=&quot;0&quot;/&gt;&#10;    &lt;slide duration=&quot;5000&quot; id=&quot;{543F7D9A-5F92-4115-B2CE-1BE29129673D}&quot; pptId=&quot;269&quot; transitionDuration=&quot;500&quot;/&gt;&#10;    &lt;slide duration=&quot;5000&quot; id=&quot;{8C0FF938-09C3-4532-A2FB-2528D48B2B2A}&quot; pptId=&quot;276&quot; transitionDuration=&quot;0&quot;/&gt;&#10;    &lt;slide duration=&quot;5000&quot; id=&quot;{7BF6A668-E2E5-42B2-B907-AC4C011977CF}&quot; pptId=&quot;275&quot; transitionDuration=&quot;500&quot;/&gt;&#10;    &lt;slide duration=&quot;5000&quot; id=&quot;{2A6C2F67-D59C-4B1E-9791-4BC14E8A34BE}&quot; pptId=&quot;277&quot; transitionDuration=&quot;0&quot;/&gt;&#10;    &lt;slide duration=&quot;5000&quot; id=&quot;{F7746A7E-2E86-4278-8A3D-815184A8878B}&quot; pptId=&quot;278&quot; transitionDuration=&quot;0&quot;/&gt;&#10;    &lt;slide duration=&quot;5000&quot; id=&quot;{C6B3D488-17A9-40B9-9321-A79FDD73F4F8}&quot; pptId=&quot;287&quot; transitionDuration=&quot;0&quot;/&gt;&#10;    &lt;slide duration=&quot;5000&quot; id=&quot;{6E34D446-2A8D-41CA-9792-08E359198D97}&quot; pptId=&quot;288&quot; transitionDuration=&quot;0&quot;/&gt;&#10;    &lt;slide duration=&quot;5000&quot; id=&quot;{2EB3D32A-7775-4D2D-BF6A-1C352AF37945}&quot; pptId=&quot;289&quot; transitionDuration=&quot;0&quot;/&gt;&#10;    &lt;slide duration=&quot;5000&quot; id=&quot;{27DE5A0C-AB53-49CF-9FAB-FFE0176C4C64}&quot; pptId=&quot;270&quot; transitionDuration=&quot;1000&quot;/&gt;&#10;    &lt;slide duration=&quot;5000&quot; id=&quot;{535513CC-5973-4CAC-89CE-29A722E00BD3}&quot; pptId=&quot;271&quot; transitionDuration=&quot;500&quot;/&gt;&#10;  &lt;/slides&gt;&#10;&#10;&lt;/presentation&gt;&#10;"/>
  <p:tag name="ISPRING_RESOURCE_PATHS_HASH_PRESENTER" val="fd94811d93f6b17bea764ee5315a270d7f58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2A6C2F67-D59C-4B1E-9791-4BC14E8A34BE}"/>
  <p:tag name="GENSWF_ADVANCE_TIME" val="5"/>
  <p:tag name="ISPRING_CUSTOM_TIMING_USED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F7746A7E-2E86-4278-8A3D-815184A8878B}"/>
  <p:tag name="GENSWF_ADVANCE_TIME" val="5"/>
  <p:tag name="ISPRING_CUSTOM_TIMING_USED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C6B3D488-17A9-40B9-9321-A79FDD73F4F8}"/>
  <p:tag name="GENSWF_ADVANCE_TIME" val="5"/>
  <p:tag name="ISPRING_CUSTOM_TIMING_USED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2EB3D32A-7775-4D2D-BF6A-1C352AF37945}"/>
  <p:tag name="GENSWF_ADVANCE_TIME" val="5"/>
  <p:tag name="ISPRING_CUSTOM_TIMING_USED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27DE5A0C-AB53-49CF-9FAB-FFE0176C4C64}"/>
  <p:tag name="GENSWF_ADVANCE_TIME" val="5"/>
  <p:tag name="ISPRING_CUSTOM_TIMING_USED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535513CC-5973-4CAC-89CE-29A722E00BD3}"/>
  <p:tag name="GENSWF_ADVANCE_TIME" val="5"/>
  <p:tag name="ISPRING_CUSTOM_TIMING_US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FA0A67FD-B9A0-4C9A-B70C-FD4B0321DCF8}"/>
  <p:tag name="GENSWF_ADVANCE_TIME" val="5"/>
  <p:tag name="ISPRING_CUSTOM_TIMING_USED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6D9BAF23-2CFE-4A71-93F5-26ED5997D770}"/>
  <p:tag name="GENSWF_ADVANCE_TIME" val="5"/>
  <p:tag name="ISPRING_CUSTOM_TIMING_USED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90DD7585-FD50-4F54-89BE-C14CBC85A50D}"/>
  <p:tag name="GENSWF_ADVANCE_TIME" val="5"/>
  <p:tag name="ISPRING_CUSTOM_TIMING_USED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192B9B7F-9EC7-4C15-B681-49A9A1A031B3}"/>
  <p:tag name="GENSWF_ADVANCE_TIME" val="5"/>
  <p:tag name="ISPRING_CUSTOM_TIMING_USED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19C9E0DB-B1A7-45A5-9FE0-ED1E8A2F5D95}"/>
  <p:tag name="GENSWF_ADVANCE_TIME" val="5"/>
  <p:tag name="ISPRING_CUSTOM_TIMING_USED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D9E3EA82-0132-4515-9A4F-537AEABB44FA}"/>
  <p:tag name="GENSWF_ADVANCE_TIME" val="5"/>
  <p:tag name="ISPRING_CUSTOM_TIMING_USED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D9E3EA82-0132-4515-9A4F-537AEABB44FA}"/>
  <p:tag name="GENSWF_ADVANCE_TIME" val="5"/>
  <p:tag name="ISPRING_CUSTOM_TIMING_USED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8C0FF938-09C3-4532-A2FB-2528D48B2B2A}"/>
  <p:tag name="GENSWF_ADVANCE_TIME" val="5"/>
  <p:tag name="ISPRING_CUSTOM_TIMING_US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6">
      <a:dk1>
        <a:sysClr val="windowText" lastClr="000000"/>
      </a:dk1>
      <a:lt1>
        <a:srgbClr val="33CC33"/>
      </a:lt1>
      <a:dk2>
        <a:srgbClr val="4E5B6F"/>
      </a:dk2>
      <a:lt2>
        <a:srgbClr val="D6ECFF"/>
      </a:lt2>
      <a:accent1>
        <a:srgbClr val="5EA226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1FCF41"/>
      </a:hlink>
      <a:folHlink>
        <a:srgbClr val="5F7791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887</TotalTime>
  <Words>1670</Words>
  <Application>Microsoft Office PowerPoint</Application>
  <PresentationFormat>Экран (4:3)</PresentationFormat>
  <Paragraphs>214</Paragraphs>
  <Slides>37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Апекс</vt:lpstr>
      <vt:lpstr>Бюджетное  профессиональное  образовательное учреждение  Воронежской области  «Борисоглебский медицинский колледж»</vt:lpstr>
      <vt:lpstr>СПЕЦИАЛЬНОСТИ ПОДГОТОВКИ  НА 2021-2022 УЧЕБНЫЙ ГОД</vt:lpstr>
      <vt:lpstr>Слайд 3</vt:lpstr>
      <vt:lpstr>Квалификационная характеристика</vt:lpstr>
      <vt:lpstr>Слайд 5</vt:lpstr>
      <vt:lpstr>Квалификационная характеристика</vt:lpstr>
      <vt:lpstr>33.02.01 Фармация (базовая подготовка)</vt:lpstr>
      <vt:lpstr>Квалификационная характеристика</vt:lpstr>
      <vt:lpstr>Слайд 9</vt:lpstr>
      <vt:lpstr>Квалификационная характеристика</vt:lpstr>
      <vt:lpstr>Преимущества  целевого   обучения</vt:lpstr>
      <vt:lpstr>Слайд 12</vt:lpstr>
      <vt:lpstr>Слайд 13</vt:lpstr>
      <vt:lpstr>Преимущества целевого обучения</vt:lpstr>
      <vt:lpstr>Условия поступления в  БПОУ ВО «Борисоглебскмедколледж»  в 2021 году</vt:lpstr>
      <vt:lpstr>Слайд 16</vt:lpstr>
      <vt:lpstr>       Сроки приема документов </vt:lpstr>
      <vt:lpstr>Слайд 18</vt:lpstr>
      <vt:lpstr>Дети-сироты предоставляют:</vt:lpstr>
      <vt:lpstr>Информация о прохождении медицинского осмотра</vt:lpstr>
      <vt:lpstr>Слайд 21</vt:lpstr>
      <vt:lpstr>15 лет</vt:lpstr>
      <vt:lpstr>16лет</vt:lpstr>
      <vt:lpstr>17лет</vt:lpstr>
      <vt:lpstr>Слайд 25</vt:lpstr>
      <vt:lpstr>Перечень врачей специалистов, лабораторных и функциональных  исследований</vt:lpstr>
      <vt:lpstr>Способы подачи документов</vt:lpstr>
      <vt:lpstr>Вступительные испытания</vt:lpstr>
      <vt:lpstr>Процедура зачисления</vt:lpstr>
      <vt:lpstr>При приеме на обучение учитываются следующие результаты индивидуальных достижений: </vt:lpstr>
      <vt:lpstr>Слайд 31</vt:lpstr>
      <vt:lpstr>Слайд 32</vt:lpstr>
      <vt:lpstr>Слайд 33</vt:lpstr>
      <vt:lpstr>Слайд 34</vt:lpstr>
      <vt:lpstr>Контактные данные</vt:lpstr>
      <vt:lpstr>       ПРИХОДИТЕ   К НАМ  УЧИТЬСЯ!</vt:lpstr>
      <vt:lpstr> СПАСИБО  ЗА 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Бюджетное образовательное учреждение  среднего профессионального образования  Воронежской области  «Борисоглебский медицинский колледж»</dc:title>
  <cp:lastModifiedBy>Asus</cp:lastModifiedBy>
  <cp:revision>119</cp:revision>
  <dcterms:modified xsi:type="dcterms:W3CDTF">2021-04-26T19:08:01Z</dcterms:modified>
</cp:coreProperties>
</file>