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42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6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%2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%2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%2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%20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%20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5E-47A6-8D88-F2CFAB0DD1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5E-47A6-8D88-F2CFAB0DD1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'[Книга 1.xlsx]Лист1'!$A$1:$A$2</c:f>
              <c:strCache>
                <c:ptCount val="2"/>
                <c:pt idx="0">
                  <c:v>артериальная гипертензия
</c:v>
                </c:pt>
                <c:pt idx="1">
                  <c:v>ОНМК</c:v>
                </c:pt>
              </c:strCache>
            </c:strRef>
          </c:cat>
          <c:val>
            <c:numRef>
              <c:f>'[Книга 1.xlsx]Лист1'!$B$1:$B$2</c:f>
              <c:numCache>
                <c:formatCode>General</c:formatCode>
                <c:ptCount val="2"/>
                <c:pt idx="0">
                  <c:v>34</c:v>
                </c:pt>
                <c:pt idx="1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5E-47A6-8D88-F2CFAB0DD1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v>Ряд2</c:v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20-4BA0-AF09-E232B04194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920-4BA0-AF09-E232B041944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'[Книга 1.xlsx]Лист1'!$A$1:$A$2</c:f>
              <c:strCache>
                <c:ptCount val="2"/>
                <c:pt idx="0">
                  <c:v>присутствует</c:v>
                </c:pt>
                <c:pt idx="1">
                  <c:v>нет</c:v>
                </c:pt>
              </c:strCache>
            </c:strRef>
          </c:cat>
          <c:val>
            <c:numRef>
              <c:f>'[Книга 1.xlsx]Лист1'!$B$1:$B$2</c:f>
              <c:numCache>
                <c:formatCode>0%</c:formatCode>
                <c:ptCount val="2"/>
                <c:pt idx="0">
                  <c:v>0.8500000000000002</c:v>
                </c:pt>
                <c:pt idx="1">
                  <c:v>0.15000000000000005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20-4BA0-AF09-E232B04194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DE-46E8-91A9-AA6C322874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DDE-46E8-91A9-AA6C322874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'[Книга 1.xlsx]Лист1'!$A$1:$A$2</c:f>
              <c:strCache>
                <c:ptCount val="2"/>
                <c:pt idx="0">
                  <c:v>III стадия</c:v>
                </c:pt>
                <c:pt idx="1">
                  <c:v>IV стадия</c:v>
                </c:pt>
              </c:strCache>
            </c:strRef>
          </c:cat>
          <c:val>
            <c:numRef>
              <c:f>'[Книга 1.xlsx]Лист1'!$B$1:$B$2</c:f>
              <c:numCache>
                <c:formatCode>0%</c:formatCode>
                <c:ptCount val="2"/>
                <c:pt idx="0">
                  <c:v>0.6000000000000002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DE-46E8-91A9-AA6C322874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/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'[Книга 1.xlsx]Лист1'!$A$1:$D$1</c:f>
              <c:strCache>
                <c:ptCount val="4"/>
                <c:pt idx="0">
                  <c:v>быть в безопасности и гармонии </c:v>
                </c:pt>
                <c:pt idx="1">
                  <c:v>пить и есть</c:v>
                </c:pt>
                <c:pt idx="2">
                  <c:v>работать, учиться</c:v>
                </c:pt>
                <c:pt idx="3">
                  <c:v>общаться</c:v>
                </c:pt>
              </c:strCache>
            </c:strRef>
          </c:cat>
          <c:val>
            <c:numRef>
              <c:f>'[Книга 1.xlsx]Лист1'!$A$2:$D$2</c:f>
              <c:numCache>
                <c:formatCode>0%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0.6000000000000002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81-444A-A222-5A28A12F2D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922048"/>
        <c:axId val="73923584"/>
      </c:barChart>
      <c:catAx>
        <c:axId val="7392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73923584"/>
        <c:crosses val="autoZero"/>
        <c:auto val="1"/>
        <c:lblAlgn val="ctr"/>
        <c:lblOffset val="100"/>
        <c:noMultiLvlLbl val="0"/>
      </c:catAx>
      <c:valAx>
        <c:axId val="73923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3922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2"/>
              <c:layout>
                <c:manualLayout>
                  <c:x val="-8.4163470920601798E-4"/>
                  <c:y val="-0.271856913408212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A6B-41B1-AFA9-2643B46660A2}"/>
                </c:ext>
              </c:extLst>
            </c:dLbl>
            <c:dLbl>
              <c:idx val="3"/>
              <c:layout>
                <c:manualLayout>
                  <c:x val="7.3856149825652195E-2"/>
                  <c:y val="0.151384584389637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6B-41B1-AFA9-2643B46660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[Книга1]Лист1!$A$1:$A$4</c:f>
              <c:strCache>
                <c:ptCount val="4"/>
                <c:pt idx="0">
                  <c:v>полушарное кровоизлияние</c:v>
                </c:pt>
                <c:pt idx="1">
                  <c:v>субарахноидальное кровоизлияние</c:v>
                </c:pt>
                <c:pt idx="2">
                  <c:v>ишемический инсульт</c:v>
                </c:pt>
                <c:pt idx="3">
                  <c:v>каротидный инсульт</c:v>
                </c:pt>
              </c:strCache>
            </c:strRef>
          </c:cat>
          <c:val>
            <c:numRef>
              <c:f>[Книга1]Лист1!$B$1:$B$4</c:f>
              <c:numCache>
                <c:formatCode>0%</c:formatCode>
                <c:ptCount val="4"/>
                <c:pt idx="0">
                  <c:v>0.05</c:v>
                </c:pt>
                <c:pt idx="1">
                  <c:v>0.1</c:v>
                </c:pt>
                <c:pt idx="2">
                  <c:v>0.70000000000000018</c:v>
                </c:pt>
                <c:pt idx="3">
                  <c:v>0.15000000000000005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6B-41B1-AFA9-2643B4666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321766341372693"/>
          <c:y val="0.41035419662213418"/>
          <c:w val="0.28809343781753105"/>
          <c:h val="0.2473163075184653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/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'[Книга 1.xlsx]Лист1'!$A$3:$A$8</c:f>
              <c:strCache>
                <c:ptCount val="6"/>
                <c:pt idx="0">
                  <c:v>работать, учиться </c:v>
                </c:pt>
                <c:pt idx="1">
                  <c:v>общаться</c:v>
                </c:pt>
                <c:pt idx="2">
                  <c:v>двигаться</c:v>
                </c:pt>
                <c:pt idx="3">
                  <c:v>отдыхать</c:v>
                </c:pt>
                <c:pt idx="4">
                  <c:v>быть  чистым</c:v>
                </c:pt>
                <c:pt idx="5">
                  <c:v>выделять</c:v>
                </c:pt>
              </c:strCache>
            </c:strRef>
          </c:cat>
          <c:val>
            <c:numRef>
              <c:f>'[Книга 1.xlsx]Лист1'!$B$3:$B$8</c:f>
              <c:numCache>
                <c:formatCode>0%</c:formatCode>
                <c:ptCount val="6"/>
                <c:pt idx="0">
                  <c:v>0.2</c:v>
                </c:pt>
                <c:pt idx="1">
                  <c:v>0.4</c:v>
                </c:pt>
                <c:pt idx="2">
                  <c:v>0.2</c:v>
                </c:pt>
                <c:pt idx="3">
                  <c:v>0.3000000000000001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6F-4E41-9F57-9928C9F1FF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008064"/>
        <c:axId val="74009600"/>
      </c:barChart>
      <c:catAx>
        <c:axId val="74008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4009600"/>
        <c:crosses val="autoZero"/>
        <c:auto val="1"/>
        <c:lblAlgn val="ctr"/>
        <c:lblOffset val="100"/>
        <c:noMultiLvlLbl val="0"/>
      </c:catAx>
      <c:valAx>
        <c:axId val="7400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4008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6600683-37F0-4E9D-AB22-555D803262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95DF50-1CAD-43BB-AE6B-CC0EC3494B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89DFD4-312C-40AE-8475-D0D1A86665BC}" type="datetime1">
              <a:rPr lang="ru-RU" smtClean="0"/>
              <a:pPr/>
              <a:t>19.05.2022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86E9228-F012-4D34-99B6-2717F928B8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FC2F933-BB50-4F91-8ABF-5811EF81EE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410E7-7232-41B6-98DB-8B00DF552E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239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CD9EF-01A7-4665-A747-E019D2764CA1}" type="datetime1">
              <a:rPr lang="ru-RU" smtClean="0"/>
              <a:pPr/>
              <a:t>19.05.2022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36B3A-7CC9-4572-922D-08F438F664D7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08659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136B3A-7CC9-4572-922D-08F438F664D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682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rtlCol="0" anchor="b">
            <a:normAutofit/>
          </a:bodyPr>
          <a:lstStyle>
            <a:lvl1pPr>
              <a:defRPr sz="54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D762B4-8BB7-4FF9-B489-6D3D90A75B5F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Полилиния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5ABEB7-A629-46CD-907F-81D12F552D6F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3" name="Текст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AAEE07-5E57-4822-9522-7BBA2502B5EB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1" name="Полилиния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4" name="Надпись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«</a:t>
            </a:r>
          </a:p>
        </p:txBody>
      </p:sp>
      <p:sp>
        <p:nvSpPr>
          <p:cNvPr id="15" name="Надпись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»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rtlCol="0" anchor="b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F1541A-27BD-4639-995E-BCAFBC12F969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21" name="Текст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AE542C-AA3A-4FD8-A490-32FF135A09CE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1" name="Полилиния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7" name="Надпись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«</a:t>
            </a:r>
          </a:p>
        </p:txBody>
      </p:sp>
      <p:sp>
        <p:nvSpPr>
          <p:cNvPr id="18" name="Надпись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»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rtlCol="0" anchor="ctr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21" name="Текст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ECE632-83B3-4C22-B936-DDE14AD80D25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776FC3-E975-4B22-9528-4B204CD9FC7C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8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rtlCol="0" anchor="ctr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9F09A9-352D-4E1B-B336-2770868CAB85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8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4784DB2-6ECE-4C54-A645-EDCDD77AF5D0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8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E9379A-9574-44DA-B293-F9343C37D97D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539A00-B24B-4C2E-A651-593A998F06E5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0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F73DE5-7E09-4E95-A9DB-DD5B8E817A12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2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450E6A-5167-47C4-BEB7-CC8BD2C564C2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74BD71-8699-434B-B55C-5F972293755A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rtlCol="0" anchor="b"/>
          <a:lstStyle>
            <a:lvl1pPr algn="l">
              <a:defRPr sz="20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rtlCol="0" anchor="ctr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5A88E9-FB70-48BA-A647-2EB2397C1AC5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589212" y="634965"/>
            <a:ext cx="8915400" cy="385497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F797B2-B905-4469-9E15-29455C89A941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Полилиния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Полилиния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Полилиния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Полилиния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Полилиния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Полилиния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Полилиния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Полилиния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Полилиния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Полилиния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Полилиния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Полилиния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Группа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Полилиния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Полилиния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Полилиния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Полилиния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Полилиния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Полилиния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Полилиния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Полилиния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Полилиния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Полилиния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Полилиния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Полилиния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Прямоугольник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A772155-50C7-4F96-BB97-0932DC468B2C}" type="datetime1">
              <a:rPr lang="ru-RU" noProof="0" smtClean="0"/>
              <a:pPr rtl="0"/>
              <a:t>19.05.2022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rtl="0"/>
            <a:fld id="{D57F1E4F-1CFF-5643-939E-217C01CDF565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3499" y="273794"/>
            <a:ext cx="8915399" cy="582549"/>
          </a:xfrm>
        </p:spPr>
        <p:txBody>
          <a:bodyPr rtlCol="0">
            <a:normAutofit/>
          </a:bodyPr>
          <a:lstStyle/>
          <a:p>
            <a:pPr algn="ctr" rtl="0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БПОУ ВО «Борисоглебскмедколледж»</a:t>
            </a:r>
            <a:endParaRPr lang="ru-RU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04572" y="2017485"/>
            <a:ext cx="92891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«Волонтерство как фактор формирования социальной ответственности </a:t>
            </a:r>
          </a:p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у студентов-медиков»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23314" y="4601029"/>
            <a:ext cx="48042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Докладчик: Михайлова Елена, 41 М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Мартовецкая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Е.В.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7713" y="6154057"/>
            <a:ext cx="2264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Апрель, 2022 г.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7E7141-DEC7-7176-DEDD-A8F5E7965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265" y="336564"/>
            <a:ext cx="9788705" cy="1510927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Заболеваемость пациентов неврологического отделения</a:t>
            </a:r>
            <a:endParaRPr lang="ru-RU" b="1" i="1" dirty="0">
              <a:solidFill>
                <a:srgbClr val="C00000"/>
              </a:solidFill>
              <a:latin typeface="Times New Roman"/>
            </a:endParaRPr>
          </a:p>
          <a:p>
            <a:endParaRPr lang="ru-RU" dirty="0"/>
          </a:p>
        </p:txBody>
      </p:sp>
      <p:sp>
        <p:nvSpPr>
          <p:cNvPr id="17" name="Объект 16">
            <a:extLst>
              <a:ext uri="{FF2B5EF4-FFF2-40B4-BE49-F238E27FC236}">
                <a16:creationId xmlns:a16="http://schemas.microsoft.com/office/drawing/2014/main" id="{DC0E20AE-062F-9872-7077-A7E6BE0F5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ru-RU" dirty="0"/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A5898D27-C1DE-A8C6-5989-F8D679120E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901020"/>
              </p:ext>
            </p:extLst>
          </p:nvPr>
        </p:nvGraphicFramePr>
        <p:xfrm>
          <a:off x="2279710" y="1860880"/>
          <a:ext cx="8059228" cy="4655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97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DCE5A-3B63-C236-0060-668EBEBD0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151" y="422827"/>
            <a:ext cx="8911687" cy="1280890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Наличие артериальной гипертензии в анамнезе больных</a:t>
            </a:r>
            <a:endParaRPr lang="ru-RU" b="1" i="1" dirty="0">
              <a:solidFill>
                <a:srgbClr val="C00000"/>
              </a:solidFill>
              <a:latin typeface="Century Gothic" panose="020B0502020202020204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96DAB5-DECD-D401-3F21-E92BAF638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4AF4E386-4179-3B84-9352-493D3FE08C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9801286"/>
              </p:ext>
            </p:extLst>
          </p:nvPr>
        </p:nvGraphicFramePr>
        <p:xfrm>
          <a:off x="2090468" y="1715309"/>
          <a:ext cx="8107033" cy="4975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969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A5CAEC-425A-F07C-ADBF-0D08A07A8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019" y="322186"/>
            <a:ext cx="8911687" cy="1280890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Стадии развития артериальной гипертензии</a:t>
            </a:r>
            <a:r>
              <a:rPr lang="ru-RU" dirty="0">
                <a:latin typeface="Times New Roman"/>
                <a:ea typeface="+mj-lt"/>
                <a:cs typeface="+mj-lt"/>
              </a:rPr>
              <a:t>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9FCF07-2237-C910-E673-1BD64763C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1430983D-CAEE-1A12-0455-BDE3985105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8947198"/>
              </p:ext>
            </p:extLst>
          </p:nvPr>
        </p:nvGraphicFramePr>
        <p:xfrm>
          <a:off x="1569378" y="1864295"/>
          <a:ext cx="9048569" cy="4490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117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92BCB-BF84-6384-89A0-9421B3C8C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151" y="35094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Нарушенные потребности у пациентов с артериальной гипертензией</a:t>
            </a:r>
            <a:endParaRPr lang="ru-RU" b="1" i="1" dirty="0">
              <a:solidFill>
                <a:srgbClr val="C00000"/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38E533-98A8-0A74-A78C-1F88AB823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BE89096-E6E7-D427-B5AB-FEC5FEA7AB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5745458"/>
              </p:ext>
            </p:extLst>
          </p:nvPr>
        </p:nvGraphicFramePr>
        <p:xfrm>
          <a:off x="2291122" y="1634167"/>
          <a:ext cx="7705725" cy="5295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722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8FB494-2B03-329B-D3B1-BD9D01166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019" y="624110"/>
            <a:ext cx="8911687" cy="1280890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Виды инсультов</a:t>
            </a:r>
            <a:endParaRPr lang="ru-RU" b="1" i="1" dirty="0">
              <a:solidFill>
                <a:srgbClr val="C00000"/>
              </a:solidFill>
              <a:latin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0C37A6-B7AA-A055-A215-7E9EA5EF5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0A55892C-16E3-E68C-296B-5B7A286F10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0640563"/>
              </p:ext>
            </p:extLst>
          </p:nvPr>
        </p:nvGraphicFramePr>
        <p:xfrm>
          <a:off x="831388" y="1346130"/>
          <a:ext cx="8769811" cy="5040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966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E6DC65-7870-0ABC-EAAD-BFB082008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019" y="422827"/>
            <a:ext cx="8911687" cy="1280890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Нарушенные потребности у пациентов с ОНМК</a:t>
            </a:r>
            <a:endParaRPr lang="ru-RU" b="1" i="1" dirty="0">
              <a:solidFill>
                <a:srgbClr val="C00000"/>
              </a:solidFill>
              <a:latin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662E8A-F175-8BFE-372E-FA9707E51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806BB48E-D941-F16A-129A-F81F91CDE8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8942047"/>
              </p:ext>
            </p:extLst>
          </p:nvPr>
        </p:nvGraphicFramePr>
        <p:xfrm>
          <a:off x="1521753" y="1593282"/>
          <a:ext cx="9891442" cy="4874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900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2509B4B-3DC1-372D-272E-63ADD6539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507" y="332509"/>
            <a:ext cx="11014493" cy="613420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	«</a:t>
            </a:r>
            <a:r>
              <a:rPr lang="ru-RU" sz="3200" b="1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Сила врача – в его сердце, важнейшая основа лекарства – добрее и внимательнее» </a:t>
            </a:r>
            <a:endParaRPr lang="ru-RU" sz="3200" b="1" i="1" dirty="0" smtClean="0">
              <a:solidFill>
                <a:schemeClr val="tx1"/>
              </a:solidFill>
              <a:latin typeface="Times New Roman"/>
              <a:ea typeface="+mn-lt"/>
              <a:cs typeface="+mn-lt"/>
            </a:endParaRP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                                                                              </a:t>
            </a:r>
            <a:r>
              <a:rPr lang="ru-RU" sz="3200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Парацельс</a:t>
            </a:r>
            <a:endParaRPr lang="ru-RU" i="1" dirty="0"/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 « </a:t>
            </a:r>
            <a:r>
              <a:rPr lang="ru-RU" sz="3200" b="1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Если вы чувствуете боль пациента как свою, вы станете хорошим медиком, в вашей будущей жизни главное место должны занимать не карьера, деньги и положение в обществе, а пациент. Милосердие и отзывчивость – самые главные качества медицинского работника. В нашей профессии нужно в любое время дня и ночи быть готовым откликнуться на чужое горе, беду, </a:t>
            </a:r>
            <a:r>
              <a:rPr lang="ru-RU" sz="3200" b="1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проблему</a:t>
            </a:r>
            <a:r>
              <a:rPr lang="ru-RU" sz="3200" b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» </a:t>
            </a:r>
            <a:endParaRPr lang="ru-RU" sz="3200" b="1" dirty="0">
              <a:solidFill>
                <a:schemeClr val="tx1"/>
              </a:solidFill>
              <a:latin typeface="Times New Roman"/>
              <a:ea typeface="+mn-lt"/>
              <a:cs typeface="+mn-lt"/>
            </a:endParaRPr>
          </a:p>
          <a:p>
            <a:pPr marL="0" indent="0" algn="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</a:t>
            </a: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Президент Общества врачей России О.О. </a:t>
            </a:r>
            <a:r>
              <a:rPr lang="ru-RU" sz="3200" i="1" dirty="0" err="1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Янушевич</a:t>
            </a:r>
            <a:endParaRPr lang="ru-RU" sz="3200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695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E198C4-D5DD-1C52-A14D-ECEE15798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40" y="1357223"/>
            <a:ext cx="12035285" cy="53447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ru-RU" sz="4400" dirty="0">
              <a:latin typeface="Times New Roman"/>
              <a:cs typeface="Times New Roman"/>
            </a:endParaRPr>
          </a:p>
          <a:p>
            <a:pPr marL="0" indent="0" algn="ctr">
              <a:buNone/>
            </a:pPr>
            <a:endParaRPr lang="ru-RU" sz="4400" dirty="0"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ru-RU" sz="4400" dirty="0">
                <a:latin typeface="Times New Roman"/>
                <a:cs typeface="Times New Roman"/>
              </a:rPr>
              <a:t>Спасибо за </a:t>
            </a:r>
            <a:r>
              <a:rPr lang="ru-RU" sz="4400" dirty="0" smtClean="0">
                <a:latin typeface="Times New Roman"/>
                <a:cs typeface="Times New Roman"/>
              </a:rPr>
              <a:t>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789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2FE755B-14F5-AB6F-8951-D8278AA87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816" y="845127"/>
            <a:ext cx="10568796" cy="47066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3200" b="1" i="1" dirty="0" smtClean="0">
                <a:latin typeface="Times New Roman"/>
                <a:ea typeface="+mn-lt"/>
                <a:cs typeface="+mn-lt"/>
              </a:rPr>
              <a:t>        Добровольческое </a:t>
            </a:r>
            <a:r>
              <a:rPr lang="ru-RU" sz="3200" b="1" i="1" dirty="0">
                <a:latin typeface="Times New Roman"/>
                <a:ea typeface="+mn-lt"/>
                <a:cs typeface="+mn-lt"/>
              </a:rPr>
              <a:t>участие граждан в общественной жизни страны является неотъемлемым аспектом становления демократического правового государства. Системное развитие и поддержка добровольчества – признанный во всем мире метод объединения усилий, ресурсов общества и государства в решении общих социальных, экономических, экологических и других проблем</a:t>
            </a:r>
            <a:r>
              <a:rPr lang="ru-RU" sz="3200" b="1" i="1" dirty="0">
                <a:ea typeface="+mn-lt"/>
                <a:cs typeface="+mn-lt"/>
              </a:rPr>
              <a:t>.</a:t>
            </a:r>
            <a:endParaRPr lang="ru-RU" sz="3200" b="1" i="1" dirty="0"/>
          </a:p>
        </p:txBody>
      </p:sp>
    </p:spTree>
    <p:extLst>
      <p:ext uri="{BB962C8B-B14F-4D97-AF65-F5344CB8AC3E}">
        <p14:creationId xmlns:p14="http://schemas.microsoft.com/office/powerpoint/2010/main" val="33592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C4F667-335C-6AA9-E57D-B3EF61F9F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416" y="422827"/>
            <a:ext cx="8911687" cy="1280890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Цель исследования:</a:t>
            </a:r>
            <a:r>
              <a:rPr lang="ru-RU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 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D3D00F-0947-45F2-F527-64DEFC36A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0306" y="1673525"/>
            <a:ext cx="8915400" cy="377762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3200" b="1" i="1" dirty="0">
                <a:latin typeface="Times New Roman"/>
                <a:ea typeface="+mn-lt"/>
                <a:cs typeface="+mn-lt"/>
              </a:rPr>
              <a:t>На основе рассмотрения различных источников </a:t>
            </a:r>
            <a:r>
              <a:rPr lang="ru-RU" sz="3200" b="1" i="1" dirty="0" smtClean="0">
                <a:latin typeface="Times New Roman"/>
                <a:ea typeface="+mn-lt"/>
                <a:cs typeface="+mn-lt"/>
              </a:rPr>
              <a:t>провести </a:t>
            </a:r>
            <a:r>
              <a:rPr lang="ru-RU" sz="3200" b="1" i="1" dirty="0">
                <a:latin typeface="Times New Roman"/>
                <a:ea typeface="+mn-lt"/>
                <a:cs typeface="+mn-lt"/>
              </a:rPr>
              <a:t>комплексное исследование волонтерства как фактора формирования социальной ответственности будущих медицинских работников.</a:t>
            </a:r>
            <a:endParaRPr lang="ru-RU" sz="3200" b="1" i="1" dirty="0">
              <a:latin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681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ED0B47-E7C8-7852-E11B-FAE29CA14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2171" y="290946"/>
            <a:ext cx="8911687" cy="1066800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Задачи исследования:</a:t>
            </a:r>
            <a:endParaRPr lang="ru-RU" b="1" i="1" dirty="0">
              <a:solidFill>
                <a:srgbClr val="C00000"/>
              </a:solidFill>
              <a:latin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144391-CC67-DC1E-8A06-B10DCB8CD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194" y="1233056"/>
            <a:ext cx="10626305" cy="418407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AutoNum type="arabicPeriod"/>
            </a:pPr>
            <a:r>
              <a:rPr lang="ru-RU" sz="3200" b="1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Проанализировать особенности волонтерской деятельности в медицинском учебном заведении.</a:t>
            </a:r>
            <a:endParaRPr lang="ru-RU" sz="3200" b="1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ru-RU" sz="3200" b="1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Охарактеризовать волонтерскую деятельность в процессе профессиональной подготовки будущих медицинских работников.</a:t>
            </a:r>
            <a:endParaRPr lang="ru-RU" sz="3200" b="1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ru-RU" sz="3200" b="1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Рассмотреть волонтерскую деятельность как средство формирования социальной ответственности студента.</a:t>
            </a:r>
            <a:endParaRPr lang="ru-RU" sz="3200" b="1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ru-RU" sz="3200" b="1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Проанализировать организацию профессионального волонтерства студентов медицинского колледжа.</a:t>
            </a:r>
            <a:endParaRPr lang="ru-RU" sz="3200" b="1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259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004782-3186-2A39-B0C8-6B0042407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325" y="706582"/>
            <a:ext cx="10870720" cy="59235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3200" b="1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       «</a:t>
            </a:r>
            <a:r>
              <a:rPr lang="ru-RU" sz="3200" b="1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Волонтерство важно всегда и везде, но в наше время особенно, потому что мы переживаем период бурного развития, новой технологической революции. Кажется, что машина может полностью заменить человека во всём</a:t>
            </a:r>
            <a:r>
              <a:rPr lang="ru-RU" sz="3200" b="1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.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         Искусственный </a:t>
            </a:r>
            <a:r>
              <a:rPr lang="ru-RU" sz="3200" b="1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интеллект в чём-то может быть эффективнее, но в нём нет того, что присуще человеку, – сердца, души, сострадания». </a:t>
            </a:r>
            <a:endParaRPr lang="ru-RU" b="1" i="1" dirty="0">
              <a:solidFill>
                <a:schemeClr val="tx1"/>
              </a:solidFill>
              <a:latin typeface="Times New Roman"/>
              <a:ea typeface="+mn-lt"/>
              <a:cs typeface="Times New Roman"/>
            </a:endParaRPr>
          </a:p>
          <a:p>
            <a:pPr marL="0" indent="0" algn="r">
              <a:buNone/>
            </a:pP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Президент РФ В.В. Путин</a:t>
            </a:r>
            <a:endParaRPr lang="ru-RU" i="1" dirty="0">
              <a:solidFill>
                <a:schemeClr val="tx1"/>
              </a:solidFill>
              <a:latin typeface="Times New Roman"/>
              <a:ea typeface="+mn-lt"/>
              <a:cs typeface="Times New Roman"/>
            </a:endParaRPr>
          </a:p>
          <a:p>
            <a:pPr marL="0" indent="0" algn="r">
              <a:buNone/>
            </a:pP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 г. Сочи 5 декабря 2019 г</a:t>
            </a:r>
            <a:r>
              <a:rPr lang="ru-RU" sz="32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.</a:t>
            </a:r>
            <a:endParaRPr lang="ru-RU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782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90C0C-C94A-635C-A34D-A4CB19DD6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644" y="408450"/>
            <a:ext cx="10392553" cy="1309644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Работа с обучающимися включает формирование у будущих медицинских работников:</a:t>
            </a:r>
            <a:endParaRPr lang="ru-RU" b="1" i="1" dirty="0">
              <a:solidFill>
                <a:srgbClr val="C00000"/>
              </a:solidFill>
              <a:latin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0EC312-F9C7-3FF9-58BA-7B80668D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458" y="1413164"/>
            <a:ext cx="11230153" cy="479998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AutoNum type="arabicPeriod"/>
            </a:pP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Нравственных </a:t>
            </a:r>
            <a:r>
              <a:rPr lang="ru-RU" sz="3200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чувств (совести, долга, веры ответственности</a:t>
            </a: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, гражданственности, патриотизма</a:t>
            </a:r>
            <a:r>
              <a:rPr lang="ru-RU" sz="3200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).</a:t>
            </a: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 </a:t>
            </a:r>
            <a:endParaRPr lang="ru-RU" sz="3200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Нравственного облика (терпения, милосердия, толерантности</a:t>
            </a:r>
            <a:r>
              <a:rPr lang="ru-RU" sz="3200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).</a:t>
            </a:r>
            <a:endParaRPr lang="ru-RU" sz="3200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Нравственной позиции (способности к различению добра и зла, про-явлению самоотверженности, любви, готовности к преодолению жизненных испытаний</a:t>
            </a:r>
            <a:r>
              <a:rPr lang="ru-RU" sz="3200" i="1" dirty="0" smtClean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).</a:t>
            </a: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 </a:t>
            </a:r>
            <a:endParaRPr lang="ru-RU" sz="3200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Нравственного поведения (готовности к служению людям и Отечеству). </a:t>
            </a:r>
            <a:endParaRPr lang="ru-RU" sz="3200" i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30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74A2C15-B423-917F-8FA5-595C42757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571" y="1285337"/>
            <a:ext cx="11330796" cy="49853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      </a:t>
            </a:r>
            <a:r>
              <a:rPr lang="ru-RU" sz="3200" i="1" dirty="0">
                <a:solidFill>
                  <a:schemeClr val="tx1"/>
                </a:solidFill>
                <a:latin typeface="Times New Roman"/>
                <a:ea typeface="+mn-lt"/>
                <a:cs typeface="+mn-lt"/>
              </a:rPr>
              <a:t>В больнице дети оторваны от семьи, от любимых игрушек, увлечений. Они находятся в замкнутом пространстве, «в четырех стенах». Привлечение и работа студенческих волонтерских отрядов с детьми, находящихся на стационарном лечении - есть решение этой проблемы. Социальная значимость нашего проекта наиболее актуальна в последние годы. Во многих детских отделениях стационара сокращены воспитатели, поэтому организация досуга, работа в игровых комнатах ложится на медицинских сестер, которых и так не хватает в медицинских организациях.</a:t>
            </a:r>
            <a:endParaRPr lang="ru-RU" sz="3200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854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31369A-4B39-4E94-8CEA-D20063944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6511" y="336563"/>
            <a:ext cx="9831837" cy="1582814"/>
          </a:xfrm>
        </p:spPr>
        <p:txBody>
          <a:bodyPr/>
          <a:lstStyle/>
          <a:p>
            <a:r>
              <a:rPr lang="ru-RU" b="1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Волонтерская деятельность строится на следующих принципах:</a:t>
            </a:r>
            <a:r>
              <a:rPr lang="ru-RU" i="1" dirty="0">
                <a:solidFill>
                  <a:srgbClr val="C00000"/>
                </a:solidFill>
                <a:latin typeface="Times New Roman"/>
                <a:ea typeface="+mj-lt"/>
                <a:cs typeface="+mj-lt"/>
              </a:rPr>
              <a:t> </a:t>
            </a:r>
            <a:endParaRPr lang="ru-RU" i="1" dirty="0">
              <a:solidFill>
                <a:srgbClr val="C00000"/>
              </a:solidFill>
              <a:latin typeface="Times New Roman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EFEB81-F0A6-7A6C-2212-1DFC9C00F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2797" y="1716657"/>
            <a:ext cx="10281249" cy="40795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ru-RU" sz="3200" i="1" dirty="0">
                <a:latin typeface="Times New Roman"/>
                <a:ea typeface="+mn-lt"/>
                <a:cs typeface="+mn-lt"/>
              </a:rPr>
              <a:t>Свободный выбор участия в добровольческой деятельности; </a:t>
            </a:r>
            <a:endParaRPr lang="ru-RU" sz="3200" i="1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ru-RU" sz="3200" i="1" dirty="0">
                <a:latin typeface="Times New Roman"/>
                <a:ea typeface="+mn-lt"/>
                <a:cs typeface="+mn-lt"/>
              </a:rPr>
              <a:t>Личная ответственность каждого за общее дело; </a:t>
            </a:r>
            <a:endParaRPr lang="ru-RU" sz="3200" i="1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ru-RU" sz="3200" i="1" dirty="0">
                <a:latin typeface="Times New Roman"/>
                <a:ea typeface="+mn-lt"/>
                <a:cs typeface="+mn-lt"/>
              </a:rPr>
              <a:t>Реальная польза для </a:t>
            </a:r>
            <a:r>
              <a:rPr lang="ru-RU" sz="3200" i="1" dirty="0" smtClean="0">
                <a:latin typeface="Times New Roman"/>
                <a:ea typeface="+mn-lt"/>
                <a:cs typeface="+mn-lt"/>
              </a:rPr>
              <a:t>пациентов, </a:t>
            </a:r>
            <a:r>
              <a:rPr lang="ru-RU" sz="3200" i="1" dirty="0">
                <a:latin typeface="Times New Roman"/>
                <a:ea typeface="+mn-lt"/>
                <a:cs typeface="+mn-lt"/>
              </a:rPr>
              <a:t>их родных, персонала больницы. </a:t>
            </a:r>
            <a:endParaRPr lang="ru-RU" sz="3200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25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37668" y="1596571"/>
            <a:ext cx="8915400" cy="37776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 Будущие медицинские работники, участвуя в волонтёрском движении, приобретают профессиональные навыки, связанные с общением  и взаимодействием в системе «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обучающийся-пациент</a:t>
            </a: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онкие травинки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109</TotalTime>
  <Words>303</Words>
  <Application>Microsoft Office PowerPoint</Application>
  <PresentationFormat>Широкоэкранный</PresentationFormat>
  <Paragraphs>43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 3</vt:lpstr>
      <vt:lpstr>Тонкие травинки</vt:lpstr>
      <vt:lpstr>БПОУ ВО «Борисоглебскмедколледж»</vt:lpstr>
      <vt:lpstr>Презентация PowerPoint</vt:lpstr>
      <vt:lpstr>Цель исследования: </vt:lpstr>
      <vt:lpstr>Задачи исследования:</vt:lpstr>
      <vt:lpstr>Презентация PowerPoint</vt:lpstr>
      <vt:lpstr>Работа с обучающимися включает формирование у будущих медицинских работников:</vt:lpstr>
      <vt:lpstr>Презентация PowerPoint</vt:lpstr>
      <vt:lpstr>Волонтерская деятельность строится на следующих принципах: </vt:lpstr>
      <vt:lpstr>Презентация PowerPoint</vt:lpstr>
      <vt:lpstr>Заболеваемость пациентов неврологического отделения </vt:lpstr>
      <vt:lpstr>Наличие артериальной гипертензии в анамнезе больных</vt:lpstr>
      <vt:lpstr>Стадии развития артериальной гипертензии </vt:lpstr>
      <vt:lpstr>Нарушенные потребности у пациентов с артериальной гипертензией </vt:lpstr>
      <vt:lpstr>Виды инсультов</vt:lpstr>
      <vt:lpstr>Нарушенные потребности у пациентов с ОНМК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 </dc:creator>
  <cp:lastModifiedBy>Пользователь Windows</cp:lastModifiedBy>
  <cp:revision>200</cp:revision>
  <dcterms:created xsi:type="dcterms:W3CDTF">2014-09-12T02:13:59Z</dcterms:created>
  <dcterms:modified xsi:type="dcterms:W3CDTF">2022-05-19T12:20:53Z</dcterms:modified>
</cp:coreProperties>
</file>