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charts/colors8.xml" ContentType="application/vnd.ms-office.chartcolorstyle+xml"/>
  <Override PartName="/ppt/charts/style2.xml" ContentType="application/vnd.ms-office.chart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olors6.xml" ContentType="application/vnd.ms-office.chartcolor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olors4.xml" ContentType="application/vnd.ms-office.chartcolor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charts/colors2.xml" ContentType="application/vnd.ms-office.chartcolorstyle+xml"/>
  <Override PartName="/ppt/charts/colors3.xml" ContentType="application/vnd.ms-office.chartcolorstyl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olors1.xml" ContentType="application/vnd.ms-office.chartcolorstyle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style9.xml" ContentType="application/vnd.ms-office.chartstyle+xml"/>
  <Override PartName="/ppt/charts/style7.xml" ContentType="application/vnd.ms-office.chartstyle+xml"/>
  <Override PartName="/ppt/charts/style8.xml" ContentType="application/vnd.ms-office.chartstyle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5.xml" ContentType="application/vnd.ms-office.chartstyle+xml"/>
  <Override PartName="/ppt/charts/style6.xml" ContentType="application/vnd.ms-office.chart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charts/style4.xml" ContentType="application/vnd.ms-office.chartstyle+xml"/>
  <Override PartName="/ppt/charts/style3.xml" ContentType="application/vnd.ms-office.chartstyl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charts/colors9.xml" ContentType="application/vnd.ms-office.chartcolorstyle+xml"/>
  <Override PartName="/ppt/charts/style1.xml" ContentType="application/vnd.ms-office.chart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charts/colors7.xml" ContentType="application/vnd.ms-office.chartcolor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charts/colors5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70" r:id="rId4"/>
    <p:sldId id="271" r:id="rId5"/>
    <p:sldId id="264" r:id="rId6"/>
    <p:sldId id="266" r:id="rId7"/>
    <p:sldId id="257" r:id="rId8"/>
    <p:sldId id="258" r:id="rId9"/>
    <p:sldId id="259" r:id="rId10"/>
    <p:sldId id="261" r:id="rId11"/>
    <p:sldId id="260" r:id="rId12"/>
    <p:sldId id="262" r:id="rId13"/>
    <p:sldId id="263" r:id="rId14"/>
    <p:sldId id="268" r:id="rId15"/>
    <p:sldId id="269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-7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Style" Target="style9.xml"/><Relationship Id="rId2" Type="http://schemas.microsoft.com/office/2011/relationships/chartColorStyle" Target="colors9.xml"/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 анкетированных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подростков ( %) 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подростков %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16</c:v>
                </c:pt>
                <c:pt idx="1">
                  <c:v>17</c:v>
                </c:pt>
                <c:pt idx="2">
                  <c:v>18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25</c:v>
                </c:pt>
                <c:pt idx="1">
                  <c:v>18</c:v>
                </c:pt>
                <c:pt idx="2">
                  <c:v>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573-419A-8C42-728642F63AC0}"/>
            </c:ext>
          </c:extLst>
        </c:ser>
        <c:dLbls/>
        <c:gapWidth val="219"/>
        <c:overlap val="-27"/>
        <c:axId val="72225920"/>
        <c:axId val="72227456"/>
      </c:barChart>
      <c:catAx>
        <c:axId val="7222592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72227456"/>
        <c:crosses val="autoZero"/>
        <c:auto val="1"/>
        <c:lblAlgn val="ctr"/>
        <c:lblOffset val="100"/>
      </c:catAx>
      <c:valAx>
        <c:axId val="7222745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crossAx val="72225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 sz="16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  анкетируемых</a:t>
            </a:r>
            <a:r>
              <a:rPr lang="ru-RU" sz="2800" b="1" baseline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(%)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2"/>
                <c:pt idx="0">
                  <c:v>Женский</c:v>
                </c:pt>
                <c:pt idx="1">
                  <c:v>Мужской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88</c:v>
                </c:pt>
                <c:pt idx="1">
                  <c:v>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F27-4293-9B04-74513804E38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2"/>
                <c:pt idx="0">
                  <c:v>Женский</c:v>
                </c:pt>
                <c:pt idx="1">
                  <c:v>Мужской 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F27-4293-9B04-74513804E38E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2"/>
                <c:pt idx="0">
                  <c:v>Женский</c:v>
                </c:pt>
                <c:pt idx="1">
                  <c:v>Мужской 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F27-4293-9B04-74513804E38E}"/>
            </c:ext>
          </c:extLst>
        </c:ser>
        <c:dLbls>
          <c:showVal val="1"/>
        </c:dLbls>
        <c:gapWidth val="219"/>
        <c:overlap val="-27"/>
        <c:axId val="81486976"/>
        <c:axId val="81488512"/>
      </c:barChart>
      <c:catAx>
        <c:axId val="8148697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1488512"/>
        <c:crosses val="autoZero"/>
        <c:auto val="1"/>
        <c:lblAlgn val="ctr"/>
        <c:lblOffset val="100"/>
      </c:catAx>
      <c:valAx>
        <c:axId val="81488512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1486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Курите ли Вы? (%)</a:t>
            </a:r>
          </a:p>
        </c:rich>
      </c:tx>
      <c:layout>
        <c:manualLayout>
          <c:xMode val="edge"/>
          <c:yMode val="edge"/>
          <c:x val="0.2859175358721559"/>
          <c:y val="1.5993843294314451E-3"/>
        </c:manualLayout>
      </c:layout>
      <c:spPr>
        <a:solidFill>
          <a:schemeClr val="bg1"/>
        </a:solidFill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3.9533169766822619E-2"/>
          <c:y val="9.2147602913356733E-2"/>
          <c:w val="0.90511085342485087"/>
          <c:h val="0.79240248785098988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иногда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50</c:v>
                </c:pt>
                <c:pt idx="1">
                  <c:v>40</c:v>
                </c:pt>
                <c:pt idx="2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B0B-451E-A66E-A15BF049F20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иногда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B0B-451E-A66E-A15BF049F20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иногда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B0B-451E-A66E-A15BF049F20A}"/>
            </c:ext>
          </c:extLst>
        </c:ser>
        <c:dLbls>
          <c:showVal val="1"/>
        </c:dLbls>
        <c:gapWidth val="219"/>
        <c:axId val="87884928"/>
        <c:axId val="87886848"/>
      </c:barChart>
      <c:catAx>
        <c:axId val="87884928"/>
        <c:scaling>
          <c:orientation val="minMax"/>
        </c:scaling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ru-RU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2022 год</a:t>
                </a:r>
                <a:endParaRPr lang="ru-RU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>
            <c:manualLayout>
              <c:xMode val="edge"/>
              <c:yMode val="edge"/>
              <c:x val="0.45561263046273709"/>
              <c:y val="0.9435763974270357"/>
            </c:manualLayout>
          </c:layout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7886848"/>
        <c:crosses val="autoZero"/>
        <c:auto val="1"/>
        <c:lblAlgn val="ctr"/>
        <c:lblOffset val="100"/>
      </c:catAx>
      <c:valAx>
        <c:axId val="87886848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7884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 sz="16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800" b="1"/>
              <a:t>Курите ли Вы?(%)</a:t>
            </a:r>
          </a:p>
        </c:rich>
      </c:tx>
      <c:layout>
        <c:manualLayout>
          <c:xMode val="edge"/>
          <c:yMode val="edge"/>
          <c:x val="0.32284294980082795"/>
          <c:y val="1.1635868771832526E-2"/>
        </c:manualLayout>
      </c:layout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иногда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13</c:v>
                </c:pt>
                <c:pt idx="1">
                  <c:v>54</c:v>
                </c:pt>
                <c:pt idx="2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B53-46B6-94F6-193E26690B1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иногда 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B53-46B6-94F6-193E26690B1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иногда 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B53-46B6-94F6-193E26690B10}"/>
            </c:ext>
          </c:extLst>
        </c:ser>
        <c:dLbls>
          <c:showVal val="1"/>
        </c:dLbls>
        <c:gapWidth val="219"/>
        <c:overlap val="-27"/>
        <c:axId val="89146496"/>
        <c:axId val="89148416"/>
      </c:barChart>
      <c:catAx>
        <c:axId val="89146496"/>
        <c:scaling>
          <c:orientation val="minMax"/>
        </c:scaling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ru-RU" b="1"/>
                  <a:t>2012 год</a:t>
                </a:r>
              </a:p>
            </c:rich>
          </c:tx>
          <c:layout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9148416"/>
        <c:crosses val="autoZero"/>
        <c:auto val="1"/>
        <c:lblAlgn val="ctr"/>
        <c:lblOffset val="100"/>
      </c:catAx>
      <c:valAx>
        <c:axId val="8914841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91464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</a:t>
            </a:r>
            <a:r>
              <a:rPr lang="ru-RU" sz="2800" b="1" baseline="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 курению? (%)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2448029524451919"/>
          <c:y val="2.4164892090437581E-2"/>
        </c:manualLayout>
      </c:layout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позитивное </c:v>
                </c:pt>
                <c:pt idx="1">
                  <c:v>негативное</c:v>
                </c:pt>
                <c:pt idx="2">
                  <c:v>мне все равно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50</c:v>
                </c:pt>
                <c:pt idx="1">
                  <c:v>12</c:v>
                </c:pt>
                <c:pt idx="2">
                  <c:v>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5B4-4924-B0F6-7EDAB9C824F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Лист1!$A$2:$A$5</c:f>
              <c:strCache>
                <c:ptCount val="3"/>
                <c:pt idx="0">
                  <c:v>позитивное </c:v>
                </c:pt>
                <c:pt idx="1">
                  <c:v>негативное</c:v>
                </c:pt>
                <c:pt idx="2">
                  <c:v>мне все равно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5B4-4924-B0F6-7EDAB9C824F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Лист1!$A$2:$A$5</c:f>
              <c:strCache>
                <c:ptCount val="3"/>
                <c:pt idx="0">
                  <c:v>позитивное </c:v>
                </c:pt>
                <c:pt idx="1">
                  <c:v>негативное</c:v>
                </c:pt>
                <c:pt idx="2">
                  <c:v>мне все равно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5B4-4924-B0F6-7EDAB9C824FA}"/>
            </c:ext>
          </c:extLst>
        </c:ser>
        <c:dLbls/>
        <c:gapWidth val="219"/>
        <c:overlap val="-27"/>
        <c:axId val="82633856"/>
        <c:axId val="82636160"/>
      </c:barChart>
      <c:catAx>
        <c:axId val="82633856"/>
        <c:scaling>
          <c:orientation val="minMax"/>
        </c:scaling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ru-RU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2022 год</a:t>
                </a:r>
                <a:endParaRPr lang="ru-RU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2636160"/>
        <c:crosses val="autoZero"/>
        <c:auto val="1"/>
        <c:lblAlgn val="ctr"/>
        <c:lblOffset val="100"/>
      </c:catAx>
      <c:valAx>
        <c:axId val="82636160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2633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rgbClr val="0070C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</a:t>
            </a:r>
            <a:r>
              <a:rPr lang="ru-RU" sz="2800" b="1" baseline="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 курению? (%)</a:t>
            </a:r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9305079987034204"/>
          <c:y val="1.8477433756619935E-2"/>
        </c:manualLayout>
      </c:layout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позитивное </c:v>
                </c:pt>
                <c:pt idx="1">
                  <c:v>негативное </c:v>
                </c:pt>
                <c:pt idx="2">
                  <c:v>мневсе равно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</c:v>
                </c:pt>
                <c:pt idx="1">
                  <c:v>28</c:v>
                </c:pt>
                <c:pt idx="2">
                  <c:v>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DF-4F27-8461-E454A393757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позитивное </c:v>
                </c:pt>
                <c:pt idx="1">
                  <c:v>негативное </c:v>
                </c:pt>
                <c:pt idx="2">
                  <c:v>мневсе равно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8DF-4F27-8461-E454A393757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позитивное </c:v>
                </c:pt>
                <c:pt idx="1">
                  <c:v>негативное </c:v>
                </c:pt>
                <c:pt idx="2">
                  <c:v>мневсе равно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8DF-4F27-8461-E454A3937575}"/>
            </c:ext>
          </c:extLst>
        </c:ser>
        <c:dLbls>
          <c:showVal val="1"/>
        </c:dLbls>
        <c:gapWidth val="219"/>
        <c:overlap val="-27"/>
        <c:axId val="89773568"/>
        <c:axId val="89775488"/>
      </c:barChart>
      <c:catAx>
        <c:axId val="89773568"/>
        <c:scaling>
          <c:orientation val="minMax"/>
        </c:scaling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ru-RU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2012 год</a:t>
                </a:r>
                <a:endParaRPr lang="ru-RU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9775488"/>
        <c:crosses val="autoZero"/>
        <c:auto val="1"/>
        <c:lblAlgn val="ctr"/>
        <c:lblOffset val="100"/>
      </c:catAx>
      <c:valAx>
        <c:axId val="89775488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977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Курите</a:t>
            </a:r>
            <a:r>
              <a:rPr lang="ru-RU" sz="2800" b="1" baseline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ли вы электронные сигареты? (%)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29742554209417271"/>
          <c:y val="2.416021212562481E-2"/>
        </c:manualLayout>
      </c:layout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нет, но хочу попробовать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27</c:v>
                </c:pt>
                <c:pt idx="1">
                  <c:v>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78F-40A7-9025-DE3D21D0CC6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нет, но хочу попробовать 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78F-40A7-9025-DE3D21D0CC6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нет, но хочу попробовать 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78F-40A7-9025-DE3D21D0CC64}"/>
            </c:ext>
          </c:extLst>
        </c:ser>
        <c:dLbls>
          <c:showVal val="1"/>
        </c:dLbls>
        <c:gapWidth val="219"/>
        <c:overlap val="-27"/>
        <c:axId val="89886720"/>
        <c:axId val="89889024"/>
      </c:barChart>
      <c:catAx>
        <c:axId val="89886720"/>
        <c:scaling>
          <c:orientation val="minMax"/>
        </c:scaling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ru-RU" sz="18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2022 год</a:t>
                </a:r>
                <a:endParaRPr lang="ru-RU" sz="18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9889024"/>
        <c:crosses val="autoZero"/>
        <c:auto val="1"/>
        <c:lblAlgn val="ctr"/>
        <c:lblOffset val="100"/>
      </c:catAx>
      <c:valAx>
        <c:axId val="89889024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89886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вейпинг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 сильно распространен</a:t>
            </a:r>
            <a:r>
              <a:rPr lang="ru-RU" sz="2400" b="1" baseline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среди молодежи?(%)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spPr>
        <a:noFill/>
        <a:ln>
          <a:noFill/>
        </a:ln>
        <a:effectLst/>
      </c:spPr>
    </c:title>
    <c:plotArea>
      <c:layout>
        <c:manualLayout>
          <c:layoutTarget val="inner"/>
          <c:xMode val="edge"/>
          <c:yMode val="edge"/>
          <c:x val="4.8989596409144506E-2"/>
          <c:y val="0.21229167990423453"/>
          <c:w val="0.94134856784206311"/>
          <c:h val="0.50143687425526418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Это модно и стильно</c:v>
                </c:pt>
                <c:pt idx="2">
                  <c:v>Безопаснее обычных сигарет</c:v>
                </c:pt>
                <c:pt idx="3">
                  <c:v>Курить можно где угодно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39</c:v>
                </c:pt>
                <c:pt idx="2">
                  <c:v>55</c:v>
                </c:pt>
                <c:pt idx="3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57C-4513-9E2B-C8A23BAFB37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Лист1!$A$2:$A$5</c:f>
              <c:strCache>
                <c:ptCount val="4"/>
                <c:pt idx="0">
                  <c:v>Это модно и стильно</c:v>
                </c:pt>
                <c:pt idx="2">
                  <c:v>Безопаснее обычных сигарет</c:v>
                </c:pt>
                <c:pt idx="3">
                  <c:v>Курить можно где угодно 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57C-4513-9E2B-C8A23BAFB37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Лист1!$A$2:$A$5</c:f>
              <c:strCache>
                <c:ptCount val="4"/>
                <c:pt idx="0">
                  <c:v>Это модно и стильно</c:v>
                </c:pt>
                <c:pt idx="2">
                  <c:v>Безопаснее обычных сигарет</c:v>
                </c:pt>
                <c:pt idx="3">
                  <c:v>Курить можно где угодно 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57C-4513-9E2B-C8A23BAFB37C}"/>
            </c:ext>
          </c:extLst>
        </c:ser>
        <c:dLbls/>
        <c:gapWidth val="219"/>
        <c:axId val="90126208"/>
        <c:axId val="90127744"/>
      </c:barChart>
      <c:catAx>
        <c:axId val="9012620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90127744"/>
        <c:crosses val="autoZero"/>
        <c:auto val="1"/>
        <c:lblAlgn val="ctr"/>
        <c:lblOffset val="100"/>
      </c:catAx>
      <c:valAx>
        <c:axId val="90127744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0126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</a:t>
            </a:r>
            <a:r>
              <a:rPr lang="ru-RU" sz="2800" b="1" baseline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вреднее электронная   или обычная сигарета?(%)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4920705194799122"/>
          <c:y val="1.0068703441165715E-2"/>
        </c:manualLayout>
      </c:layout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электронная</c:v>
                </c:pt>
                <c:pt idx="1">
                  <c:v>обычная</c:v>
                </c:pt>
                <c:pt idx="2">
                  <c:v>оба варианта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12</c:v>
                </c:pt>
                <c:pt idx="1">
                  <c:v>16</c:v>
                </c:pt>
                <c:pt idx="2">
                  <c:v>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E73-47E3-82FA-93DD01AD487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Лист1!$A$2:$A$5</c:f>
              <c:strCache>
                <c:ptCount val="3"/>
                <c:pt idx="0">
                  <c:v>электронная</c:v>
                </c:pt>
                <c:pt idx="1">
                  <c:v>обычная</c:v>
                </c:pt>
                <c:pt idx="2">
                  <c:v>оба варианта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E73-47E3-82FA-93DD01AD487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Лист1!$A$2:$A$5</c:f>
              <c:strCache>
                <c:ptCount val="3"/>
                <c:pt idx="0">
                  <c:v>электронная</c:v>
                </c:pt>
                <c:pt idx="1">
                  <c:v>обычная</c:v>
                </c:pt>
                <c:pt idx="2">
                  <c:v>оба варианта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E73-47E3-82FA-93DD01AD4871}"/>
            </c:ext>
          </c:extLst>
        </c:ser>
        <c:dLbls/>
        <c:gapWidth val="219"/>
        <c:overlap val="-27"/>
        <c:axId val="90011520"/>
        <c:axId val="90013056"/>
      </c:barChart>
      <c:catAx>
        <c:axId val="9001152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90013056"/>
        <c:crosses val="autoZero"/>
        <c:auto val="1"/>
        <c:lblAlgn val="ctr"/>
        <c:lblOffset val="100"/>
      </c:catAx>
      <c:valAx>
        <c:axId val="9001305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0011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79CE-965A-4462-85AC-A739153AF816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DE5D8-D502-4E65-844B-DB572824C3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27698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79CE-965A-4462-85AC-A739153AF816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DE5D8-D502-4E65-844B-DB572824C3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1537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79CE-965A-4462-85AC-A739153AF816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DE5D8-D502-4E65-844B-DB572824C3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57325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79CE-965A-4462-85AC-A739153AF816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DE5D8-D502-4E65-844B-DB572824C3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9609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79CE-965A-4462-85AC-A739153AF816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DE5D8-D502-4E65-844B-DB572824C3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26470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79CE-965A-4462-85AC-A739153AF816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DE5D8-D502-4E65-844B-DB572824C3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72825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79CE-965A-4462-85AC-A739153AF816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DE5D8-D502-4E65-844B-DB572824C3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51100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79CE-965A-4462-85AC-A739153AF816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DE5D8-D502-4E65-844B-DB572824C3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57734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79CE-965A-4462-85AC-A739153AF816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DE5D8-D502-4E65-844B-DB572824C3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72073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79CE-965A-4462-85AC-A739153AF816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DE5D8-D502-4E65-844B-DB572824C3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31015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79CE-965A-4462-85AC-A739153AF816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DE5D8-D502-4E65-844B-DB572824C3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76325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579CE-965A-4462-85AC-A739153AF816}" type="datetimeFigureOut">
              <a:rPr lang="ru-RU" smtClean="0"/>
              <a:pPr/>
              <a:t>14.04.2022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DE5D8-D502-4E65-844B-DB572824C3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09518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images.yandex.ru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514351"/>
            <a:ext cx="9144000" cy="571499"/>
          </a:xfrm>
        </p:spPr>
        <p:txBody>
          <a:bodyPr>
            <a:normAutofit/>
          </a:bodyPr>
          <a:lstStyle/>
          <a:p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БПОУ ВО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Борисоглебскмедколледж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42975" y="1400175"/>
            <a:ext cx="10210799" cy="5162550"/>
          </a:xfrm>
        </p:spPr>
        <p:txBody>
          <a:bodyPr>
            <a:normAutofit fontScale="92500" lnSpcReduction="10000"/>
          </a:bodyPr>
          <a:lstStyle/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Курение в подростковой среде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Подготовила: студентка 121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фм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Григорьева Жанна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Руководитель работы: Самойленко Т.А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 г.</a:t>
            </a:r>
          </a:p>
        </p:txBody>
      </p:sp>
    </p:spTree>
    <p:extLst>
      <p:ext uri="{BB962C8B-B14F-4D97-AF65-F5344CB8AC3E}">
        <p14:creationId xmlns:p14="http://schemas.microsoft.com/office/powerpoint/2010/main" xmlns="" val="1738326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072094812"/>
              </p:ext>
            </p:extLst>
          </p:nvPr>
        </p:nvGraphicFramePr>
        <p:xfrm>
          <a:off x="389966" y="349624"/>
          <a:ext cx="5553634" cy="63066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xmlns="" val="1348115917"/>
              </p:ext>
            </p:extLst>
          </p:nvPr>
        </p:nvGraphicFramePr>
        <p:xfrm>
          <a:off x="6158752" y="349624"/>
          <a:ext cx="5809129" cy="63066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196233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005622562"/>
              </p:ext>
            </p:extLst>
          </p:nvPr>
        </p:nvGraphicFramePr>
        <p:xfrm>
          <a:off x="770965" y="578224"/>
          <a:ext cx="9897035" cy="57822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606951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79789029"/>
              </p:ext>
            </p:extLst>
          </p:nvPr>
        </p:nvGraphicFramePr>
        <p:xfrm>
          <a:off x="712694" y="336177"/>
          <a:ext cx="10919012" cy="6293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420173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74698636"/>
              </p:ext>
            </p:extLst>
          </p:nvPr>
        </p:nvGraphicFramePr>
        <p:xfrm>
          <a:off x="309282" y="284019"/>
          <a:ext cx="10663518" cy="63066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655983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serpregion.ru/im1/smena/nov/2009/september/day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3949" y="365126"/>
            <a:ext cx="4048125" cy="4805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http://go2.imgsmail.ru/imgpreview?key=http%3A//z-ludi.ru/images/anonses/dl2005-02.jpg&amp;mb=imgdb_preview_30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34124" y="203200"/>
            <a:ext cx="4543425" cy="519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 descr="http://go3.imgsmail.ru/imgpreview?key=http%3A//umvd56-261.ru/userfiles/news/199%5Fprovedeno%5Fvospitatelnoe%5Fm.jpeg&amp;mb=imgdb_preview_29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04975" y="4178300"/>
            <a:ext cx="42926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535801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://abali.ru/wp-content/uploads/2010/12/znak-kurit-zapresheno.g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466975"/>
            <a:ext cx="45720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Заголовок 4"/>
          <p:cNvSpPr>
            <a:spLocks noGrp="1"/>
          </p:cNvSpPr>
          <p:nvPr>
            <p:ph type="ctrTitle" idx="4294967295"/>
          </p:nvPr>
        </p:nvSpPr>
        <p:spPr>
          <a:xfrm>
            <a:off x="819150" y="1122363"/>
            <a:ext cx="10325100" cy="123031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431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81125" y="819150"/>
            <a:ext cx="780097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4800" i="1" dirty="0">
                <a:latin typeface="Times New Roman" pitchFamily="18" charset="0"/>
                <a:cs typeface="Times New Roman" pitchFamily="18" charset="0"/>
              </a:rPr>
              <a:t>Всякий курящий должен знать и помнить, 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4800" i="1" dirty="0">
                <a:latin typeface="Times New Roman" pitchFamily="18" charset="0"/>
                <a:cs typeface="Times New Roman" pitchFamily="18" charset="0"/>
              </a:rPr>
              <a:t>что он отравляет не только себя, но и других”. </a:t>
            </a:r>
          </a:p>
          <a:p>
            <a:pPr>
              <a:defRPr/>
            </a:pP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Н.А. Семашко</a:t>
            </a:r>
          </a:p>
        </p:txBody>
      </p:sp>
    </p:spTree>
    <p:extLst>
      <p:ext uri="{BB962C8B-B14F-4D97-AF65-F5344CB8AC3E}">
        <p14:creationId xmlns:p14="http://schemas.microsoft.com/office/powerpoint/2010/main" xmlns="" val="1682104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1.bp.blogspot.com/-TIZxOj4t6Wg/YJPaM185HCI/AAAAAAAAAmc/JJie7QMbqz8O46dFQsutzvPxIkknwG_OQCLcBGAsYHQ/s1600/23%252823%252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8873" y="210049"/>
            <a:ext cx="10407938" cy="6183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6853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ttps://polzovred.ru/wp-content/uploads/2017/11/img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https://polzovred.ru/wp-content/uploads/2017/11/img9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775" y="376094"/>
            <a:ext cx="6757843" cy="633744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8835" y="568037"/>
            <a:ext cx="4243165" cy="5430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36018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933450"/>
            <a:ext cx="9525000" cy="26479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работы: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показать глобальность и актуаль­ность проблемы курения в подростковой среде, привлечь внимание к проблеме подросткового куре­ния. 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Выявить уровень знакомства студентов </a:t>
            </a:r>
            <a:r>
              <a:rPr lang="ru-RU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1,2 курса с 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табаком по средствам </a:t>
            </a:r>
            <a:r>
              <a:rPr lang="ru-RU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анкетирования 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*проанализировать полученные данные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*донести актуальную информацию    студентам БПОУ ВО «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Борисоглебскмедколледж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о вреде и профилактике курения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89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81890" y="609599"/>
            <a:ext cx="9933709" cy="4696691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Проанкетированы   студенты 1,2курса 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51 человек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936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819149"/>
              </p:ext>
            </p:extLst>
          </p:nvPr>
        </p:nvGraphicFramePr>
        <p:xfrm>
          <a:off x="838200" y="739588"/>
          <a:ext cx="10515600" cy="5924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28215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45254859"/>
              </p:ext>
            </p:extLst>
          </p:nvPr>
        </p:nvGraphicFramePr>
        <p:xfrm>
          <a:off x="1309255" y="0"/>
          <a:ext cx="9871364" cy="66917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21635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42838284"/>
              </p:ext>
            </p:extLst>
          </p:nvPr>
        </p:nvGraphicFramePr>
        <p:xfrm>
          <a:off x="107576" y="0"/>
          <a:ext cx="5809130" cy="6710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xmlns="" val="3532631068"/>
              </p:ext>
            </p:extLst>
          </p:nvPr>
        </p:nvGraphicFramePr>
        <p:xfrm>
          <a:off x="6470073" y="0"/>
          <a:ext cx="5361709" cy="6710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65089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116</Words>
  <Application>Microsoft Office PowerPoint</Application>
  <PresentationFormat>Произвольный</PresentationFormat>
  <Paragraphs>32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БПОУ ВО Борисоглебскмедколледж»</vt:lpstr>
      <vt:lpstr>Слайд 2</vt:lpstr>
      <vt:lpstr>Слайд 3</vt:lpstr>
      <vt:lpstr>Слайд 4</vt:lpstr>
      <vt:lpstr>   Цель работы: показать глобальность и актуаль­ность проблемы курения в подростковой среде, привлечь внимание к проблеме подросткового куре­ния.   Задачи: * Выявить уровень знакомства студентов  1,2 курса с табаком по средствам анкетирования    *проанализировать полученные данные  *донести актуальную информацию    студентам БПОУ ВО «Борисоглебскмедколледж» о вреде и профилактике курения </vt:lpstr>
      <vt:lpstr>Проанкетированы   студенты 1,2курса   51 человек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                  СПАСИБО ЗА ВНИМАНИЕ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Кома 2</cp:lastModifiedBy>
  <cp:revision>41</cp:revision>
  <dcterms:created xsi:type="dcterms:W3CDTF">2022-04-03T18:27:43Z</dcterms:created>
  <dcterms:modified xsi:type="dcterms:W3CDTF">2022-04-14T09:38:39Z</dcterms:modified>
</cp:coreProperties>
</file>