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1" r:id="rId5"/>
    <p:sldId id="284" r:id="rId6"/>
    <p:sldId id="285" r:id="rId7"/>
    <p:sldId id="286" r:id="rId8"/>
    <p:sldId id="287" r:id="rId9"/>
    <p:sldId id="260" r:id="rId10"/>
    <p:sldId id="288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64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90" d="100"/>
          <a:sy n="90" d="100"/>
        </p:scale>
        <p:origin x="14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>
                <a:solidFill>
                  <a:srgbClr val="FF0000"/>
                </a:solidFill>
              </a:rPr>
              <a:t>Терминальные ценности 1 курс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1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ранг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3</c:v>
                </c:pt>
                <c:pt idx="13">
                  <c:v>2</c:v>
                </c:pt>
                <c:pt idx="14">
                  <c:v>7</c:v>
                </c:pt>
                <c:pt idx="15">
                  <c:v>7</c:v>
                </c:pt>
                <c:pt idx="16">
                  <c:v>6</c:v>
                </c:pt>
                <c:pt idx="17">
                  <c:v>5</c:v>
                </c:pt>
              </c:numCache>
            </c:numRef>
          </c:val>
        </c:ser>
        <c:axId val="80950400"/>
        <c:axId val="80951936"/>
      </c:barChart>
      <c:catAx>
        <c:axId val="80950400"/>
        <c:scaling>
          <c:orientation val="minMax"/>
        </c:scaling>
        <c:axPos val="b"/>
        <c:tickLblPos val="nextTo"/>
        <c:crossAx val="80951936"/>
        <c:crosses val="autoZero"/>
        <c:auto val="1"/>
        <c:lblAlgn val="ctr"/>
        <c:lblOffset val="100"/>
      </c:catAx>
      <c:valAx>
        <c:axId val="80951936"/>
        <c:scaling>
          <c:orientation val="minMax"/>
        </c:scaling>
        <c:axPos val="l"/>
        <c:majorGridlines/>
        <c:numFmt formatCode="General" sourceLinked="1"/>
        <c:tickLblPos val="nextTo"/>
        <c:crossAx val="8095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88609868340125"/>
          <c:y val="0.23967811454175286"/>
          <c:w val="0.12064946953440965"/>
          <c:h val="0.36409748601458231"/>
        </c:manualLayout>
      </c:layout>
    </c:legend>
    <c:plotVisOnly val="1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>
                <a:solidFill>
                  <a:srgbClr val="FF0000"/>
                </a:solidFill>
              </a:rPr>
              <a:t>Терминальные ценности 2 курс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3</c:v>
                </c:pt>
                <c:pt idx="4">
                  <c:v>0</c:v>
                </c:pt>
                <c:pt idx="5">
                  <c:v>6</c:v>
                </c:pt>
                <c:pt idx="6">
                  <c:v>3</c:v>
                </c:pt>
                <c:pt idx="7">
                  <c:v>8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8</c:v>
                </c:pt>
                <c:pt idx="14">
                  <c:v>1</c:v>
                </c:pt>
                <c:pt idx="15">
                  <c:v>0</c:v>
                </c:pt>
                <c:pt idx="16">
                  <c:v>7</c:v>
                </c:pt>
                <c:pt idx="17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ранг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  <c:pt idx="11">
                  <c:v>4</c:v>
                </c:pt>
                <c:pt idx="12">
                  <c:v>7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3</c:v>
                </c:pt>
                <c:pt idx="17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ранг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6</c:v>
                </c:pt>
                <c:pt idx="5">
                  <c:v>1</c:v>
                </c:pt>
                <c:pt idx="6">
                  <c:v>4</c:v>
                </c:pt>
                <c:pt idx="7">
                  <c:v>0</c:v>
                </c:pt>
                <c:pt idx="8">
                  <c:v>7</c:v>
                </c:pt>
                <c:pt idx="9">
                  <c:v>4</c:v>
                </c:pt>
                <c:pt idx="10">
                  <c:v>6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6</c:v>
                </c:pt>
                <c:pt idx="15">
                  <c:v>9</c:v>
                </c:pt>
                <c:pt idx="16">
                  <c:v>0</c:v>
                </c:pt>
                <c:pt idx="17">
                  <c:v>3</c:v>
                </c:pt>
              </c:numCache>
            </c:numRef>
          </c:val>
        </c:ser>
        <c:axId val="80983168"/>
        <c:axId val="80984704"/>
      </c:barChart>
      <c:catAx>
        <c:axId val="8098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0984704"/>
        <c:crosses val="autoZero"/>
        <c:auto val="1"/>
        <c:lblAlgn val="ctr"/>
        <c:lblOffset val="100"/>
      </c:catAx>
      <c:valAx>
        <c:axId val="80984704"/>
        <c:scaling>
          <c:orientation val="minMax"/>
        </c:scaling>
        <c:axPos val="l"/>
        <c:majorGridlines/>
        <c:numFmt formatCode="General" sourceLinked="1"/>
        <c:tickLblPos val="nextTo"/>
        <c:crossAx val="8098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88609868340159"/>
          <c:y val="0.23967811454175286"/>
          <c:w val="0.12064946953440965"/>
          <c:h val="0.3640974860145823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>
                <a:solidFill>
                  <a:srgbClr val="FF0000"/>
                </a:solidFill>
              </a:rPr>
              <a:t>Терминальные ценности 3 курс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4</c:v>
                </c:pt>
                <c:pt idx="13">
                  <c:v>7</c:v>
                </c:pt>
                <c:pt idx="14">
                  <c:v>3</c:v>
                </c:pt>
                <c:pt idx="15">
                  <c:v>1</c:v>
                </c:pt>
                <c:pt idx="16">
                  <c:v>3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4</c:v>
                </c:pt>
                <c:pt idx="1">
                  <c:v>8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ранг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6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2</c:v>
                </c:pt>
                <c:pt idx="14">
                  <c:v>5</c:v>
                </c:pt>
                <c:pt idx="15">
                  <c:v>7</c:v>
                </c:pt>
                <c:pt idx="16">
                  <c:v>4</c:v>
                </c:pt>
              </c:numCache>
            </c:numRef>
          </c:val>
        </c:ser>
        <c:axId val="80997760"/>
        <c:axId val="81060992"/>
      </c:barChart>
      <c:catAx>
        <c:axId val="80997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1060992"/>
        <c:crosses val="autoZero"/>
        <c:auto val="1"/>
        <c:lblAlgn val="ctr"/>
        <c:lblOffset val="100"/>
      </c:catAx>
      <c:valAx>
        <c:axId val="81060992"/>
        <c:scaling>
          <c:orientation val="minMax"/>
        </c:scaling>
        <c:axPos val="l"/>
        <c:majorGridlines/>
        <c:numFmt formatCode="General" sourceLinked="1"/>
        <c:tickLblPos val="nextTo"/>
        <c:crossAx val="8099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88609868340192"/>
          <c:y val="0.23967811454175286"/>
          <c:w val="0.12064946953440965"/>
          <c:h val="0.3640974860145823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>
                <a:solidFill>
                  <a:srgbClr val="FF0000"/>
                </a:solidFill>
              </a:rPr>
              <a:t>Терминальные ценности 4 курс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7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ранг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Лист1!$A$2:$A$19</c:f>
              <c:strCache>
                <c:ptCount val="18"/>
                <c:pt idx="0">
                  <c:v>Активная деятельная жизнь </c:v>
                </c:pt>
                <c:pt idx="1">
                  <c:v>Жизненная мудрость </c:v>
                </c:pt>
                <c:pt idx="2">
                  <c:v>Здоровье</c:v>
                </c:pt>
                <c:pt idx="3">
                  <c:v>Интересная работа</c:v>
                </c:pt>
                <c:pt idx="4">
                  <c:v>Красота природы и исскуства</c:v>
                </c:pt>
                <c:pt idx="5">
                  <c:v>Любовь</c:v>
                </c:pt>
                <c:pt idx="6">
                  <c:v>Материально обеспеченная жизнь</c:v>
                </c:pt>
                <c:pt idx="7">
                  <c:v>Наличие друзей</c:v>
                </c:pt>
                <c:pt idx="8">
                  <c:v>Общественное признание</c:v>
                </c:pt>
                <c:pt idx="9">
                  <c:v>Познание</c:v>
                </c:pt>
                <c:pt idx="10">
                  <c:v>Продуктивная жизнь</c:v>
                </c:pt>
                <c:pt idx="11">
                  <c:v>Развитие</c:v>
                </c:pt>
                <c:pt idx="12">
                  <c:v>Свобода</c:v>
                </c:pt>
                <c:pt idx="13">
                  <c:v>Счастливая семейная жизнь</c:v>
                </c:pt>
                <c:pt idx="14">
                  <c:v>Счастье других</c:v>
                </c:pt>
                <c:pt idx="15">
                  <c:v>Творчество</c:v>
                </c:pt>
                <c:pt idx="16">
                  <c:v>Уверенность в себе</c:v>
                </c:pt>
                <c:pt idx="17">
                  <c:v>Удовольствия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  <c:pt idx="14">
                  <c:v>6</c:v>
                </c:pt>
                <c:pt idx="15">
                  <c:v>4</c:v>
                </c:pt>
                <c:pt idx="16">
                  <c:v>5</c:v>
                </c:pt>
              </c:numCache>
            </c:numRef>
          </c:val>
        </c:ser>
        <c:axId val="81082624"/>
        <c:axId val="81084416"/>
      </c:barChart>
      <c:catAx>
        <c:axId val="81082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1084416"/>
        <c:crosses val="autoZero"/>
        <c:auto val="1"/>
        <c:lblAlgn val="ctr"/>
        <c:lblOffset val="100"/>
      </c:catAx>
      <c:valAx>
        <c:axId val="81084416"/>
        <c:scaling>
          <c:orientation val="minMax"/>
        </c:scaling>
        <c:axPos val="l"/>
        <c:majorGridlines/>
        <c:numFmt formatCode="General" sourceLinked="1"/>
        <c:tickLblPos val="nextTo"/>
        <c:crossAx val="8108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88609868340214"/>
          <c:y val="0.23967811454175286"/>
          <c:w val="0.12064946953440965"/>
          <c:h val="0.3640974860145823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Инструментальные</a:t>
            </a:r>
            <a:r>
              <a:rPr lang="ru-RU" sz="1600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ценности 1 курс</a:t>
            </a:r>
            <a:endParaRPr 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5</c:v>
                </c:pt>
                <c:pt idx="14">
                  <c:v>2</c:v>
                </c:pt>
                <c:pt idx="15">
                  <c:v>2</c:v>
                </c:pt>
                <c:pt idx="16">
                  <c:v>6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6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6</c:v>
                </c:pt>
                <c:pt idx="16">
                  <c:v>3</c:v>
                </c:pt>
                <c:pt idx="17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ранг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  <c:pt idx="11">
                  <c:v>3</c:v>
                </c:pt>
                <c:pt idx="12">
                  <c:v>7</c:v>
                </c:pt>
                <c:pt idx="13">
                  <c:v>2</c:v>
                </c:pt>
                <c:pt idx="14">
                  <c:v>5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</c:ser>
        <c:axId val="81267328"/>
        <c:axId val="81273216"/>
      </c:barChart>
      <c:catAx>
        <c:axId val="81267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273216"/>
        <c:crosses val="autoZero"/>
        <c:auto val="1"/>
        <c:lblAlgn val="ctr"/>
        <c:lblOffset val="100"/>
      </c:catAx>
      <c:valAx>
        <c:axId val="81273216"/>
        <c:scaling>
          <c:orientation val="minMax"/>
        </c:scaling>
        <c:axPos val="l"/>
        <c:majorGridlines/>
        <c:numFmt formatCode="General" sourceLinked="1"/>
        <c:tickLblPos val="nextTo"/>
        <c:crossAx val="81267328"/>
        <c:crosses val="autoZero"/>
        <c:crossBetween val="between"/>
      </c:valAx>
    </c:plotArea>
    <c:legend>
      <c:legendPos val="r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sz="1600">
                <a:solidFill>
                  <a:srgbClr val="FF0000"/>
                </a:solidFill>
              </a:rPr>
              <a:t>Инструментальные ценности 2 курс</a:t>
            </a:r>
          </a:p>
        </c:rich>
      </c:tx>
    </c:title>
    <c:plotArea>
      <c:layout>
        <c:manualLayout>
          <c:layoutTarget val="inner"/>
          <c:xMode val="edge"/>
          <c:yMode val="edge"/>
          <c:x val="7.622996797067845E-2"/>
          <c:y val="0.11670860887805352"/>
          <c:w val="0.74512647592806769"/>
          <c:h val="0.496180388768551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7</c:v>
                </c:pt>
                <c:pt idx="1">
                  <c:v>6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4</c:v>
                </c:pt>
                <c:pt idx="8">
                  <c:v>7</c:v>
                </c:pt>
                <c:pt idx="9">
                  <c:v>1</c:v>
                </c:pt>
                <c:pt idx="10">
                  <c:v>4</c:v>
                </c:pt>
                <c:pt idx="11">
                  <c:v>4</c:v>
                </c:pt>
                <c:pt idx="12">
                  <c:v>6</c:v>
                </c:pt>
                <c:pt idx="13">
                  <c:v>6</c:v>
                </c:pt>
                <c:pt idx="14">
                  <c:v>1</c:v>
                </c:pt>
                <c:pt idx="15">
                  <c:v>4</c:v>
                </c:pt>
                <c:pt idx="16">
                  <c:v>8</c:v>
                </c:pt>
                <c:pt idx="17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8</c:v>
                </c:pt>
                <c:pt idx="5">
                  <c:v>6</c:v>
                </c:pt>
                <c:pt idx="6">
                  <c:v>1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4</c:v>
                </c:pt>
                <c:pt idx="16">
                  <c:v>1</c:v>
                </c:pt>
                <c:pt idx="17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ранг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9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</c:numCache>
            </c:numRef>
          </c:val>
        </c:ser>
        <c:axId val="81290752"/>
        <c:axId val="81292288"/>
      </c:barChart>
      <c:catAx>
        <c:axId val="81290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1292288"/>
        <c:crosses val="autoZero"/>
        <c:auto val="1"/>
        <c:lblAlgn val="ctr"/>
        <c:lblOffset val="100"/>
      </c:catAx>
      <c:valAx>
        <c:axId val="81292288"/>
        <c:scaling>
          <c:orientation val="minMax"/>
        </c:scaling>
        <c:axPos val="l"/>
        <c:majorGridlines/>
        <c:numFmt formatCode="General" sourceLinked="1"/>
        <c:tickLblPos val="nextTo"/>
        <c:crossAx val="8129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68042845995604"/>
          <c:y val="0.21039298647526558"/>
          <c:w val="0.17531957154004399"/>
          <c:h val="0.17552026796909578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sz="1600">
                <a:solidFill>
                  <a:srgbClr val="FF0000"/>
                </a:solidFill>
              </a:rPr>
              <a:t>Инструментальные ценности 3 курс</a:t>
            </a:r>
          </a:p>
        </c:rich>
      </c:tx>
    </c:title>
    <c:plotArea>
      <c:layout>
        <c:manualLayout>
          <c:layoutTarget val="inner"/>
          <c:xMode val="edge"/>
          <c:yMode val="edge"/>
          <c:x val="7.622996797067845E-2"/>
          <c:y val="0.11670860887805352"/>
          <c:w val="0.74512647592806769"/>
          <c:h val="0.4961803887685519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</c:v>
                </c:pt>
                <c:pt idx="1">
                  <c:v>8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7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ранг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1</c:v>
                </c:pt>
                <c:pt idx="1">
                  <c:v>0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  <c:pt idx="14">
                  <c:v>6</c:v>
                </c:pt>
                <c:pt idx="15">
                  <c:v>4</c:v>
                </c:pt>
                <c:pt idx="16">
                  <c:v>5</c:v>
                </c:pt>
              </c:numCache>
            </c:numRef>
          </c:val>
        </c:ser>
        <c:axId val="81552128"/>
        <c:axId val="81553664"/>
      </c:barChart>
      <c:catAx>
        <c:axId val="81552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1553664"/>
        <c:crosses val="autoZero"/>
        <c:auto val="1"/>
        <c:lblAlgn val="ctr"/>
        <c:lblOffset val="100"/>
      </c:catAx>
      <c:valAx>
        <c:axId val="81553664"/>
        <c:scaling>
          <c:orientation val="minMax"/>
        </c:scaling>
        <c:axPos val="l"/>
        <c:majorGridlines/>
        <c:numFmt formatCode="General" sourceLinked="1"/>
        <c:tickLblPos val="nextTo"/>
        <c:crossAx val="8155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68042845995604"/>
          <c:y val="0.13587492394489067"/>
          <c:w val="0.17531957154004399"/>
          <c:h val="0.17552026796909578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sz="1600">
                <a:solidFill>
                  <a:srgbClr val="FF0000"/>
                </a:solidFill>
              </a:rPr>
              <a:t>Инструментальные ценности 4 курс</a:t>
            </a:r>
          </a:p>
        </c:rich>
      </c:tx>
    </c:title>
    <c:plotArea>
      <c:layout>
        <c:manualLayout>
          <c:layoutTarget val="inner"/>
          <c:xMode val="edge"/>
          <c:yMode val="edge"/>
          <c:x val="7.622996797067845E-2"/>
          <c:y val="0.11670860887805352"/>
          <c:w val="0.74512647592806769"/>
          <c:h val="0.496180388768552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ранг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6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6">
                  <c:v>7</c:v>
                </c:pt>
                <c:pt idx="17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ранг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Лист1!$A$2:$A$19</c:f>
              <c:strCache>
                <c:ptCount val="18"/>
                <c:pt idx="0">
                  <c:v>Аккуратность</c:v>
                </c:pt>
                <c:pt idx="1">
                  <c:v>Воспитанность</c:v>
                </c:pt>
                <c:pt idx="2">
                  <c:v>Высокие запросы</c:v>
                </c:pt>
                <c:pt idx="3">
                  <c:v>Жизнерадостность</c:v>
                </c:pt>
                <c:pt idx="4">
                  <c:v>Исполнительность</c:v>
                </c:pt>
                <c:pt idx="5">
                  <c:v>Независимость</c:v>
                </c:pt>
                <c:pt idx="6">
                  <c:v>Непримиримость к недостаткам</c:v>
                </c:pt>
                <c:pt idx="7">
                  <c:v>Образованность</c:v>
                </c:pt>
                <c:pt idx="8">
                  <c:v>Отсетственность</c:v>
                </c:pt>
                <c:pt idx="9">
                  <c:v>Рационализм</c:v>
                </c:pt>
                <c:pt idx="10">
                  <c:v>Самоконтроль</c:v>
                </c:pt>
                <c:pt idx="11">
                  <c:v>Смелость</c:v>
                </c:pt>
                <c:pt idx="12">
                  <c:v>Чуткость</c:v>
                </c:pt>
                <c:pt idx="13">
                  <c:v>Терпимость</c:v>
                </c:pt>
                <c:pt idx="14">
                  <c:v>Широта взглядов</c:v>
                </c:pt>
                <c:pt idx="15">
                  <c:v>Твердая воля</c:v>
                </c:pt>
                <c:pt idx="16">
                  <c:v>Честность</c:v>
                </c:pt>
                <c:pt idx="17">
                  <c:v>Эффективность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8</c:v>
                </c:pt>
                <c:pt idx="15">
                  <c:v>6</c:v>
                </c:pt>
                <c:pt idx="16">
                  <c:v>1</c:v>
                </c:pt>
              </c:numCache>
            </c:numRef>
          </c:val>
        </c:ser>
        <c:axId val="81575296"/>
        <c:axId val="81577088"/>
      </c:barChart>
      <c:catAx>
        <c:axId val="81575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1577088"/>
        <c:crosses val="autoZero"/>
        <c:auto val="1"/>
        <c:lblAlgn val="ctr"/>
        <c:lblOffset val="100"/>
      </c:catAx>
      <c:valAx>
        <c:axId val="81577088"/>
        <c:scaling>
          <c:orientation val="minMax"/>
        </c:scaling>
        <c:axPos val="l"/>
        <c:majorGridlines/>
        <c:numFmt formatCode="General" sourceLinked="1"/>
        <c:tickLblPos val="nextTo"/>
        <c:crossAx val="8157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20136115735809"/>
          <c:y val="0.1585543342802227"/>
          <c:w val="0.17531957154004399"/>
          <c:h val="0.17552026796909578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549" y="908720"/>
            <a:ext cx="53687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ценностные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Ориентиры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студента-медика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Снежана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гр. 21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un9-47.userapi.com/c850/g16813752/a_2cd8d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078460" cy="377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61653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bsk-eparhia.ru/wp-content/uploads/2021/06/1571381534_img_2293_novyy-razmer.jpg"/>
          <p:cNvPicPr>
            <a:picLocks noChangeAspect="1" noChangeArrowheads="1"/>
          </p:cNvPicPr>
          <p:nvPr/>
        </p:nvPicPr>
        <p:blipFill>
          <a:blip r:embed="rId2" cstate="print"/>
          <a:srcRect t="27295"/>
          <a:stretch>
            <a:fillRect/>
          </a:stretch>
        </p:blipFill>
        <p:spPr bwMode="auto">
          <a:xfrm>
            <a:off x="395536" y="2852936"/>
            <a:ext cx="8388424" cy="363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8892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образа будущей профессии и важных профессиональных качеств у студентов медицинского колледжа начинается с первого года обучения, чтобы в будущем у выпускников не возникло неудовлетворенности, разочарованности и желания уйти из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99792" y="0"/>
            <a:ext cx="625123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Вопросы поддержания здоровья населения на высоком уровне актуальны в связи с социально-экономическими изменениями в России. В настоящее время ведется реформирование системы здравоохранения, в частности, совершенствование подготовки специалистов среднего звена медицинского профиля. Деятельность медицинской сестры, фельдшера и фармацевта определяет в существенной степени качество медицинского обслуживания населения.</a:t>
            </a:r>
          </a:p>
        </p:txBody>
      </p:sp>
      <p:pic>
        <p:nvPicPr>
          <p:cNvPr id="21507" name="Picture 3" descr="http://www.adm-rozovskoe.ru/images/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268538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188640"/>
            <a:ext cx="809993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Значительно возрастают требования к качеству подготовки специалистов сестринского дела. Актуальной становится проблема профессионального становления студентов средних медицинских учебных заведений, профессионального самосовершенствования, развития общих и профессиональных компетенций, формирования личностных качеств и ценностных ориентаций.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исследования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определить  профессиональные ценностные ориентации  студентов 1 - 4 курса Борисоглебского медицинского колледжа, на базе  обучающихся по специальности 34.02.01 «Сестринское дело».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88640"/>
            <a:ext cx="8855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выявить отношение студентов к учебе;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определить ценностные предпочтения;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выяснить, что считают студенты самым значимым в жизни;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определить поведение студента в различных ситуациях профессионального характера.</a:t>
            </a:r>
          </a:p>
        </p:txBody>
      </p:sp>
      <p:pic>
        <p:nvPicPr>
          <p:cNvPr id="18435" name="Picture 3" descr="https://studika.ru/uploads/media/14898/2.JPG"/>
          <p:cNvPicPr>
            <a:picLocks noChangeAspect="1" noChangeArrowheads="1"/>
          </p:cNvPicPr>
          <p:nvPr/>
        </p:nvPicPr>
        <p:blipFill>
          <a:blip r:embed="rId2" cstate="print"/>
          <a:srcRect t="16603" r="20258"/>
          <a:stretch>
            <a:fillRect/>
          </a:stretch>
        </p:blipFill>
        <p:spPr bwMode="auto">
          <a:xfrm>
            <a:off x="683568" y="3140968"/>
            <a:ext cx="748883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flipH="1">
            <a:off x="0" y="0"/>
            <a:ext cx="87129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и методы исследования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выявления профессиональных ценностных ориентаций было проведено исследование студентов Борисоглебского  медицинского колледжа. Опрошено 40 студентов в возрасте от 15 до 20 лет, по 10 человек с каждого курса. Все студенты, вошедшие в выборку, обучаются по специальности 34.02.01 "Сестринское дело", квалификация - медицинская сестра.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vademec.ru/upload/iblock/767/76724846c25b5e77a3dc55a4c6ffd75a.jpg"/>
          <p:cNvPicPr>
            <a:picLocks noChangeAspect="1" noChangeArrowheads="1"/>
          </p:cNvPicPr>
          <p:nvPr/>
        </p:nvPicPr>
        <p:blipFill>
          <a:blip r:embed="rId2" cstate="print"/>
          <a:srcRect t="28150"/>
          <a:stretch>
            <a:fillRect/>
          </a:stretch>
        </p:blipFill>
        <p:spPr bwMode="auto">
          <a:xfrm>
            <a:off x="323528" y="3573016"/>
            <a:ext cx="8532440" cy="306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524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Методика изучения ценностных ориентаций разработана американским психологом Милтоном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Рокичем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 позволяет исследовать направленность личности и определить ее отношение к окружающему миру, к другим людям, к себе самому, восприятие мира, ключевые мотивы поступков, основу "философии жизни".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Милтон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Рокич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различает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два класса ценностей -          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терминальные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инструментальные.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5362" name="Picture 2" descr="https://present5.com/presentation/3/112446727_169358443.pdf-img/112446727_169358443.pdf-4.jpg"/>
          <p:cNvPicPr>
            <a:picLocks noChangeAspect="1" noChangeArrowheads="1"/>
          </p:cNvPicPr>
          <p:nvPr/>
        </p:nvPicPr>
        <p:blipFill>
          <a:blip r:embed="rId2" cstate="print"/>
          <a:srcRect l="9450" t="21000" r="52751" b="10457"/>
          <a:stretch>
            <a:fillRect/>
          </a:stretch>
        </p:blipFill>
        <p:spPr bwMode="auto">
          <a:xfrm>
            <a:off x="5292080" y="2633531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tihi.ru/pics/2020/07/03/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360039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Терминальные ценности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убеждения в том, что какая-то конечная цель индивидуального существования с личной и общественной точек зрения стоит того, чтобы  к ней стремиться.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3861048"/>
            <a:ext cx="6084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Инструментальные ценности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убеждения в том, что какой-то образ действий является с личной и общественной точек зрения предпочтительным в любых ситуациях. </a:t>
            </a:r>
          </a:p>
        </p:txBody>
      </p:sp>
      <p:sp>
        <p:nvSpPr>
          <p:cNvPr id="3074" name="AutoShape 2" descr="https://johnathanhines.files.wordpress.com/2012/09/kozzi-vector_image_of_a_scale_with_a_person_and_money_on_other_side-1468x143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johnathanhines.files.wordpress.com/2012/09/kozzi-vector_image_of_a_scale_with_a_person_and_money_on_other_side-1468x143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Описание Методики: М. Рокич различает два класса ценностей: 1)терминальные – убеждения в том, что конечная цель индивидуального существования стоит того, чтоб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Описание Методики: М. Рокич различает два класса ценностей: 1)терминальные – убеждения в том, что конечная цель индивидуального существования стоит того, чтоб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1.slide-share.ru/s_slide/05a959915ead42a98a3740adebdf9167/75d9a492-a173-436e-b418-80fd576c9a5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cf.ppt-online.org/files1/slide/u/uL9xaCBhjPE4zl5N7v0ZUIV13ARHrJpTDc8XQ6bWt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u/uL9xaCBhjPE4zl5N7v0ZUIV13ARHrJpTDc8XQ6bWt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s/142329/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6390640" cy="331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579370" y="3140968"/>
          <a:ext cx="6564630" cy="340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6564630" cy="340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579370" y="3450701"/>
          <a:ext cx="6564630" cy="340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 flipH="1">
            <a:off x="251520" y="260648"/>
            <a:ext cx="8568952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терминальных ценностей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иерархии преобладающее положение занимают: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здоровье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любовь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счастливая семейная жизнь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хороших и верных друзей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последних местах оказались: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удовольствия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счастье других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творчество </a:t>
            </a:r>
          </a:p>
        </p:txBody>
      </p:sp>
      <p:sp>
        <p:nvSpPr>
          <p:cNvPr id="29699" name="AutoShape 3" descr="http://xn----7sbbbca2asebqhk8ajerv2a6w.xn--p1ai/u/2020/05/514b768acc3aa0eae2b3a14954cc9ed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514b768acc3aa0eae2b3a14954cc9e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908720"/>
            <a:ext cx="2771800" cy="257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https://im0-tub-ru.yandex.net/i?id=26c97f05755d536b6d769191bbd250e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454508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6438900" cy="386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657475" y="2938145"/>
          <a:ext cx="6486525" cy="391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6486525" cy="391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657475" y="3212976"/>
          <a:ext cx="6486525" cy="391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 flipH="1">
            <a:off x="0" y="332656"/>
            <a:ext cx="8964488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инструментальных ценностей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студенты отдают предпочтение: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воспитанности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честности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аккуратности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ответственности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Последние места из инструментальных ценностей студенты оставляют: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непримиримости к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недостаткам в себе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 других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высоким запросам</a:t>
            </a:r>
          </a:p>
        </p:txBody>
      </p:sp>
      <p:pic>
        <p:nvPicPr>
          <p:cNvPr id="3" name="Рисунок 2" descr="b538da97b9e53b07517db08bfebef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5252" y="908720"/>
            <a:ext cx="365277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unikalnyy_sposob_obresti_khoroshie_otnosheni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35030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vatars.mds.yandex.net/i?id=f1413448a2b469ad41b615f52477bb66_l-523430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0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значимые изменения иерархии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терминальных ценностей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выражены от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курсу обучения. Осознается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отношение к избранной профессии, устанавливается система работы по самообразованию и самовоспитанию профессионально значимых качеств личности.</a:t>
            </a:r>
          </a:p>
        </p:txBody>
      </p:sp>
      <p:pic>
        <p:nvPicPr>
          <p:cNvPr id="32773" name="Picture 5" descr="https://kazanhram-bsk.ru/uploads/posts/2021-03/1615536325_img_0740_novyy-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640871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215443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Наибольшая динамика иерархии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инструментальных ценностей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выявлена при сравнительном анализе показателей студентов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курсов обучения. Происходит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ориентирование студентов на профессиональное выполнение своей будущей профессиональной деятельности.</a:t>
            </a:r>
          </a:p>
        </p:txBody>
      </p:sp>
      <p:pic>
        <p:nvPicPr>
          <p:cNvPr id="37891" name="Picture 3" descr="https://bormk.zdrav36.ru/images/uploads/1490093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320480" cy="358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r1.nubex.ru/s9018-4ed/0f2557fb42_660x400__f2191_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24847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4365104"/>
            <a:ext cx="8388424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Среди ценностей профессиональной самореализации ведущее ранговое место занимает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интересная работа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 для студентов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курса отмечена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высокая значимость развития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https://xn----dtbjrxpef0c.xn--p1ai/wp-content/uploads/2021/07/IMG_20210701_103918-scaled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251520" y="188640"/>
            <a:ext cx="489654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r1.nubex.ru/s9018-4ed/66c53afa33_660x400__f2169_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563888" cy="383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892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основа нравственного воспитания будущего специалиста выражают целевые ориентации человека.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Ключевым личностным смыслом выступает понимание человеком смысла своей жизни. Для успешного выполнения профессиональной деятельности медик и фармацевтический работник должен владеть определенными ключевыми компетенциями и  необходимыми   личностными  качествами, значимыми  для будущей профессии. </a:t>
            </a:r>
          </a:p>
        </p:txBody>
      </p:sp>
      <p:pic>
        <p:nvPicPr>
          <p:cNvPr id="24578" name="Picture 2" descr="https://static1-repo.aif.ru/1/4e/1682152/c/30ec6f3249e6f70c1a579dc92208ed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568863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Среди этических ценностей ведущие ранговые места занимают: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ответственность 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независимость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Ценности общения представлены воспитанностью и честностью. Альтруистические ценности занимают промежуточное положение и не занимают ведущие места.</a:t>
            </a:r>
          </a:p>
        </p:txBody>
      </p:sp>
      <p:pic>
        <p:nvPicPr>
          <p:cNvPr id="3" name="Рисунок 2" descr="IMG_20220324_102022.jpg"/>
          <p:cNvPicPr>
            <a:picLocks noChangeAspect="1"/>
          </p:cNvPicPr>
          <p:nvPr/>
        </p:nvPicPr>
        <p:blipFill>
          <a:blip r:embed="rId2" cstate="print"/>
          <a:srcRect l="13517" t="19004" r="9620" b="11853"/>
          <a:stretch>
            <a:fillRect/>
          </a:stretch>
        </p:blipFill>
        <p:spPr>
          <a:xfrm>
            <a:off x="3419872" y="980728"/>
            <a:ext cx="572412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15443"/>
            <a:ext cx="88924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студенты  медицинского колледжа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получают стимул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своего развития, как личностного, так и профессионального.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этом важность многих профессионально-значимых ценностей постепенно повышается в процессе обучения.</a:t>
            </a:r>
          </a:p>
        </p:txBody>
      </p:sp>
      <p:pic>
        <p:nvPicPr>
          <p:cNvPr id="3" name="Рисунок 2" descr="1571381539_img_2302_novyy-razmer.jpg"/>
          <p:cNvPicPr>
            <a:picLocks noChangeAspect="1"/>
          </p:cNvPicPr>
          <p:nvPr/>
        </p:nvPicPr>
        <p:blipFill>
          <a:blip r:embed="rId2" cstate="print"/>
          <a:srcRect t="12274" b="8737"/>
          <a:stretch>
            <a:fillRect/>
          </a:stretch>
        </p:blipFill>
        <p:spPr>
          <a:xfrm>
            <a:off x="1115616" y="2996952"/>
            <a:ext cx="684361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atherineasquithgallery.com/uploads/posts/2021-02/1612482495_60-p-spasibo-za-vnimanie-na-serom-fone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Считается, что  профессиональные образовательные организации медицинского профиля, принимают в свои стены молодых людей, которые сделали свой выбор в пользу той или иной профессии. Однако, как показывают исследования, более половины первокурсников имеют весьма приблизительные представления о будущей профессии, мотивированы на изучение лишь определённого круга предметов, а некоторые заявляют о нежелании в будущем работать по специальности.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tudika.ru/uploads/media/14897/1.JPG"/>
          <p:cNvPicPr>
            <a:picLocks noChangeAspect="1" noChangeArrowheads="1"/>
          </p:cNvPicPr>
          <p:nvPr/>
        </p:nvPicPr>
        <p:blipFill>
          <a:blip r:embed="rId2" cstate="print"/>
          <a:srcRect t="10425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Каждое новое поколение, имея сходные возрастные особенности, значительно отличается от предшественников - и своими мировоззренческими позициями, и ценностными ориентациями, и способами самореализации в новых жизненных условиях. </a:t>
            </a:r>
          </a:p>
        </p:txBody>
      </p:sp>
      <p:pic>
        <p:nvPicPr>
          <p:cNvPr id="2050" name="Picture 2" descr="https://stihi.ru/pics/2021/03/04/9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494" y="2105472"/>
            <a:ext cx="462150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avatars.mds.yandex.net/get-zen_doc/1706869/pub_60b8bf56ec8ec02b1e89ef16_60b8c9d5ec6c3563a71de324/scale_1200"/>
          <p:cNvPicPr>
            <a:picLocks noChangeAspect="1" noChangeArrowheads="1"/>
          </p:cNvPicPr>
          <p:nvPr/>
        </p:nvPicPr>
        <p:blipFill>
          <a:blip r:embed="rId3" cstate="print"/>
          <a:srcRect l="10959" r="15068"/>
          <a:stretch>
            <a:fillRect/>
          </a:stretch>
        </p:blipFill>
        <p:spPr bwMode="auto">
          <a:xfrm>
            <a:off x="0" y="2139280"/>
            <a:ext cx="4427984" cy="471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32656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Практический характер профессионального воспитания будущего медицинского и фармацевтического  работника носит определяющий характер, поскольку позволяет преодолеть формализм в нравственном воспитании будущего специалиста и способствует формированию требуемой духовно-нравственной культуры.</a:t>
            </a:r>
          </a:p>
        </p:txBody>
      </p:sp>
      <p:pic>
        <p:nvPicPr>
          <p:cNvPr id="1027" name="Picture 3" descr="https://avatars.mds.yandex.net/get-zen_doc/1901404/pub_5ecd0f86a18eb804cd784288_5ecd14974d8b2c7b8eb060ab/scale_1200"/>
          <p:cNvPicPr>
            <a:picLocks noChangeAspect="1" noChangeArrowheads="1"/>
          </p:cNvPicPr>
          <p:nvPr/>
        </p:nvPicPr>
        <p:blipFill>
          <a:blip r:embed="rId2" cstate="print"/>
          <a:srcRect r="11477" b="-7884"/>
          <a:stretch>
            <a:fillRect/>
          </a:stretch>
        </p:blipFill>
        <p:spPr bwMode="auto">
          <a:xfrm>
            <a:off x="4499992" y="2708920"/>
            <a:ext cx="4427984" cy="4293096"/>
          </a:xfrm>
          <a:prstGeom prst="rect">
            <a:avLst/>
          </a:prstGeom>
          <a:noFill/>
        </p:spPr>
      </p:pic>
      <p:sp>
        <p:nvSpPr>
          <p:cNvPr id="1029" name="AutoShape 5" descr="https://www.1spbgmu.ru/images/gallery/news/2017/13.03_olimpiada_terapiya/IMG_2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1spbgmu.ru/images/gallery/news/2017/13.03_olimpiada_terapiya/IMG_2922.jpg"/>
          <p:cNvPicPr>
            <a:picLocks noChangeAspect="1" noChangeArrowheads="1"/>
          </p:cNvPicPr>
          <p:nvPr/>
        </p:nvPicPr>
        <p:blipFill>
          <a:blip r:embed="rId3" cstate="print"/>
          <a:srcRect l="10080"/>
          <a:stretch>
            <a:fillRect/>
          </a:stretch>
        </p:blipFill>
        <p:spPr bwMode="auto">
          <a:xfrm>
            <a:off x="0" y="2780928"/>
            <a:ext cx="43559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9512" y="117693"/>
            <a:ext cx="48245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Профессиональная деятельность специалистов медицинского профиля включает в себя глубокое понимание будущим медицинским и фармацевтическим  работником своего профессионального долга, профессиональной и нравственной ответственности за качество и результат своей работы и специалистам часто приходится осознавать моральную ответственность, свое отношение к людям и духовно-нравственным ценностям, оказывающимся в сфере профессиональных интересов.</a:t>
            </a:r>
          </a:p>
        </p:txBody>
      </p:sp>
      <p:pic>
        <p:nvPicPr>
          <p:cNvPr id="43013" name="Picture 5" descr="https://avatars.mds.yandex.net/i?id=1630a0eae8bb8ffd6933cf65a3d26241-5663053-images-thumbs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541" y="18864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5" name="Picture 7" descr="http://kostroma-news.net/img/20201120/9a89ff1a6b3116190dc983d0da2ac5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86526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580112" y="692696"/>
            <a:ext cx="32403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воспитания и обучения в медицинском колледже каждый студент получает  реальное представление о выбранной профессии, необходимые базовые знания, умения, позволяющие ему осознать себя в профессии, обществе.</a:t>
            </a:r>
          </a:p>
        </p:txBody>
      </p:sp>
      <p:pic>
        <p:nvPicPr>
          <p:cNvPr id="44035" name="Picture 3" descr="http://chbmk.su/uploads/content/2018_4_23/3-1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4608512" cy="480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в рамках профессиональной подготовки средних медицинских работников способно обеспечить усвоение студентами нравственной составляющей профессиональной деятельности, сформировать такие личностные качества, как умение адекватно воспринимать действительность и способность к социально значимой деятельности, чувство ответственности и долга, высокую нравственную культуру.</a:t>
            </a:r>
          </a:p>
        </p:txBody>
      </p:sp>
      <p:pic>
        <p:nvPicPr>
          <p:cNvPr id="23555" name="Picture 3" descr="https://xn----dtbjrxpef0c.xn--p1ai/wp-content/uploads/2021/03/IMG-20210324-WA0029.jpg"/>
          <p:cNvPicPr>
            <a:picLocks noChangeAspect="1" noChangeArrowheads="1"/>
          </p:cNvPicPr>
          <p:nvPr/>
        </p:nvPicPr>
        <p:blipFill>
          <a:blip r:embed="rId2" cstate="print"/>
          <a:srcRect l="12648" t="3409" r="5534" b="5682"/>
          <a:stretch>
            <a:fillRect/>
          </a:stretch>
        </p:blipFill>
        <p:spPr bwMode="auto">
          <a:xfrm>
            <a:off x="467544" y="3429000"/>
            <a:ext cx="4082300" cy="311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https://kazanhram-bsk.ru/uploads/posts/2019-10/1571381558_img_2268_novyy-razmer.jpg"/>
          <p:cNvPicPr>
            <a:picLocks noChangeAspect="1" noChangeArrowheads="1"/>
          </p:cNvPicPr>
          <p:nvPr/>
        </p:nvPicPr>
        <p:blipFill>
          <a:blip r:embed="rId3" cstate="print"/>
          <a:srcRect l="6963" r="12974"/>
          <a:stretch>
            <a:fillRect/>
          </a:stretch>
        </p:blipFill>
        <p:spPr bwMode="auto">
          <a:xfrm>
            <a:off x="4932040" y="3429000"/>
            <a:ext cx="3923928" cy="310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523</TotalTime>
  <Words>687</Words>
  <Application>Microsoft Office PowerPoint</Application>
  <PresentationFormat>Экран (4:3)</PresentationFormat>
  <Paragraphs>80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Кома 2</cp:lastModifiedBy>
  <cp:revision>26</cp:revision>
  <dcterms:created xsi:type="dcterms:W3CDTF">2022-03-31T06:02:19Z</dcterms:created>
  <dcterms:modified xsi:type="dcterms:W3CDTF">2022-04-14T09:18:26Z</dcterms:modified>
</cp:coreProperties>
</file>