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768" r:id="rId4"/>
  </p:sldMasterIdLst>
  <p:notesMasterIdLst>
    <p:notesMasterId r:id="rId32"/>
  </p:notesMasterIdLst>
  <p:handoutMasterIdLst>
    <p:handoutMasterId r:id="rId33"/>
  </p:handoutMasterIdLst>
  <p:sldIdLst>
    <p:sldId id="259" r:id="rId5"/>
    <p:sldId id="281" r:id="rId6"/>
    <p:sldId id="262" r:id="rId7"/>
    <p:sldId id="303" r:id="rId8"/>
    <p:sldId id="304" r:id="rId9"/>
    <p:sldId id="269" r:id="rId10"/>
    <p:sldId id="301" r:id="rId11"/>
    <p:sldId id="264" r:id="rId12"/>
    <p:sldId id="302" r:id="rId13"/>
    <p:sldId id="287" r:id="rId14"/>
    <p:sldId id="282" r:id="rId15"/>
    <p:sldId id="283" r:id="rId16"/>
    <p:sldId id="299" r:id="rId17"/>
    <p:sldId id="285" r:id="rId18"/>
    <p:sldId id="279" r:id="rId19"/>
    <p:sldId id="288" r:id="rId20"/>
    <p:sldId id="289" r:id="rId21"/>
    <p:sldId id="290" r:id="rId22"/>
    <p:sldId id="305" r:id="rId23"/>
    <p:sldId id="292" r:id="rId24"/>
    <p:sldId id="293" r:id="rId25"/>
    <p:sldId id="294" r:id="rId26"/>
    <p:sldId id="296" r:id="rId27"/>
    <p:sldId id="297" r:id="rId28"/>
    <p:sldId id="298" r:id="rId29"/>
    <p:sldId id="295" r:id="rId30"/>
    <p:sldId id="300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38" autoAdjust="0"/>
    <p:restoredTop sz="94660"/>
  </p:normalViewPr>
  <p:slideViewPr>
    <p:cSldViewPr snapToGrid="0">
      <p:cViewPr varScale="1">
        <p:scale>
          <a:sx n="73" d="100"/>
          <a:sy n="73" d="100"/>
        </p:scale>
        <p:origin x="62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9" d="100"/>
          <a:sy n="99" d="100"/>
        </p:scale>
        <p:origin x="3570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полезны ли сладости для организма</a:t>
            </a:r>
          </a:p>
        </c:rich>
      </c:tx>
      <c:layout>
        <c:manualLayout>
          <c:xMode val="edge"/>
          <c:yMode val="edge"/>
          <c:x val="0.14682626384423741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1598956145821982"/>
          <c:y val="0.21145243082576218"/>
          <c:w val="0.6802087708356036"/>
          <c:h val="0.69410844142322148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полезны ли сладости для организма</c:v>
                </c:pt>
              </c:strCache>
            </c:strRef>
          </c:tx>
          <c:explosion val="1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F32-4475-BBF7-8EF4E88296C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518-469F-A506-7C084F4C2274}"/>
              </c:ext>
            </c:extLst>
          </c:dPt>
          <c:cat>
            <c:strRef>
              <c:f>Лист1!$A$2:$A$3</c:f>
              <c:strCache>
                <c:ptCount val="2"/>
                <c:pt idx="0">
                  <c:v>да</c:v>
                </c:pt>
                <c:pt idx="1">
                  <c:v>нет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13</c:v>
                </c:pt>
                <c:pt idx="1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518-469F-A506-7C084F4C227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0" i="0" u="none" strike="noStrike" kern="1200" spc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b="1" dirty="0"/>
              <a:t>вместо какого приема пищи вы бы ели сладкое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spc="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вместо какого приема пищи вы бы ели сладкое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7D9-4AF0-BF1C-17CCCC9ED1F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7D9-4AF0-BF1C-17CCCC9ED1F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7D9-4AF0-BF1C-17CCCC9ED1FA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67D9-4AF0-BF1C-17CCCC9ED1FA}"/>
              </c:ext>
            </c:extLst>
          </c:dPt>
          <c:cat>
            <c:strRef>
              <c:f>Лист1!$A$2:$A$5</c:f>
              <c:strCache>
                <c:ptCount val="4"/>
                <c:pt idx="0">
                  <c:v>завтрак</c:v>
                </c:pt>
                <c:pt idx="1">
                  <c:v>обед</c:v>
                </c:pt>
                <c:pt idx="2">
                  <c:v>ужин</c:v>
                </c:pt>
                <c:pt idx="3">
                  <c:v>ничего из перечисленного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6</c:v>
                </c:pt>
                <c:pt idx="1">
                  <c:v>4</c:v>
                </c:pt>
                <c:pt idx="2">
                  <c:v>9</c:v>
                </c:pt>
                <c:pt idx="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CC0-440F-9571-5F9037237E3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87050751696304085"/>
          <c:w val="1"/>
          <c:h val="0.1294924830369590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сколько конфет вы съедаете в день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сколько конфет вы съедаете в день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F5B-4A27-9357-8A45D1A3AC2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F5B-4A27-9357-8A45D1A3AC2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F5B-4A27-9357-8A45D1A3AC2B}"/>
              </c:ext>
            </c:extLst>
          </c:dPt>
          <c:cat>
            <c:strRef>
              <c:f>Лист1!$A$2:$A$4</c:f>
              <c:strCache>
                <c:ptCount val="3"/>
                <c:pt idx="0">
                  <c:v>от 0 до 2</c:v>
                </c:pt>
                <c:pt idx="1">
                  <c:v>3 или 4 </c:v>
                </c:pt>
                <c:pt idx="2">
                  <c:v>больше 5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10</c:v>
                </c:pt>
                <c:pt idx="1">
                  <c:v>6</c:v>
                </c:pt>
                <c:pt idx="2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B76-4B3B-96E5-B6AF0CB28A8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9.604840770967403E-2"/>
          <c:y val="0.8983633511328325"/>
          <c:w val="0.7971453275290048"/>
          <c:h val="0.1016366488671674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сколько ложек сахара вы кладете в чай 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BB1-4184-9D52-3D2842623AB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BB1-4184-9D52-3D2842623AB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CBB1-4184-9D52-3D2842623ABE}"/>
              </c:ext>
            </c:extLst>
          </c:dPt>
          <c:cat>
            <c:strRef>
              <c:f>Лист1!$A$2:$A$4</c:f>
              <c:strCache>
                <c:ptCount val="3"/>
                <c:pt idx="0">
                  <c:v>0</c:v>
                </c:pt>
                <c:pt idx="1">
                  <c:v>1 или 2</c:v>
                </c:pt>
                <c:pt idx="2">
                  <c:v>3 и больше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11</c:v>
                </c:pt>
                <c:pt idx="1">
                  <c:v>8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843-47BB-AC2A-BC0FB03E31D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0864596318339854"/>
          <c:y val="0.89535891169617743"/>
          <c:w val="0.62433848427293781"/>
          <c:h val="0.1046410883038224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0.5392</cdr:x>
      <cdr:y>0.39659</cdr:y>
    </cdr:from>
    <cdr:to>
      <cdr:x>0.93739</cdr:x>
      <cdr:y>0.65937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954016" y="2129246"/>
          <a:ext cx="2181497" cy="141078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4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59%</a:t>
          </a:r>
          <a:endParaRPr lang="ru-RU" sz="4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1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76EC16BE-DC89-4BBB-B801-534D1184A985}" type="datetime1">
              <a:rPr lang="ru-RU" noProof="1" smtClean="0"/>
              <a:t>14.04.2022</a:t>
            </a:fld>
            <a:endParaRPr lang="ru-RU" noProof="1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1"/>
          </a:p>
        </p:txBody>
      </p:sp>
      <p:sp>
        <p:nvSpPr>
          <p:cNvPr id="5" name="Номер слайда 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5371D633-9DD7-49CB-ADF7-75325D4C4636}" type="slidenum">
              <a:rPr lang="ru-RU" noProof="1" smtClean="0"/>
              <a:t>‹#›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32607420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1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2FF083A1-7128-43FF-943B-DA3133109D6F}" type="datetime1">
              <a:rPr lang="ru-RU" noProof="1" smtClean="0"/>
              <a:t>14.04.2022</a:t>
            </a:fld>
            <a:endParaRPr lang="ru-RU" noProof="1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1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1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DC0D42F3-CDD5-4B19-B3DB-7C5223465AF0}" type="slidenum">
              <a:rPr lang="ru-RU" noProof="1" dirty="0" smtClean="0"/>
              <a:t>‹#›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48105808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C0D42F3-CDD5-4B19-B3DB-7C5223465AF0}" type="slidenum">
              <a:rPr lang="ru-RU" noProof="1" smtClean="0"/>
              <a:t>1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30369725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fld id="{00D7BF56-2A79-48D6-963D-7803B5BD1132}" type="datetime1">
              <a:rPr lang="ru-RU" noProof="1" smtClean="0"/>
              <a:t>14.04.2022</a:t>
            </a:fld>
            <a:endParaRPr lang="ru-RU" noProof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endParaRPr lang="ru-RU" noProof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fld id="{6D22F896-40B5-4ADD-8801-0D06FADFA095}" type="slidenum">
              <a:rPr lang="ru-RU" noProof="1" smtClean="0"/>
              <a:t>‹#›</a:t>
            </a:fld>
            <a:endParaRPr lang="ru-RU" noProof="1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49204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26DCD8DD-8786-402E-B843-F0227BDD1D8B}" type="datetime1">
              <a:rPr lang="ru-RU" noProof="1" smtClean="0"/>
              <a:t>14.04.2022</a:t>
            </a:fld>
            <a:endParaRPr lang="ru-RU" noProof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noProof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6D22F896-40B5-4ADD-8801-0D06FADFA095}" type="slidenum">
              <a:rPr lang="ru-RU" noProof="1" smtClean="0"/>
              <a:t>‹#›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36247748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27491DDD-1DEB-4D50-A7C1-F5E22646D07E}" type="datetime1">
              <a:rPr lang="ru-RU" noProof="1" smtClean="0"/>
              <a:t>14.04.2022</a:t>
            </a:fld>
            <a:endParaRPr lang="ru-RU" noProof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noProof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6D22F896-40B5-4ADD-8801-0D06FADFA095}" type="slidenum">
              <a:rPr lang="ru-RU" noProof="1" smtClean="0"/>
              <a:t>‹#›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30833339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323F05A0-FFE5-4467-8C82-3C3B629DCBE0}" type="datetime1">
              <a:rPr lang="ru-RU" noProof="1" smtClean="0"/>
              <a:t>14.04.2022</a:t>
            </a:fld>
            <a:endParaRPr lang="ru-RU" noProof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noProof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6D22F896-40B5-4ADD-8801-0D06FADFA095}" type="slidenum">
              <a:rPr lang="ru-RU" noProof="1" smtClean="0"/>
              <a:t>‹#›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39538624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A3A780C0-E49B-4EE6-A95D-F346F3749076}" type="datetime1">
              <a:rPr lang="ru-RU" noProof="1" smtClean="0"/>
              <a:t>14.04.2022</a:t>
            </a:fld>
            <a:endParaRPr lang="ru-RU" noProof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noProof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6D22F896-40B5-4ADD-8801-0D06FADFA095}" type="slidenum">
              <a:rPr lang="ru-RU" noProof="1" smtClean="0"/>
              <a:t>‹#›</a:t>
            </a:fld>
            <a:endParaRPr lang="ru-RU" noProof="1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01651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8954C259-ECFA-4845-A4A7-632D01602A32}" type="datetime1">
              <a:rPr lang="ru-RU" noProof="1" smtClean="0"/>
              <a:t>14.04.2022</a:t>
            </a:fld>
            <a:endParaRPr lang="ru-RU" noProof="1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noProof="1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6D22F896-40B5-4ADD-8801-0D06FADFA095}" type="slidenum">
              <a:rPr lang="ru-RU" noProof="1" smtClean="0"/>
              <a:pPr/>
              <a:t>‹#›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1568201827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4BF61B13-9771-4B99-8CD9-259FB5561F12}" type="datetime1">
              <a:rPr lang="ru-RU" noProof="1" smtClean="0"/>
              <a:t>14.04.2022</a:t>
            </a:fld>
            <a:endParaRPr lang="ru-RU" noProof="1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noProof="1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6D22F896-40B5-4ADD-8801-0D06FADFA095}" type="slidenum">
              <a:rPr lang="ru-RU" noProof="1" smtClean="0"/>
              <a:t>‹#›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28912837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F704F870-7573-47F2-A430-AF22C16BA5BC}" type="datetime1">
              <a:rPr lang="ru-RU" noProof="1" smtClean="0"/>
              <a:t>14.04.2022</a:t>
            </a:fld>
            <a:endParaRPr lang="ru-RU" noProof="1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noProof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6D22F896-40B5-4ADD-8801-0D06FADFA095}" type="slidenum">
              <a:rPr lang="ru-RU" noProof="1" smtClean="0"/>
              <a:t>‹#›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1662706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3E2557ED-FDA5-40E6-A8EA-0C429E374B71}" type="datetime1">
              <a:rPr lang="ru-RU" noProof="1" smtClean="0"/>
              <a:t>14.04.2022</a:t>
            </a:fld>
            <a:endParaRPr lang="ru-RU" noProof="1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noProof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6D22F896-40B5-4ADD-8801-0D06FADFA095}" type="slidenum">
              <a:rPr lang="ru-RU" noProof="1" smtClean="0"/>
              <a:t>‹#›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35958391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49E226A7-A6DD-4561-ABA1-F0BA264016BC}" type="datetime1">
              <a:rPr lang="ru-RU" noProof="1" smtClean="0"/>
              <a:t>14.04.2022</a:t>
            </a:fld>
            <a:endParaRPr lang="ru-RU" noProof="1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noProof="1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6D22F896-40B5-4ADD-8801-0D06FADFA095}" type="slidenum">
              <a:rPr lang="ru-RU" noProof="1" smtClean="0"/>
              <a:t>‹#›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36593906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8954C259-ECFA-4845-A4A7-632D01602A32}" type="datetime1">
              <a:rPr lang="ru-RU" noProof="1" smtClean="0"/>
              <a:t>14.04.2022</a:t>
            </a:fld>
            <a:endParaRPr lang="ru-RU" noProof="1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noProof="1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6D22F896-40B5-4ADD-8801-0D06FADFA095}" type="slidenum">
              <a:rPr lang="ru-RU" noProof="1" smtClean="0"/>
              <a:pPr/>
              <a:t>‹#›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3260433145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 rtl="0"/>
            <a:fld id="{8954C259-ECFA-4845-A4A7-632D01602A32}" type="datetime1">
              <a:rPr lang="ru-RU" noProof="1" smtClean="0"/>
              <a:t>14.04.2022</a:t>
            </a:fld>
            <a:endParaRPr lang="ru-RU" noProof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pPr rtl="0"/>
            <a:endParaRPr lang="ru-RU" noProof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rtl="0"/>
            <a:fld id="{6D22F896-40B5-4ADD-8801-0D06FADFA095}" type="slidenum">
              <a:rPr lang="ru-RU" noProof="1" smtClean="0"/>
              <a:pPr/>
              <a:t>‹#›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3960542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tx1"/>
        </a:buClr>
        <a:buSzPct val="80000"/>
        <a:buFont typeface="Corbe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5.jpeg"/><Relationship Id="rId4" Type="http://schemas.openxmlformats.org/officeDocument/2006/relationships/image" Target="../media/image44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D3C9CC-F0AD-4F56-9B0F-18ED29C3B4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1508" y="2116535"/>
            <a:ext cx="10268817" cy="2216567"/>
          </a:xfrm>
        </p:spPr>
        <p:txBody>
          <a:bodyPr rtlCol="0">
            <a:normAutofit/>
          </a:bodyPr>
          <a:lstStyle/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«Углеводное питание обучающегося 1 курса или Сколько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сладкого должно быть в питании 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студента»</a:t>
            </a:r>
            <a:endParaRPr lang="ru-RU" sz="4000" noProof="1">
              <a:latin typeface="Times New Roman" panose="02020603050405020304" pitchFamily="18" charset="0"/>
              <a:ea typeface="Microsoft YaHei UI Light" panose="020B0502040204020203" pitchFamily="34" charset="-122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5138C4F-5ED7-4B74-B0C6-2DF6DC04F1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0445" y="347693"/>
            <a:ext cx="11769634" cy="775713"/>
          </a:xfrm>
        </p:spPr>
        <p:txBody>
          <a:bodyPr rtlCol="0">
            <a:normAutofit fontScale="77500" lnSpcReduction="20000"/>
          </a:bodyPr>
          <a:lstStyle/>
          <a:p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Бюджетное профессиональное образовательное учреждение Воронежской области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«Борисоглебский медицинский колледж»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l" rtl="0"/>
            <a:endParaRPr lang="ru-RU" sz="2800" noProof="1"/>
          </a:p>
        </p:txBody>
      </p:sp>
      <p:sp>
        <p:nvSpPr>
          <p:cNvPr id="4" name="Прямоугольник 3"/>
          <p:cNvSpPr/>
          <p:nvPr/>
        </p:nvSpPr>
        <p:spPr>
          <a:xfrm>
            <a:off x="6858001" y="4781006"/>
            <a:ext cx="496388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Работу выполнила:</a:t>
            </a:r>
          </a:p>
          <a:p>
            <a:pPr algn="r"/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Цуканова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В.Л.,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обучающаяся группы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фм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Руководитель: </a:t>
            </a:r>
          </a:p>
          <a:p>
            <a:pPr algn="r"/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Мальшина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Т.Н, преподаватель химии</a:t>
            </a:r>
            <a:r>
              <a:rPr lang="ru-RU" sz="20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998573" y="1421371"/>
            <a:ext cx="62346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Индивидуальный проект на тему: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5624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09155"/>
            <a:ext cx="12192000" cy="657497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Факты про сахар</a:t>
            </a:r>
            <a:endParaRPr lang="ru-RU" sz="36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29" y="1215935"/>
            <a:ext cx="2431365" cy="4009208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7765" y="1157257"/>
            <a:ext cx="3050915" cy="406788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4"/>
          <a:stretch/>
        </p:blipFill>
        <p:spPr>
          <a:xfrm>
            <a:off x="7859672" y="3821473"/>
            <a:ext cx="3033769" cy="229928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9673" y="1101554"/>
            <a:ext cx="3021688" cy="2266266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568558" y="5474426"/>
            <a:ext cx="27523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Сахарный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тростник по сравнению с человеком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365526" y="5474426"/>
            <a:ext cx="37593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Памятник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сахару рафинаду в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Чехии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8408225" y="3395184"/>
            <a:ext cx="20948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Сахарная свёкла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813937" y="6168444"/>
            <a:ext cx="31131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Добыча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сахарного тростника</a:t>
            </a:r>
          </a:p>
        </p:txBody>
      </p:sp>
    </p:spTree>
    <p:extLst>
      <p:ext uri="{BB962C8B-B14F-4D97-AF65-F5344CB8AC3E}">
        <p14:creationId xmlns:p14="http://schemas.microsoft.com/office/powerpoint/2010/main" val="2805794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1008017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  <a:spcAft>
                <a:spcPts val="700"/>
              </a:spcAft>
            </a:pPr>
            <a:r>
              <a:rPr lang="ru-RU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Влияние сахара на организм </a:t>
            </a:r>
            <a:r>
              <a:rPr lang="ru-RU" sz="36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человека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3510" y="1481053"/>
            <a:ext cx="7720147" cy="5018493"/>
          </a:xfrm>
        </p:spPr>
        <p:txBody>
          <a:bodyPr>
            <a:normAutofit fontScale="92500" lnSpcReduction="10000"/>
          </a:bodyPr>
          <a:lstStyle/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"/>
            </a:pPr>
            <a:r>
              <a:rPr lang="ru-RU" sz="2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помогает </a:t>
            </a:r>
            <a:r>
              <a:rPr lang="ru-RU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нам быть активными и не терять энергию;</a:t>
            </a:r>
            <a:endParaRPr lang="ru-RU" sz="1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"/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улучшает состояние печени и помогает ей бороться с вредными факторами;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"/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способствует очищению селезенки от токсинов;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"/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поддерживает здоровье опорно-двигательного аппарата;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"/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улучшает настроение за счет выработки гормона счастья, серотонина;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"/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борется со стрессом;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7" t="7970" r="16887" b="11185"/>
          <a:stretch/>
        </p:blipFill>
        <p:spPr>
          <a:xfrm>
            <a:off x="8516205" y="3990299"/>
            <a:ext cx="2806799" cy="197309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704" y="1481053"/>
            <a:ext cx="3597802" cy="202571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952187" y="803091"/>
            <a:ext cx="4287623" cy="5871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indent="0" algn="ctr">
              <a:lnSpc>
                <a:spcPct val="150000"/>
              </a:lnSpc>
              <a:spcAft>
                <a:spcPts val="0"/>
              </a:spcAft>
              <a:buNone/>
            </a:pP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Полезные свойства</a:t>
            </a:r>
            <a:endParaRPr lang="ru-RU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6829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22272"/>
            <a:ext cx="12192000" cy="100584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Влияние сахара на организм </a:t>
            </a:r>
            <a:r>
              <a:rPr lang="ru-RU" sz="3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человека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6568" y="1387060"/>
            <a:ext cx="7052508" cy="5146764"/>
          </a:xfrm>
        </p:spPr>
        <p:txBody>
          <a:bodyPr>
            <a:normAutofit fontScale="77500" lnSpcReduction="20000"/>
          </a:bodyPr>
          <a:lstStyle/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"/>
            </a:pPr>
            <a:r>
              <a:rPr lang="ru-RU" sz="31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повышается </a:t>
            </a:r>
            <a:r>
              <a:rPr lang="ru-RU" sz="3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уровень глюкозы в крови и увеличивается риск возникновения диабета;</a:t>
            </a:r>
            <a:endParaRPr lang="ru-RU" sz="3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"/>
            </a:pPr>
            <a:r>
              <a:rPr lang="ru-RU" sz="3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избыточная глюкоза превращается в лишние </a:t>
            </a:r>
            <a:r>
              <a:rPr lang="ru-RU" sz="31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килограммы;</a:t>
            </a:r>
            <a:endParaRPr lang="ru-RU" sz="3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"/>
            </a:pPr>
            <a:r>
              <a:rPr lang="ru-RU" sz="31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он </a:t>
            </a:r>
            <a:r>
              <a:rPr lang="ru-RU" sz="3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пагубно сказывается на работе поджелудочной железы;</a:t>
            </a:r>
            <a:endParaRPr lang="ru-RU" sz="3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"/>
            </a:pPr>
            <a:r>
              <a:rPr lang="ru-RU" sz="3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сахар может вызвать привыкание и негативно сказаться на работе мозга;</a:t>
            </a:r>
            <a:endParaRPr lang="ru-RU" sz="3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"/>
            </a:pPr>
            <a:r>
              <a:rPr lang="ru-RU" sz="3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ускоряется процесс старения кожи;</a:t>
            </a:r>
            <a:endParaRPr lang="ru-RU" sz="3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812924" y="825192"/>
            <a:ext cx="27208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Вредные свойства</a:t>
            </a:r>
            <a:endParaRPr lang="ru-RU" sz="24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28" t="1949" r="11268" b="6066"/>
          <a:stretch/>
        </p:blipFill>
        <p:spPr>
          <a:xfrm>
            <a:off x="9379133" y="4158749"/>
            <a:ext cx="2465212" cy="202010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37" t="5071" r="11948" b="4638"/>
          <a:stretch/>
        </p:blipFill>
        <p:spPr>
          <a:xfrm>
            <a:off x="7478441" y="2341226"/>
            <a:ext cx="2898166" cy="181446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10152">
            <a:off x="9156211" y="565100"/>
            <a:ext cx="2942106" cy="294210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9139" y="5085420"/>
            <a:ext cx="2203944" cy="1361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357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4138" y="1084218"/>
            <a:ext cx="8151223" cy="3017520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27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Исследования на крысах и людях показали, что потребление слишком большого количества сахара влияет на мозг, потенциально нанося вред памяти и вызывая общее старение мозга.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8" r="7717"/>
          <a:stretch/>
        </p:blipFill>
        <p:spPr>
          <a:xfrm>
            <a:off x="5342709" y="2233748"/>
            <a:ext cx="5908982" cy="4379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366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6565" y="322217"/>
            <a:ext cx="12192000" cy="670560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Суточная норма сахара для студента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53143" y="992778"/>
            <a:ext cx="11077303" cy="3722914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Для лиц старше 15 лет, не страдающих ожирением и сахарным диабетом, максимальное безопасное количество сахара составляет не более 50−75 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грамм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 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день. 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 граммах сахара содержится 40 ккал. Это одна порция сладкого. Всего же в день мы можем съесть 4 такие порции. </a:t>
            </a:r>
            <a:endParaRPr lang="ru-RU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1 порция — это 1 печенье (10 г), 1 конфета (10 г), очень маленький кусочек торта (10−15 г), 1 шарик мороженого (20 г). А в сутки можно съесть 4 конфеты или 4 шарика мороженого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39" b="5398"/>
          <a:stretch/>
        </p:blipFill>
        <p:spPr>
          <a:xfrm>
            <a:off x="2733768" y="3888971"/>
            <a:ext cx="4055545" cy="258644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201" y="3807678"/>
            <a:ext cx="2256739" cy="221561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7329" y="3005784"/>
            <a:ext cx="3419816" cy="341981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3950" y="3647172"/>
            <a:ext cx="3323726" cy="2778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079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78526"/>
            <a:ext cx="12192000" cy="827314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Идеальное время для сладкого</a:t>
            </a:r>
            <a:endParaRPr lang="ru-RU" sz="36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00703" y="1005840"/>
            <a:ext cx="8232539" cy="5221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Самым безопасным временем для сладкого перекуса станет 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утро.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Калорийные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блюда, съеденные до 12 часов дня, успеют перевариться до 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вечера</a:t>
            </a:r>
          </a:p>
          <a:p>
            <a:pPr algn="just">
              <a:lnSpc>
                <a:spcPct val="150000"/>
              </a:lnSpc>
              <a:spcBef>
                <a:spcPts val="450"/>
              </a:spcBef>
              <a:spcAft>
                <a:spcPts val="1500"/>
              </a:spcAf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Другой временной отрезок, идеальный для сладкого — </a:t>
            </a:r>
            <a:endParaRPr lang="ru-RU" sz="24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450"/>
              </a:spcBef>
              <a:spcAft>
                <a:spcPts val="1500"/>
              </a:spcAft>
            </a:pP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 до 5 часов вечера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Именно в это время снижается выработка гормона кортизола и уже начинает повышаться мелатонин. Это обычно проявляется в сонливости. А выпив чашку чая с полезной сладостью, вы станете намного бодрее.</a:t>
            </a:r>
            <a:endParaRPr lang="ru-RU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 рекомендуется есть сладкое до и после занятий спортом.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39" b="17509"/>
          <a:stretch/>
        </p:blipFill>
        <p:spPr>
          <a:xfrm>
            <a:off x="8633242" y="1135164"/>
            <a:ext cx="2859895" cy="275626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2" r="10102"/>
          <a:stretch/>
        </p:blipFill>
        <p:spPr>
          <a:xfrm>
            <a:off x="8633242" y="4036422"/>
            <a:ext cx="3069772" cy="2025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12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75158"/>
            <a:ext cx="12192000" cy="814251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Сахар белый и фруктовый - есть ли разница?</a:t>
            </a:r>
            <a:endParaRPr lang="ru-RU" sz="36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6063121"/>
              </p:ext>
            </p:extLst>
          </p:nvPr>
        </p:nvGraphicFramePr>
        <p:xfrm>
          <a:off x="403860" y="1188719"/>
          <a:ext cx="8817430" cy="5082441"/>
        </p:xfrm>
        <a:graphic>
          <a:graphicData uri="http://schemas.openxmlformats.org/drawingml/2006/table">
            <a:tbl>
              <a:tblPr firstRow="1" firstCol="1" bandRow="1"/>
              <a:tblGrid>
                <a:gridCol w="3436620">
                  <a:extLst>
                    <a:ext uri="{9D8B030D-6E8A-4147-A177-3AD203B41FA5}">
                      <a16:colId xmlns:a16="http://schemas.microsoft.com/office/drawing/2014/main" val="3861760048"/>
                    </a:ext>
                  </a:extLst>
                </a:gridCol>
                <a:gridCol w="2651760">
                  <a:extLst>
                    <a:ext uri="{9D8B030D-6E8A-4147-A177-3AD203B41FA5}">
                      <a16:colId xmlns:a16="http://schemas.microsoft.com/office/drawing/2014/main" val="1353280273"/>
                    </a:ext>
                  </a:extLst>
                </a:gridCol>
                <a:gridCol w="2729050">
                  <a:extLst>
                    <a:ext uri="{9D8B030D-6E8A-4147-A177-3AD203B41FA5}">
                      <a16:colId xmlns:a16="http://schemas.microsoft.com/office/drawing/2014/main" val="1621973347"/>
                    </a:ext>
                  </a:extLst>
                </a:gridCol>
              </a:tblGrid>
              <a:tr h="390957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Сравнение питательной ценности сахара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6476475"/>
                  </a:ext>
                </a:extLst>
              </a:tr>
              <a:tr h="39095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Пищевая ценность и витамины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Белый сахар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Коричневый сахар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4916496"/>
                  </a:ext>
                </a:extLst>
              </a:tr>
              <a:tr h="39095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Калории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387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377</a:t>
                      </a:r>
                      <a:endParaRPr lang="ru-RU" sz="110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13474523"/>
                  </a:ext>
                </a:extLst>
              </a:tr>
              <a:tr h="39095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0,019 мг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0,007 мг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84734111"/>
                  </a:ext>
                </a:extLst>
              </a:tr>
              <a:tr h="39095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0,008 мг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0,008 мг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9893383"/>
                  </a:ext>
                </a:extLst>
              </a:tr>
              <a:tr h="39095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0,082 мг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0,082 мг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6415795"/>
                  </a:ext>
                </a:extLst>
              </a:tr>
              <a:tr h="39095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0,026 мг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0,026 мг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3134190"/>
                  </a:ext>
                </a:extLst>
              </a:tr>
              <a:tr h="39095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Кальций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мг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85 мг</a:t>
                      </a:r>
                      <a:endParaRPr lang="ru-RU" sz="110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7200882"/>
                  </a:ext>
                </a:extLst>
              </a:tr>
              <a:tr h="39095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Железо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0,01 мг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1,91 мг</a:t>
                      </a:r>
                      <a:endParaRPr lang="ru-RU" sz="110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39483027"/>
                  </a:ext>
                </a:extLst>
              </a:tr>
              <a:tr h="39095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Калий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 мг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346 мг</a:t>
                      </a:r>
                      <a:endParaRPr lang="ru-RU" sz="110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03645482"/>
                  </a:ext>
                </a:extLst>
              </a:tr>
              <a:tr h="39095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Фосфор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 мг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 мг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965176"/>
                  </a:ext>
                </a:extLst>
              </a:tr>
              <a:tr h="39095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Натрий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39 мг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39 мг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23896706"/>
                  </a:ext>
                </a:extLst>
              </a:tr>
              <a:tr h="39095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Цинк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0,18 мг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0,18 мг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120308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5082" y="4310018"/>
            <a:ext cx="3240678" cy="2160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465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566" y="152400"/>
            <a:ext cx="12074434" cy="775063"/>
          </a:xfrm>
        </p:spPr>
        <p:txBody>
          <a:bodyPr>
            <a:normAutofit/>
          </a:bodyPr>
          <a:lstStyle/>
          <a:p>
            <a:pPr marL="742950" lvl="1" indent="-285750" algn="ctr">
              <a:lnSpc>
                <a:spcPct val="115000"/>
              </a:lnSpc>
              <a:spcAft>
                <a:spcPts val="0"/>
              </a:spcAft>
            </a:pPr>
            <a:r>
              <a:rPr lang="ru-RU" sz="36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Когда есть фрукты до или после еды?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5909" y="927463"/>
            <a:ext cx="6574971" cy="5669280"/>
          </a:xfrm>
        </p:spPr>
        <p:txBody>
          <a:bodyPr>
            <a:normAutofit lnSpcReduction="10000"/>
          </a:bodyPr>
          <a:lstStyle/>
          <a:p>
            <a:pPr marL="45720" indent="0">
              <a:buNone/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Средняя калорийность фруктов колеблется от 30 до 60 ккал в 100 г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45720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Утренний салат вряд ли обеспечит вас энергией на весь день. Калорийность его крайне мала, а если вы планируете тяжело трудиться или заняться физическими упражнениями, сил на активную жизнедеятельность вполне может не хватить. Зато спортсменам знаком неоспоримый факт – в течение 40 минут после хорошей тренировки углеводы не превращаются в жир, но позволяют отлично восстановиться. </a:t>
            </a:r>
            <a:endParaRPr lang="ru-RU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0880" y="3309259"/>
            <a:ext cx="4781006" cy="31873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4183" y="927463"/>
            <a:ext cx="2621965" cy="2425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355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26720"/>
            <a:ext cx="12192000" cy="709749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Фрукт как здоровый </a:t>
            </a:r>
            <a:r>
              <a:rPr lang="ru-RU" sz="36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перекус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4766" y="1136469"/>
            <a:ext cx="11155680" cy="4038600"/>
          </a:xfrm>
        </p:spPr>
        <p:txBody>
          <a:bodyPr/>
          <a:lstStyle/>
          <a:p>
            <a:pPr marL="45720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Плоды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ягоды – отличный материал для перекусов, когда чувства голода еще нет, но подкорка говорит, что 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                                                                                               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плохо было бы подкрепиться. 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Питаясь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мелкими порциями 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можно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продержаться в 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комфортном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состоянии очень 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долго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ru-RU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777" y="1846218"/>
            <a:ext cx="6666412" cy="4602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456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7383" y="156754"/>
            <a:ext cx="11612880" cy="1595257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Одним из последствий чрезмерного употребления сахара является заболевание сахарным диабетом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9761" y="1451566"/>
            <a:ext cx="7251827" cy="4988424"/>
          </a:xfrm>
        </p:spPr>
        <p:txBody>
          <a:bodyPr>
            <a:noAutofit/>
          </a:bodyPr>
          <a:lstStyle/>
          <a:p>
            <a:pPr marL="45720" indent="457200" algn="just">
              <a:buNone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Около 42 тысяч детей, больных диабетом, проживают в России на сегодняшний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день.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457200" algn="just">
              <a:buNone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Всемирный день борьбы с диабетом отмечается 14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ноября.</a:t>
            </a:r>
          </a:p>
          <a:p>
            <a:pPr marL="45720" indent="457200" algn="just">
              <a:buNone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данным Международной диабетической федерации, на конец 2019 года в мире по экспертным оценкам проживает 463 миллиона человек, больных диабетом.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Примерно это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каждый одиннадцатый человек в возрасте 20-79 лет. Половина из этих людей не знают о своем диабете и только ровно половина знают об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этом.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155" y="2577738"/>
            <a:ext cx="3690257" cy="2460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539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13509" y="1045030"/>
            <a:ext cx="11612879" cy="4662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 исследования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узнать сколько сладкого студент может употреблять без нанесения вреда здоровью.</a:t>
            </a: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Объект исследования: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продукты питания </a:t>
            </a: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Предмет исследования: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влияние сахарозы на здоровье человека.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Гипотеза: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если студенты не будут следить за своим питанием, то это приведет ко многим заболеваниям.</a:t>
            </a: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Методы исследования:</a:t>
            </a: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сбор и анализ информации о влиянии сладкого на организм человека;</a:t>
            </a: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социологический опрос среди сверстников группы и анализ анкет;</a:t>
            </a: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практическая работа по созданию мультимедиа презентации;</a:t>
            </a: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публичное выступление перед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одногруппниками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 демонстрацией презентации.                                                                                                Практическая значимость проекта заключается в том, что информация и презентация могут быть использованы на классных часах, на проведении массовых мероприятий и использована в научной сфере.</a:t>
            </a:r>
            <a:endPara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4745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4179"/>
            <a:ext cx="12192000" cy="1245326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Анкетирование</a:t>
            </a:r>
            <a:endParaRPr lang="ru-RU" sz="3600" dirty="0"/>
          </a:p>
        </p:txBody>
      </p:sp>
      <p:graphicFrame>
        <p:nvGraphicFramePr>
          <p:cNvPr id="10" name="Объект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7470369"/>
              </p:ext>
            </p:extLst>
          </p:nvPr>
        </p:nvGraphicFramePr>
        <p:xfrm>
          <a:off x="378822" y="1031965"/>
          <a:ext cx="5478543" cy="53688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2032212970"/>
              </p:ext>
            </p:extLst>
          </p:nvPr>
        </p:nvGraphicFramePr>
        <p:xfrm>
          <a:off x="5857365" y="1245326"/>
          <a:ext cx="5677137" cy="51554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537488" y="3619082"/>
            <a:ext cx="15806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41%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863840" y="2490652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10%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065623" y="3148149"/>
            <a:ext cx="8360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29%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065623" y="4572000"/>
            <a:ext cx="8360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19%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52801" y="4034580"/>
            <a:ext cx="11090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43%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0533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0351" y="298043"/>
            <a:ext cx="9875520" cy="748937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Анкетирование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7554332"/>
              </p:ext>
            </p:extLst>
          </p:nvPr>
        </p:nvGraphicFramePr>
        <p:xfrm>
          <a:off x="587829" y="1123406"/>
          <a:ext cx="5274745" cy="5303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3687360189"/>
              </p:ext>
            </p:extLst>
          </p:nvPr>
        </p:nvGraphicFramePr>
        <p:xfrm>
          <a:off x="5862573" y="1123406"/>
          <a:ext cx="5515175" cy="53035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854925" y="3061711"/>
            <a:ext cx="11756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27%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18411" y="3482777"/>
            <a:ext cx="10685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45%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23417" y="4611188"/>
            <a:ext cx="10189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27%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013371" y="3354098"/>
            <a:ext cx="10580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50%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28709" y="2599509"/>
            <a:ext cx="11103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14%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298162" y="4289621"/>
            <a:ext cx="12540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36%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1335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17715"/>
            <a:ext cx="12192000" cy="644435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Рецепты сладких блюд без добавления сахара</a:t>
            </a:r>
            <a:endParaRPr lang="ru-RU" sz="3600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43803555"/>
              </p:ext>
            </p:extLst>
          </p:nvPr>
        </p:nvGraphicFramePr>
        <p:xfrm>
          <a:off x="261256" y="862150"/>
          <a:ext cx="8621486" cy="5884761"/>
        </p:xfrm>
        <a:graphic>
          <a:graphicData uri="http://schemas.openxmlformats.org/drawingml/2006/table">
            <a:tbl>
              <a:tblPr firstRow="1" firstCol="1" bandRow="1"/>
              <a:tblGrid>
                <a:gridCol w="1443976">
                  <a:extLst>
                    <a:ext uri="{9D8B030D-6E8A-4147-A177-3AD203B41FA5}">
                      <a16:colId xmlns:a16="http://schemas.microsoft.com/office/drawing/2014/main" val="2496703310"/>
                    </a:ext>
                  </a:extLst>
                </a:gridCol>
                <a:gridCol w="2489396">
                  <a:extLst>
                    <a:ext uri="{9D8B030D-6E8A-4147-A177-3AD203B41FA5}">
                      <a16:colId xmlns:a16="http://schemas.microsoft.com/office/drawing/2014/main" val="1855431910"/>
                    </a:ext>
                  </a:extLst>
                </a:gridCol>
                <a:gridCol w="4688114">
                  <a:extLst>
                    <a:ext uri="{9D8B030D-6E8A-4147-A177-3AD203B41FA5}">
                      <a16:colId xmlns:a16="http://schemas.microsoft.com/office/drawing/2014/main" val="2681796423"/>
                    </a:ext>
                  </a:extLst>
                </a:gridCol>
              </a:tblGrid>
              <a:tr h="2575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50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Название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50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Ингредиенты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50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Приготовление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09638294"/>
                  </a:ext>
                </a:extLst>
              </a:tr>
              <a:tr h="298101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50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Овсяное печенье на белках с кокосом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50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 яичных белка,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50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75 г. овсяных хлопьев,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50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75 г. кокосовой стружки,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50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¼ ложки тростникового сахара, щепотка соли, несколько капель миндального или ванильного экстракта (по желанию).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50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Овсяные хлопья обжариваем на сковороде, постоянно помешивая. Взбиваем белки с щепоткой соли. Добавляем тростниковый сахар, миндальный или ванильный экстракт, кокосовую стружку и обжаренные овсяные хлопья. Хорошо перемешиваем получившуюся массу. Выкладываем овсяную массу на противень с бумагой для выпечки, формируя печенье. Выпекаем 10-15 минут до образования золотистой корочки.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9255335"/>
                  </a:ext>
                </a:extLst>
              </a:tr>
              <a:tr h="25091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50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Пирожное </a:t>
                      </a:r>
                      <a:endParaRPr lang="ru-RU" sz="1600" b="1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50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Картошка»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50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400г. овсяных хлопьев, 200г. нежирного творога, 1 ст. яблочного пюре,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50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 ст. л. </a:t>
                      </a: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свежесваренного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кофе,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50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ст.л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апельсинового сока, 1ч. л. корицы.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50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Поджарить овсяные хлопья на сковороде, добавив корицу. Измельчит смесь в блендере, когда она остынет. Смешать стакан яблочного пюре и творога. Добавить </a:t>
                      </a: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свежесваренный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кофе и апельсиновый сок и хорошо перемешать. Добавить измельченные овсяные хлопья и 2 ложки какао – порошка. Сделать из смеси пирожное в форме картошки и посыпать какао – порошком.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0515054"/>
                  </a:ext>
                </a:extLst>
              </a:tr>
            </a:tbl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5586" y="1449555"/>
            <a:ext cx="2885488" cy="204404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0" t="9219" r="5415" b="6846"/>
          <a:stretch/>
        </p:blipFill>
        <p:spPr>
          <a:xfrm>
            <a:off x="8975586" y="4219303"/>
            <a:ext cx="2887611" cy="2128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336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0154265"/>
              </p:ext>
            </p:extLst>
          </p:nvPr>
        </p:nvGraphicFramePr>
        <p:xfrm>
          <a:off x="313509" y="274320"/>
          <a:ext cx="8608422" cy="6244046"/>
        </p:xfrm>
        <a:graphic>
          <a:graphicData uri="http://schemas.openxmlformats.org/drawingml/2006/table">
            <a:tbl>
              <a:tblPr firstRow="1" firstCol="1" bandRow="1"/>
              <a:tblGrid>
                <a:gridCol w="1802674">
                  <a:extLst>
                    <a:ext uri="{9D8B030D-6E8A-4147-A177-3AD203B41FA5}">
                      <a16:colId xmlns:a16="http://schemas.microsoft.com/office/drawing/2014/main" val="1640555995"/>
                    </a:ext>
                  </a:extLst>
                </a:gridCol>
                <a:gridCol w="2730137">
                  <a:extLst>
                    <a:ext uri="{9D8B030D-6E8A-4147-A177-3AD203B41FA5}">
                      <a16:colId xmlns:a16="http://schemas.microsoft.com/office/drawing/2014/main" val="1524268459"/>
                    </a:ext>
                  </a:extLst>
                </a:gridCol>
                <a:gridCol w="4075611">
                  <a:extLst>
                    <a:ext uri="{9D8B030D-6E8A-4147-A177-3AD203B41FA5}">
                      <a16:colId xmlns:a16="http://schemas.microsoft.com/office/drawing/2014/main" val="784104306"/>
                    </a:ext>
                  </a:extLst>
                </a:gridCol>
              </a:tblGrid>
              <a:tr h="43994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50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Глазированные конфеты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500"/>
                        </a:spcAft>
                      </a:pPr>
                      <a:r>
                        <a:rPr lang="ru-RU" sz="16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Тесто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50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2/3 ст. овсяных хлопьев,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50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2/3 ст. кешью, замоченных предварительно на 4 часа,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50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2,3 чашки фиников,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50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1,8 чайная ложка соли. 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500"/>
                        </a:spcAft>
                      </a:pPr>
                      <a:r>
                        <a:rPr lang="ru-RU" sz="16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Глазурь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50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 ст. л. кокосового масла,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50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ст.л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меда,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50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1/8 </a:t>
                      </a: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ч.л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ванили.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50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Измельчить в блендере овсяные хлопья, кешью, финики. Добавить соль и сформировать из получившейся смеси конфеты. Отправить конфеты в морозилку на 15-20 минут. На медленном огне растопить кокосовое масло и смешать с ванилью и медом. Достать из морозилки конфетки и полностью окунуть в глазурь. Снова отправить конфетки в морозилку.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0903782"/>
                  </a:ext>
                </a:extLst>
              </a:tr>
              <a:tr h="184464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500"/>
                        </a:spcAft>
                      </a:pPr>
                      <a:r>
                        <a:rPr lang="ru-RU" sz="2000" b="1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Творожно</a:t>
                      </a:r>
                      <a:r>
                        <a:rPr lang="ru-RU" sz="20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– </a:t>
                      </a: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кокосовые конфеты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50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 гр. творога,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50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ст. л. меда,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50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7-8 шт. миндаля,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50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2-3 </a:t>
                      </a: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ст.л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кокосовой стружки.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50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Перемешать творог с кокосовой стружкой и медом. Скатать из получившейся смеси конфетки, поместив в каждую по орешку миндаля. Обвалять конфетки в кокосовой стружке и отправить десерт в морозилку на пару часов.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80610283"/>
                  </a:ext>
                </a:extLst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77" r="8381" b="17524"/>
          <a:stretch/>
        </p:blipFill>
        <p:spPr>
          <a:xfrm>
            <a:off x="9013371" y="1201783"/>
            <a:ext cx="2880920" cy="240356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86" r="6228" b="9412"/>
          <a:stretch/>
        </p:blipFill>
        <p:spPr>
          <a:xfrm>
            <a:off x="9151091" y="4532811"/>
            <a:ext cx="2549157" cy="1985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922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09155"/>
            <a:ext cx="12192000" cy="722811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Рецепты с фруктами</a:t>
            </a:r>
            <a:endParaRPr lang="ru-RU" sz="36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57200" y="1123407"/>
            <a:ext cx="7040880" cy="4916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1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Салат «Чистая энергия»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Все ингредиенты (1 яблоко, 1 банан, 1 киви, 1 апельсин, по столовой ложке изюма и грецких орехов) измельчить, смешать, заправить густыми сливками или медом по вкусу. Чтобы фрукты не темнели, слегка сбрызните их лимонным соком. 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Салат «Хорошего настроения!»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 средних моркови, 2 апельсина, 100 г. кураги и 6 спелых грецких орехов очистить от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кожурок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 нарезать одинаковыми по размеру кубиками. Заправить двумя столовыми ложками меда либо оливкового масла. Орехи можно предварительно прожарить на сковороде, а морковь – натереть длинными полосами.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b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106" y="1031966"/>
            <a:ext cx="3415394" cy="227692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11" t="25230" r="13143" b="18788"/>
          <a:stretch/>
        </p:blipFill>
        <p:spPr>
          <a:xfrm>
            <a:off x="7600928" y="3670663"/>
            <a:ext cx="4033749" cy="236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628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6740" y="335280"/>
            <a:ext cx="11018520" cy="618309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Заключение</a:t>
            </a:r>
            <a:endParaRPr lang="ru-RU" sz="36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44138" y="953590"/>
            <a:ext cx="11390812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Сахар – это искусственно созданный человеком продукт, который почти не содержит полезных для организма веществ. </a:t>
            </a:r>
            <a:endParaRPr lang="ru-RU" sz="24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Разумное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отношение к нему и грамотное пищевое поведение в целом помогут Вам избежать многих проблем со здоровьем, сохранить активность  и работоспособность на долгие годы.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0225" y="3856817"/>
            <a:ext cx="3406766" cy="225527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269" y="2691893"/>
            <a:ext cx="2876549" cy="9553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6" t="5313" r="966" b="8381"/>
          <a:stretch/>
        </p:blipFill>
        <p:spPr>
          <a:xfrm>
            <a:off x="444138" y="3817459"/>
            <a:ext cx="3782172" cy="233399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5967" y="3779590"/>
            <a:ext cx="3614601" cy="2409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678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503" y="178526"/>
            <a:ext cx="12087497" cy="748937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Список литературы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4949" y="705395"/>
            <a:ext cx="11560627" cy="5852160"/>
          </a:xfrm>
        </p:spPr>
        <p:txBody>
          <a:bodyPr>
            <a:normAutofit fontScale="25000" lnSpcReduction="20000"/>
          </a:bodyPr>
          <a:lstStyle/>
          <a:p>
            <a:pPr marL="45720" indent="0" algn="just">
              <a:lnSpc>
                <a:spcPct val="150000"/>
              </a:lnSpc>
              <a:spcAft>
                <a:spcPts val="0"/>
              </a:spcAft>
              <a:buNone/>
            </a:pPr>
            <a:r>
              <a:rPr lang="ru-RU" sz="7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Библиографический список</a:t>
            </a:r>
            <a:endParaRPr lang="ru-RU" sz="6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" indent="0" algn="just">
              <a:lnSpc>
                <a:spcPct val="150000"/>
              </a:lnSpc>
              <a:spcAft>
                <a:spcPts val="0"/>
              </a:spcAft>
              <a:buNone/>
            </a:pPr>
            <a:r>
              <a:rPr lang="ru-RU" sz="7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Безруких М. М., Филиппова Т.А., Макеева А.Г. Разговор о правильном питании / Методическое пособие. – М.: ОЛМА Медиа Групп, 2013.</a:t>
            </a:r>
            <a:endParaRPr lang="ru-RU" sz="6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" indent="0" algn="just">
              <a:lnSpc>
                <a:spcPct val="150000"/>
              </a:lnSpc>
              <a:spcAft>
                <a:spcPts val="0"/>
              </a:spcAft>
              <a:buNone/>
            </a:pPr>
            <a:r>
              <a:rPr lang="ru-RU" sz="7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Безруких М. М. и др. Разговор о правильном питании: Рабочая тетрадь. - М.: ОЛМА Медиа Групп, 2013.</a:t>
            </a:r>
            <a:endParaRPr lang="ru-RU" sz="6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" indent="0" algn="just">
              <a:lnSpc>
                <a:spcPct val="150000"/>
              </a:lnSpc>
              <a:spcAft>
                <a:spcPts val="0"/>
              </a:spcAft>
              <a:buNone/>
            </a:pPr>
            <a:r>
              <a:rPr lang="ru-RU" sz="72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Лифляндский</a:t>
            </a:r>
            <a:r>
              <a:rPr lang="ru-RU" sz="7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7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В.Г., Закревский В.В. Мать и дитя. Энциклопедия питания ребенка. – М.: </a:t>
            </a:r>
            <a:r>
              <a:rPr lang="ru-RU" sz="7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ОЛМА_Пресс</a:t>
            </a:r>
            <a:r>
              <a:rPr lang="ru-RU" sz="7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2002, 352с.</a:t>
            </a:r>
            <a:endParaRPr lang="ru-RU" sz="6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" indent="0" algn="just">
              <a:lnSpc>
                <a:spcPct val="150000"/>
              </a:lnSpc>
              <a:spcAft>
                <a:spcPts val="0"/>
              </a:spcAft>
              <a:buNone/>
            </a:pPr>
            <a:r>
              <a:rPr lang="ru-RU" sz="7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Саламашенко</a:t>
            </a:r>
            <a:r>
              <a:rPr lang="ru-RU" sz="7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Н. Семейная диетология: Пища – источник здоровья: Семейная энциклопедия здоровья. – С-Пб: «Торгово-издательский дом «Амфора», – 2013. – 64 с.: ил.</a:t>
            </a:r>
            <a:endParaRPr lang="ru-RU" sz="6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" indent="0" algn="just">
              <a:lnSpc>
                <a:spcPct val="150000"/>
              </a:lnSpc>
              <a:spcAft>
                <a:spcPts val="0"/>
              </a:spcAft>
              <a:buNone/>
            </a:pPr>
            <a:r>
              <a:rPr lang="ru-RU" sz="7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Интернет-источники:</a:t>
            </a:r>
            <a:endParaRPr lang="ru-RU" sz="6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" indent="0" algn="just">
              <a:lnSpc>
                <a:spcPct val="150000"/>
              </a:lnSpc>
              <a:buNone/>
            </a:pPr>
            <a:r>
              <a:rPr lang="ru-RU" sz="7200" u="sng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http://</a:t>
            </a:r>
            <a:r>
              <a:rPr lang="ru-RU" sz="7200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ru.wikipedia.org</a:t>
            </a:r>
            <a:r>
              <a:rPr lang="ru-RU" sz="7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.;</a:t>
            </a:r>
            <a:r>
              <a:rPr lang="ru-RU" sz="6600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6600" u="sng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" indent="0" algn="just">
              <a:lnSpc>
                <a:spcPct val="150000"/>
              </a:lnSpc>
              <a:buNone/>
            </a:pPr>
            <a:r>
              <a:rPr lang="en-US" sz="6600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https://</a:t>
            </a:r>
            <a:r>
              <a:rPr lang="en-US" sz="6600" u="sng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kpfu.ru/staff_files/F_158969588/pitanie.pdf</a:t>
            </a:r>
            <a:endParaRPr lang="ru-RU" sz="6600" u="sng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" indent="0" algn="just">
              <a:lnSpc>
                <a:spcPct val="150000"/>
              </a:lnSpc>
              <a:buNone/>
            </a:pPr>
            <a:r>
              <a:rPr lang="en-US" sz="6600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http://</a:t>
            </a:r>
            <a:r>
              <a:rPr lang="en-US" sz="6600" u="sng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rospotrebnadzor.ru</a:t>
            </a:r>
            <a:r>
              <a:rPr lang="en-US" sz="6600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/ </a:t>
            </a:r>
            <a:endParaRPr lang="ru-RU" sz="6600" u="sng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" indent="0" algn="just">
              <a:lnSpc>
                <a:spcPct val="150000"/>
              </a:lnSpc>
              <a:buNone/>
            </a:pPr>
            <a:r>
              <a:rPr lang="en-US" sz="6600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https://altailife.ru/ </a:t>
            </a:r>
            <a:endParaRPr lang="ru-RU" sz="6600" u="sng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1243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2777125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5417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09452"/>
            <a:ext cx="11557686" cy="1005839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86032" y="875211"/>
            <a:ext cx="11261125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ea typeface="Microsoft YaHei UI Light" panose="020B0502040204020203" pitchFamily="34" charset="-122"/>
                <a:cs typeface="Times New Roman" panose="02020603050405020304" pitchFamily="18" charset="0"/>
              </a:rPr>
              <a:t>В теоретической части проекта изучала  источники и литературу по следующим вопросам</a:t>
            </a:r>
            <a:r>
              <a:rPr lang="en-US" sz="2400" b="1" dirty="0" smtClean="0">
                <a:latin typeface="Times New Roman" panose="02020603050405020304" pitchFamily="18" charset="0"/>
                <a:ea typeface="Microsoft YaHei UI Light" panose="020B0502040204020203" pitchFamily="34" charset="-122"/>
                <a:cs typeface="Times New Roman" panose="02020603050405020304" pitchFamily="18" charset="0"/>
              </a:rPr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ea typeface="Microsoft YaHei UI Light" panose="020B0502040204020203" pitchFamily="34" charset="-122"/>
                <a:cs typeface="Times New Roman" panose="02020603050405020304" pitchFamily="18" charset="0"/>
              </a:rPr>
              <a:t>Химический состав сахара, история </a:t>
            </a:r>
            <a:r>
              <a:rPr lang="ru-RU" sz="2400" dirty="0" smtClean="0">
                <a:latin typeface="Times New Roman" panose="02020603050405020304" pitchFamily="18" charset="0"/>
                <a:ea typeface="Microsoft YaHei UI Light" panose="020B0502040204020203" pitchFamily="34" charset="-122"/>
                <a:cs typeface="Times New Roman" panose="02020603050405020304" pitchFamily="18" charset="0"/>
              </a:rPr>
              <a:t>открытия</a:t>
            </a:r>
            <a:endParaRPr lang="en-US" sz="2400" dirty="0" smtClean="0">
              <a:latin typeface="Times New Roman" panose="02020603050405020304" pitchFamily="18" charset="0"/>
              <a:ea typeface="Microsoft YaHei UI Light" panose="020B0502040204020203" pitchFamily="34" charset="-122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ea typeface="Microsoft YaHei UI Light" panose="020B0502040204020203" pitchFamily="34" charset="-122"/>
                <a:cs typeface="Times New Roman" panose="02020603050405020304" pitchFamily="18" charset="0"/>
              </a:rPr>
              <a:t>Факты про сахар</a:t>
            </a:r>
            <a:endParaRPr lang="en-US" sz="2400" dirty="0">
              <a:latin typeface="Times New Roman" panose="02020603050405020304" pitchFamily="18" charset="0"/>
              <a:ea typeface="Microsoft YaHei UI Light" panose="020B0502040204020203" pitchFamily="34" charset="-122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ea typeface="Microsoft YaHei UI Light" panose="020B0502040204020203" pitchFamily="34" charset="-122"/>
                <a:cs typeface="Times New Roman" panose="02020603050405020304" pitchFamily="18" charset="0"/>
              </a:rPr>
              <a:t>Влияние </a:t>
            </a:r>
            <a:r>
              <a:rPr lang="ru-RU" sz="2400" dirty="0">
                <a:latin typeface="Times New Roman" panose="02020603050405020304" pitchFamily="18" charset="0"/>
                <a:ea typeface="Microsoft YaHei UI Light" panose="020B0502040204020203" pitchFamily="34" charset="-122"/>
                <a:cs typeface="Times New Roman" panose="02020603050405020304" pitchFamily="18" charset="0"/>
              </a:rPr>
              <a:t>сахара на организм </a:t>
            </a:r>
            <a:r>
              <a:rPr lang="ru-RU" sz="2400" dirty="0" smtClean="0">
                <a:latin typeface="Times New Roman" panose="02020603050405020304" pitchFamily="18" charset="0"/>
                <a:ea typeface="Microsoft YaHei UI Light" panose="020B0502040204020203" pitchFamily="34" charset="-122"/>
                <a:cs typeface="Times New Roman" panose="02020603050405020304" pitchFamily="18" charset="0"/>
              </a:rPr>
              <a:t>человека</a:t>
            </a:r>
            <a:endParaRPr lang="en-US" sz="2400" dirty="0">
              <a:latin typeface="Times New Roman" panose="02020603050405020304" pitchFamily="18" charset="0"/>
              <a:ea typeface="Microsoft YaHei UI Light" panose="020B0502040204020203" pitchFamily="34" charset="-122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ea typeface="Microsoft YaHei UI Light" panose="020B0502040204020203" pitchFamily="34" charset="-122"/>
                <a:cs typeface="Times New Roman" panose="02020603050405020304" pitchFamily="18" charset="0"/>
              </a:rPr>
              <a:t>Суточная </a:t>
            </a:r>
            <a:r>
              <a:rPr lang="ru-RU" sz="2400" dirty="0">
                <a:latin typeface="Times New Roman" panose="02020603050405020304" pitchFamily="18" charset="0"/>
                <a:ea typeface="Microsoft YaHei UI Light" panose="020B0502040204020203" pitchFamily="34" charset="-122"/>
                <a:cs typeface="Times New Roman" panose="02020603050405020304" pitchFamily="18" charset="0"/>
              </a:rPr>
              <a:t>норма сахара для </a:t>
            </a:r>
            <a:r>
              <a:rPr lang="ru-RU" sz="2400" dirty="0" smtClean="0">
                <a:latin typeface="Times New Roman" panose="02020603050405020304" pitchFamily="18" charset="0"/>
                <a:ea typeface="Microsoft YaHei UI Light" panose="020B0502040204020203" pitchFamily="34" charset="-122"/>
                <a:cs typeface="Times New Roman" panose="02020603050405020304" pitchFamily="18" charset="0"/>
              </a:rPr>
              <a:t>студента</a:t>
            </a:r>
            <a:endParaRPr lang="en-US" sz="2400" dirty="0">
              <a:latin typeface="Times New Roman" panose="02020603050405020304" pitchFamily="18" charset="0"/>
              <a:ea typeface="Microsoft YaHei UI Light" panose="020B0502040204020203" pitchFamily="34" charset="-122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ea typeface="Microsoft YaHei UI Light" panose="020B0502040204020203" pitchFamily="34" charset="-122"/>
                <a:cs typeface="Times New Roman" panose="02020603050405020304" pitchFamily="18" charset="0"/>
              </a:rPr>
              <a:t>Последствия </a:t>
            </a:r>
            <a:r>
              <a:rPr lang="ru-RU" sz="2400" dirty="0">
                <a:latin typeface="Times New Roman" panose="02020603050405020304" pitchFamily="18" charset="0"/>
                <a:ea typeface="Microsoft YaHei UI Light" panose="020B0502040204020203" pitchFamily="34" charset="-122"/>
                <a:cs typeface="Times New Roman" panose="02020603050405020304" pitchFamily="18" charset="0"/>
              </a:rPr>
              <a:t>чрезмерного потребления </a:t>
            </a:r>
            <a:r>
              <a:rPr lang="ru-RU" sz="2400" dirty="0" smtClean="0">
                <a:latin typeface="Times New Roman" panose="02020603050405020304" pitchFamily="18" charset="0"/>
                <a:ea typeface="Microsoft YaHei UI Light" panose="020B0502040204020203" pitchFamily="34" charset="-122"/>
                <a:cs typeface="Times New Roman" panose="02020603050405020304" pitchFamily="18" charset="0"/>
              </a:rPr>
              <a:t>сахара</a:t>
            </a:r>
            <a:endParaRPr lang="en-US" sz="2400" dirty="0">
              <a:latin typeface="Times New Roman" panose="02020603050405020304" pitchFamily="18" charset="0"/>
              <a:ea typeface="Microsoft YaHei UI Light" panose="020B0502040204020203" pitchFamily="34" charset="-122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ea typeface="Microsoft YaHei UI Light" panose="020B0502040204020203" pitchFamily="34" charset="-122"/>
                <a:cs typeface="Times New Roman" panose="02020603050405020304" pitchFamily="18" charset="0"/>
              </a:rPr>
              <a:t>Идеальное </a:t>
            </a:r>
            <a:r>
              <a:rPr lang="ru-RU" sz="2400" dirty="0">
                <a:latin typeface="Times New Roman" panose="02020603050405020304" pitchFamily="18" charset="0"/>
                <a:ea typeface="Microsoft YaHei UI Light" panose="020B0502040204020203" pitchFamily="34" charset="-122"/>
                <a:cs typeface="Times New Roman" panose="02020603050405020304" pitchFamily="18" charset="0"/>
              </a:rPr>
              <a:t>время для </a:t>
            </a:r>
            <a:r>
              <a:rPr lang="ru-RU" sz="2400" dirty="0" smtClean="0">
                <a:latin typeface="Times New Roman" panose="02020603050405020304" pitchFamily="18" charset="0"/>
                <a:ea typeface="Microsoft YaHei UI Light" panose="020B0502040204020203" pitchFamily="34" charset="-122"/>
                <a:cs typeface="Times New Roman" panose="02020603050405020304" pitchFamily="18" charset="0"/>
              </a:rPr>
              <a:t>сладкого</a:t>
            </a:r>
            <a:endParaRPr lang="en-US" sz="2400" dirty="0" smtClean="0">
              <a:latin typeface="Times New Roman" panose="02020603050405020304" pitchFamily="18" charset="0"/>
              <a:ea typeface="Microsoft YaHei UI Light" panose="020B0502040204020203" pitchFamily="34" charset="-122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ea typeface="Microsoft YaHei UI Light" panose="020B0502040204020203" pitchFamily="34" charset="-122"/>
                <a:cs typeface="Times New Roman" panose="02020603050405020304" pitchFamily="18" charset="0"/>
              </a:rPr>
              <a:t>Сахар </a:t>
            </a:r>
            <a:r>
              <a:rPr lang="ru-RU" sz="2400" dirty="0">
                <a:latin typeface="Times New Roman" panose="02020603050405020304" pitchFamily="18" charset="0"/>
                <a:ea typeface="Microsoft YaHei UI Light" panose="020B0502040204020203" pitchFamily="34" charset="-122"/>
                <a:cs typeface="Times New Roman" panose="02020603050405020304" pitchFamily="18" charset="0"/>
              </a:rPr>
              <a:t>белый и фруктовый – есть ли </a:t>
            </a:r>
            <a:r>
              <a:rPr lang="ru-RU" sz="2400" dirty="0" smtClean="0">
                <a:latin typeface="Times New Roman" panose="02020603050405020304" pitchFamily="18" charset="0"/>
                <a:ea typeface="Microsoft YaHei UI Light" panose="020B0502040204020203" pitchFamily="34" charset="-122"/>
                <a:cs typeface="Times New Roman" panose="02020603050405020304" pitchFamily="18" charset="0"/>
              </a:rPr>
              <a:t>разница?</a:t>
            </a:r>
            <a:endParaRPr lang="en-US" sz="2400" dirty="0">
              <a:latin typeface="Times New Roman" panose="02020603050405020304" pitchFamily="18" charset="0"/>
              <a:ea typeface="Microsoft YaHei UI Light" panose="020B0502040204020203" pitchFamily="34" charset="-122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ea typeface="Microsoft YaHei UI Light" panose="020B0502040204020203" pitchFamily="34" charset="-122"/>
                <a:cs typeface="Times New Roman" panose="02020603050405020304" pitchFamily="18" charset="0"/>
              </a:rPr>
              <a:t>Когда </a:t>
            </a:r>
            <a:r>
              <a:rPr lang="ru-RU" sz="2400" dirty="0">
                <a:latin typeface="Times New Roman" panose="02020603050405020304" pitchFamily="18" charset="0"/>
                <a:ea typeface="Microsoft YaHei UI Light" panose="020B0502040204020203" pitchFamily="34" charset="-122"/>
                <a:cs typeface="Times New Roman" panose="02020603050405020304" pitchFamily="18" charset="0"/>
              </a:rPr>
              <a:t>есть фрукты, до или после еды? </a:t>
            </a:r>
            <a:endParaRPr lang="en-US" sz="2400" dirty="0">
              <a:latin typeface="Times New Roman" panose="02020603050405020304" pitchFamily="18" charset="0"/>
              <a:ea typeface="Microsoft YaHei UI Light" panose="020B0502040204020203" pitchFamily="34" charset="-122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ea typeface="Microsoft YaHei UI Light" panose="020B0502040204020203" pitchFamily="34" charset="-122"/>
                <a:cs typeface="Times New Roman" panose="02020603050405020304" pitchFamily="18" charset="0"/>
              </a:rPr>
              <a:t>В практической части проекта провела анкетирование и выяснила </a:t>
            </a:r>
            <a:endParaRPr lang="en-US" sz="2400" dirty="0" smtClean="0">
              <a:latin typeface="Times New Roman" panose="02020603050405020304" pitchFamily="18" charset="0"/>
              <a:ea typeface="Microsoft YaHei UI Light" panose="020B0502040204020203" pitchFamily="34" charset="-122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ea typeface="Microsoft YaHei UI Light" panose="020B0502040204020203" pitchFamily="34" charset="-122"/>
                <a:cs typeface="Times New Roman" panose="02020603050405020304" pitchFamily="18" charset="0"/>
              </a:rPr>
              <a:t>Рецепты </a:t>
            </a:r>
            <a:r>
              <a:rPr lang="ru-RU" sz="2400" dirty="0">
                <a:latin typeface="Times New Roman" panose="02020603050405020304" pitchFamily="18" charset="0"/>
                <a:ea typeface="Microsoft YaHei UI Light" panose="020B0502040204020203" pitchFamily="34" charset="-122"/>
                <a:cs typeface="Times New Roman" panose="02020603050405020304" pitchFamily="18" charset="0"/>
              </a:rPr>
              <a:t>сладких блюд без добавления </a:t>
            </a:r>
            <a:r>
              <a:rPr lang="ru-RU" sz="2400" dirty="0" smtClean="0">
                <a:latin typeface="Times New Roman" panose="02020603050405020304" pitchFamily="18" charset="0"/>
                <a:ea typeface="Microsoft YaHei UI Light" panose="020B0502040204020203" pitchFamily="34" charset="-122"/>
                <a:cs typeface="Times New Roman" panose="02020603050405020304" pitchFamily="18" charset="0"/>
              </a:rPr>
              <a:t>сахара</a:t>
            </a:r>
            <a:r>
              <a:rPr lang="ru-RU" sz="2400" dirty="0">
                <a:latin typeface="Times New Roman" panose="02020603050405020304" pitchFamily="18" charset="0"/>
                <a:ea typeface="Microsoft YaHei UI Light" panose="020B0502040204020203" pitchFamily="34" charset="-122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ea typeface="Microsoft YaHei UI Light" panose="020B0502040204020203" pitchFamily="34" charset="-122"/>
                <a:cs typeface="Times New Roman" panose="02020603050405020304" pitchFamily="18" charset="0"/>
              </a:rPr>
            </a:br>
            <a:endParaRPr lang="ru-RU" sz="2400" b="1" dirty="0">
              <a:latin typeface="Times New Roman" panose="02020603050405020304" pitchFamily="18" charset="0"/>
              <a:ea typeface="Microsoft YaHei UI Light" panose="020B0502040204020203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5960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cf2.ppt-online.org/files2/slide/l/LWOUpFdMgNJlV8KqPR3YDtbChX19jAB4QEzTfs567x/slide-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24" y="244665"/>
            <a:ext cx="11251262" cy="6613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174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В своей работе я изучала информацию про сахарозу – наиболее часто используемый сахар в жизни человека</a:t>
            </a:r>
            <a:endParaRPr lang="ru-RU" dirty="0"/>
          </a:p>
        </p:txBody>
      </p:sp>
      <p:pic>
        <p:nvPicPr>
          <p:cNvPr id="2050" name="Picture 2" descr="https://i.ytimg.com/vi/t0Ctq-GQBYI/maxresdefault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432" y="2298586"/>
            <a:ext cx="8598655" cy="378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2244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566" y="203030"/>
            <a:ext cx="12074434" cy="946502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Химический состав сахара, история открытия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799070" y="856735"/>
            <a:ext cx="10713684" cy="2368937"/>
          </a:xfrm>
        </p:spPr>
        <p:txBody>
          <a:bodyPr>
            <a:normAutofit fontScale="92500" lnSpcReduction="10000"/>
          </a:bodyPr>
          <a:lstStyle/>
          <a:p>
            <a:pPr marL="45720" indent="0">
              <a:buNone/>
            </a:pP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Свое 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наименование сахар получил благодаря слову «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sakhara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». С индийского языка оно означает «сладкий</a:t>
            </a: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».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28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" indent="0">
              <a:buNone/>
            </a:pP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Впервые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сахар был получен из сахарного тростника. Родиной продукта считается Индия. Впервые описал сахар в 327 году до н. э. греческий историк </a:t>
            </a:r>
            <a:r>
              <a:rPr lang="ru-RU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Онесикрит</a:t>
            </a: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ученик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Диогена.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Сопровождал Александра Македонского в его азиатских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походах)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endParaRPr lang="ru-RU" sz="28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090" y="3225672"/>
            <a:ext cx="3416619" cy="2776003"/>
          </a:xfrm>
        </p:spPr>
      </p:pic>
      <p:sp>
        <p:nvSpPr>
          <p:cNvPr id="5" name="Прямоугольник 4"/>
          <p:cNvSpPr/>
          <p:nvPr/>
        </p:nvSpPr>
        <p:spPr>
          <a:xfrm>
            <a:off x="594359" y="6025034"/>
            <a:ext cx="1112084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«В Индии тростник дает мед без пчел</a:t>
            </a: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»         Сахар – «белое золото»</a:t>
            </a:r>
            <a:endParaRPr lang="ru-RU" sz="28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4903" y="3249031"/>
            <a:ext cx="3639044" cy="2729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99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94360" y="1417320"/>
            <a:ext cx="4754880" cy="4023360"/>
          </a:xfrm>
        </p:spPr>
        <p:txBody>
          <a:bodyPr/>
          <a:lstStyle/>
          <a:p>
            <a:pPr marL="45720" indent="0" algn="ctr">
              <a:lnSpc>
                <a:spcPct val="150000"/>
              </a:lnSpc>
              <a:spcAft>
                <a:spcPts val="1000"/>
              </a:spcAft>
              <a:buNone/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Сахар активно используется при изготовлении пластмассы, выделке кожи, в фармацевтической, табачной и других не пищевых отраслях промышленности.</a:t>
            </a:r>
            <a:endParaRPr lang="ru-RU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398" y="620821"/>
            <a:ext cx="3578086" cy="2383636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413" y="2363070"/>
            <a:ext cx="3379705" cy="2600815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397" y="4034975"/>
            <a:ext cx="3295127" cy="2235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614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35131" y="542107"/>
            <a:ext cx="11743509" cy="2579915"/>
          </a:xfrm>
        </p:spPr>
        <p:txBody>
          <a:bodyPr>
            <a:noAutofit/>
          </a:bodyPr>
          <a:lstStyle/>
          <a:p>
            <a:pPr marL="45720" indent="0" algn="ctr">
              <a:buNone/>
            </a:pP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Один из видов сахара – гликолевый альдегид был найден даже в скоплениях межзвездной пыли за миллиарды километров от нашей планеты</a:t>
            </a: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" indent="0" algn="ctr">
              <a:buNone/>
            </a:pP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Жизнь 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на Земле могла зародиться именно при взаимодействии компонентами такого пылевого облака, </a:t>
            </a: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возможно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жизнь есть не только на Земле</a:t>
            </a:r>
            <a:endParaRPr lang="ru-RU" sz="24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317" y="2897624"/>
            <a:ext cx="4496730" cy="3372547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79" r="66027"/>
          <a:stretch/>
        </p:blipFill>
        <p:spPr>
          <a:xfrm>
            <a:off x="6298791" y="2897624"/>
            <a:ext cx="2084016" cy="250806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807" y="3899714"/>
            <a:ext cx="3150109" cy="2370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373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5131" y="583475"/>
            <a:ext cx="11678195" cy="2029795"/>
          </a:xfrm>
        </p:spPr>
        <p:txBody>
          <a:bodyPr/>
          <a:lstStyle/>
          <a:p>
            <a:pPr marL="45720" indent="0" algn="just">
              <a:lnSpc>
                <a:spcPct val="150000"/>
              </a:lnSpc>
              <a:spcAft>
                <a:spcPts val="0"/>
              </a:spcAft>
              <a:buNone/>
            </a:pPr>
            <a:r>
              <a:rPr lang="ru-RU" sz="2400" spc="5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 составе </a:t>
            </a:r>
            <a:r>
              <a:rPr lang="ru-RU" sz="2400" spc="5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сахара</a:t>
            </a:r>
            <a:r>
              <a:rPr lang="ru-RU" sz="2400" spc="5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— чистая сахароза, которая при </a:t>
            </a:r>
            <a:r>
              <a:rPr lang="ru-RU" sz="2400" spc="5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попадании </a:t>
            </a:r>
            <a:r>
              <a:rPr lang="ru-RU" sz="2400" spc="5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 организм расщепляется на глюкозу и фруктозу. Продукт относится к углеводам, которые обеспечивают функциональную деятельность организма и отвечают за производство энергии.</a:t>
            </a:r>
            <a:endParaRPr lang="ru-RU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13" y="2297611"/>
            <a:ext cx="5671430" cy="224460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6" t="28487" r="5742" b="10752"/>
          <a:stretch/>
        </p:blipFill>
        <p:spPr>
          <a:xfrm>
            <a:off x="7976332" y="4213163"/>
            <a:ext cx="3087905" cy="192894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87" t="19621" r="25279" b="22675"/>
          <a:stretch/>
        </p:blipFill>
        <p:spPr>
          <a:xfrm>
            <a:off x="862149" y="3908364"/>
            <a:ext cx="2494701" cy="22337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23993" y="6061559"/>
            <a:ext cx="1632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глюкоза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096287" y="6061559"/>
            <a:ext cx="1489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фруктоза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Прямая со стрелкой 9"/>
          <p:cNvCxnSpPr/>
          <p:nvPr/>
        </p:nvCxnSpPr>
        <p:spPr>
          <a:xfrm flipH="1">
            <a:off x="3052168" y="4062549"/>
            <a:ext cx="592369" cy="3321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8560898" y="4060764"/>
            <a:ext cx="535389" cy="3339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5370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Базис">
  <a:themeElements>
    <a:clrScheme name="Базис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Базис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Базис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ACC63D00-1EE0-4159-BF5A-6FF02000B710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15A3BA9-6D02-4532-AB7C-88A97C6EE27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E38766F-4A4C-4A97-A586-D473DB738966}">
  <ds:schemaRefs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16c05727-aa75-4e4a-9b5f-8a80a1165891"/>
    <ds:schemaRef ds:uri="http://purl.org/dc/dcmitype/"/>
    <ds:schemaRef ds:uri="http://schemas.microsoft.com/office/infopath/2007/PartnerControls"/>
    <ds:schemaRef ds:uri="71af3243-3dd4-4a8d-8c0d-dd76da1f02a5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209D4EA3-187B-4130-8E4D-A4F81F96784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TM03457444[[fn=Базис]]</Template>
  <TotalTime>0</TotalTime>
  <Words>1546</Words>
  <Application>Microsoft Office PowerPoint</Application>
  <PresentationFormat>Широкоэкранный</PresentationFormat>
  <Paragraphs>188</Paragraphs>
  <Slides>27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4" baseType="lpstr">
      <vt:lpstr>Microsoft YaHei UI Light</vt:lpstr>
      <vt:lpstr>Arial</vt:lpstr>
      <vt:lpstr>Calibri</vt:lpstr>
      <vt:lpstr>Corbel</vt:lpstr>
      <vt:lpstr>Symbol</vt:lpstr>
      <vt:lpstr>Times New Roman</vt:lpstr>
      <vt:lpstr>Базис</vt:lpstr>
      <vt:lpstr>«Углеводное питание обучающегося 1 курса или Сколько сладкого должно быть в питании студента»</vt:lpstr>
      <vt:lpstr>Презентация PowerPoint</vt:lpstr>
      <vt:lpstr>  </vt:lpstr>
      <vt:lpstr>Презентация PowerPoint</vt:lpstr>
      <vt:lpstr>В своей работе я изучала информацию про сахарозу – наиболее часто используемый сахар в жизни человека</vt:lpstr>
      <vt:lpstr>Химический состав сахара, история открытия</vt:lpstr>
      <vt:lpstr>Презентация PowerPoint</vt:lpstr>
      <vt:lpstr>Презентация PowerPoint</vt:lpstr>
      <vt:lpstr>Презентация PowerPoint</vt:lpstr>
      <vt:lpstr>Факты про сахар</vt:lpstr>
      <vt:lpstr>Влияние сахара на организм человека</vt:lpstr>
      <vt:lpstr>Влияние сахара на организм человека </vt:lpstr>
      <vt:lpstr>Исследования на крысах и людях показали, что потребление слишком большого количества сахара влияет на мозг, потенциально нанося вред памяти и вызывая общее старение мозга.  </vt:lpstr>
      <vt:lpstr>Суточная норма сахара для студента</vt:lpstr>
      <vt:lpstr>Идеальное время для сладкого</vt:lpstr>
      <vt:lpstr>Сахар белый и фруктовый - есть ли разница?</vt:lpstr>
      <vt:lpstr>Когда есть фрукты до или после еды?</vt:lpstr>
      <vt:lpstr>Фрукт как здоровый перекус</vt:lpstr>
      <vt:lpstr>Одним из последствий чрезмерного употребления сахара является заболевание сахарным диабетом</vt:lpstr>
      <vt:lpstr>Анкетирование</vt:lpstr>
      <vt:lpstr>Анкетирование</vt:lpstr>
      <vt:lpstr>Рецепты сладких блюд без добавления сахара</vt:lpstr>
      <vt:lpstr>Презентация PowerPoint</vt:lpstr>
      <vt:lpstr>Рецепты с фруктами</vt:lpstr>
      <vt:lpstr>Заключение</vt:lpstr>
      <vt:lpstr>Список литературы</vt:lpstr>
      <vt:lpstr>Презентация PowerPoint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2022-04-10T07:27:28Z</dcterms:created>
  <dcterms:modified xsi:type="dcterms:W3CDTF">2022-04-14T09:29:07Z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