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98" r:id="rId5"/>
    <p:sldId id="258" r:id="rId6"/>
    <p:sldId id="260" r:id="rId7"/>
    <p:sldId id="297" r:id="rId8"/>
    <p:sldId id="300" r:id="rId9"/>
    <p:sldId id="262" r:id="rId10"/>
    <p:sldId id="267" r:id="rId11"/>
    <p:sldId id="278" r:id="rId12"/>
    <p:sldId id="279" r:id="rId13"/>
    <p:sldId id="263" r:id="rId14"/>
    <p:sldId id="264" r:id="rId15"/>
    <p:sldId id="265" r:id="rId16"/>
    <p:sldId id="268" r:id="rId17"/>
    <p:sldId id="269" r:id="rId18"/>
    <p:sldId id="270" r:id="rId19"/>
    <p:sldId id="273" r:id="rId20"/>
    <p:sldId id="301" r:id="rId21"/>
    <p:sldId id="302" r:id="rId22"/>
    <p:sldId id="280" r:id="rId23"/>
    <p:sldId id="281" r:id="rId24"/>
    <p:sldId id="282" r:id="rId25"/>
    <p:sldId id="283" r:id="rId26"/>
    <p:sldId id="303" r:id="rId27"/>
    <p:sldId id="304" r:id="rId28"/>
    <p:sldId id="286" r:id="rId29"/>
    <p:sldId id="287" r:id="rId30"/>
    <p:sldId id="289" r:id="rId31"/>
    <p:sldId id="290" r:id="rId32"/>
    <p:sldId id="291" r:id="rId33"/>
    <p:sldId id="292" r:id="rId34"/>
    <p:sldId id="293" r:id="rId35"/>
    <p:sldId id="294" r:id="rId36"/>
    <p:sldId id="295" r:id="rId37"/>
    <p:sldId id="305" r:id="rId38"/>
    <p:sldId id="306" r:id="rId39"/>
    <p:sldId id="307" r:id="rId40"/>
    <p:sldId id="308" r:id="rId41"/>
    <p:sldId id="29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28.02.2022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1357321"/>
          </a:xfrm>
        </p:spPr>
        <p:txBody>
          <a:bodyPr>
            <a:noAutofit/>
          </a:bodyPr>
          <a:lstStyle/>
          <a:p>
            <a:r>
              <a:rPr lang="ru-RU" sz="2000" b="1" dirty="0" smtClean="0">
                <a:solidFill>
                  <a:srgbClr val="002060"/>
                </a:solidFill>
                <a:latin typeface="Times New Roman" pitchFamily="18" charset="0"/>
                <a:cs typeface="Times New Roman" pitchFamily="18" charset="0"/>
              </a:rPr>
              <a:t>Департамент здравоохранения Воронежской области </a:t>
            </a:r>
            <a:br>
              <a:rPr lang="ru-RU" sz="2000" b="1" dirty="0" smtClean="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Бюджетное профессиональное образовательное учреждение Воронежской области </a:t>
            </a:r>
            <a:br>
              <a:rPr lang="ru-RU" sz="2000" b="1" dirty="0" smtClean="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«Борисоглебский медицинский колледж»</a:t>
            </a:r>
            <a:endParaRPr lang="ru-RU" sz="2000" b="1" dirty="0">
              <a:solidFill>
                <a:srgbClr val="00206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42910" y="1785926"/>
            <a:ext cx="8215370" cy="4500594"/>
          </a:xfrm>
        </p:spPr>
        <p:txBody>
          <a:bodyPr>
            <a:normAutofit lnSpcReduction="10000"/>
          </a:bodyPr>
          <a:lstStyle/>
          <a:p>
            <a:endParaRPr lang="ru-RU" sz="2800" b="1" i="1" dirty="0" smtClean="0">
              <a:solidFill>
                <a:schemeClr val="tx1">
                  <a:lumMod val="95000"/>
                  <a:lumOff val="5000"/>
                </a:schemeClr>
              </a:solidFill>
              <a:latin typeface="Times New Roman" pitchFamily="18" charset="0"/>
              <a:cs typeface="Times New Roman" pitchFamily="18" charset="0"/>
            </a:endParaRPr>
          </a:p>
          <a:p>
            <a:r>
              <a:rPr lang="ru-RU" sz="2800" b="1" i="1" dirty="0" smtClean="0">
                <a:solidFill>
                  <a:srgbClr val="002060"/>
                </a:solidFill>
                <a:latin typeface="Times New Roman" pitchFamily="18" charset="0"/>
                <a:cs typeface="Times New Roman" pitchFamily="18" charset="0"/>
              </a:rPr>
              <a:t>МЕТОДИЧЕСКИЙ СЕМИНАР</a:t>
            </a:r>
          </a:p>
          <a:p>
            <a:r>
              <a:rPr lang="ru-RU" sz="2800" b="1" i="1" dirty="0" smtClean="0">
                <a:solidFill>
                  <a:srgbClr val="002060"/>
                </a:solidFill>
                <a:latin typeface="Times New Roman" pitchFamily="18" charset="0"/>
                <a:cs typeface="Times New Roman" pitchFamily="18" charset="0"/>
              </a:rPr>
              <a:t>«НАУЧНЫЙ СТИЛЬ. СПОСОБЫ ПОСТРОЕНИЯ НАУЧНОГО ТЕКСТА»</a:t>
            </a:r>
          </a:p>
          <a:p>
            <a:pPr algn="r"/>
            <a:endParaRPr lang="ru-RU" sz="2000" b="1" i="1" dirty="0" smtClean="0">
              <a:solidFill>
                <a:schemeClr val="tx1">
                  <a:lumMod val="95000"/>
                  <a:lumOff val="5000"/>
                </a:schemeClr>
              </a:solidFill>
              <a:latin typeface="Times New Roman" pitchFamily="18" charset="0"/>
              <a:cs typeface="Times New Roman" pitchFamily="18" charset="0"/>
            </a:endParaRPr>
          </a:p>
          <a:p>
            <a:pPr algn="r"/>
            <a:r>
              <a:rPr lang="ru-RU" sz="2000" b="1" dirty="0" smtClean="0">
                <a:solidFill>
                  <a:srgbClr val="002060"/>
                </a:solidFill>
                <a:latin typeface="Times New Roman" pitchFamily="18" charset="0"/>
                <a:cs typeface="Times New Roman" pitchFamily="18" charset="0"/>
              </a:rPr>
              <a:t>Подготовила: И.М. </a:t>
            </a:r>
            <a:r>
              <a:rPr lang="ru-RU" sz="2000" b="1" dirty="0" err="1" smtClean="0">
                <a:solidFill>
                  <a:srgbClr val="002060"/>
                </a:solidFill>
                <a:latin typeface="Times New Roman" pitchFamily="18" charset="0"/>
                <a:cs typeface="Times New Roman" pitchFamily="18" charset="0"/>
              </a:rPr>
              <a:t>Архирейская</a:t>
            </a:r>
            <a:r>
              <a:rPr lang="ru-RU" sz="2000" b="1" dirty="0" smtClean="0">
                <a:solidFill>
                  <a:srgbClr val="002060"/>
                </a:solidFill>
                <a:latin typeface="Times New Roman" pitchFamily="18" charset="0"/>
                <a:cs typeface="Times New Roman" pitchFamily="18" charset="0"/>
              </a:rPr>
              <a:t>, </a:t>
            </a:r>
          </a:p>
          <a:p>
            <a:pPr algn="r"/>
            <a:r>
              <a:rPr lang="ru-RU" sz="2000" b="1" dirty="0" smtClean="0">
                <a:solidFill>
                  <a:srgbClr val="002060"/>
                </a:solidFill>
                <a:latin typeface="Times New Roman" pitchFamily="18" charset="0"/>
                <a:cs typeface="Times New Roman" pitchFamily="18" charset="0"/>
              </a:rPr>
              <a:t>преподаватель русского  языка и литературы</a:t>
            </a:r>
          </a:p>
          <a:p>
            <a:pPr algn="r"/>
            <a:endParaRPr lang="ru-RU" sz="2000" b="1" dirty="0" smtClean="0">
              <a:solidFill>
                <a:srgbClr val="002060"/>
              </a:solidFill>
              <a:latin typeface="Times New Roman" pitchFamily="18" charset="0"/>
              <a:cs typeface="Times New Roman" pitchFamily="18" charset="0"/>
            </a:endParaRPr>
          </a:p>
          <a:p>
            <a:pPr algn="r"/>
            <a:endParaRPr lang="ru-RU" sz="2000" b="1" dirty="0" smtClean="0">
              <a:solidFill>
                <a:srgbClr val="002060"/>
              </a:solidFill>
              <a:latin typeface="Times New Roman" pitchFamily="18" charset="0"/>
              <a:cs typeface="Times New Roman" pitchFamily="18" charset="0"/>
            </a:endParaRPr>
          </a:p>
          <a:p>
            <a:pPr algn="r"/>
            <a:endParaRPr lang="ru-RU" sz="2000" b="1" dirty="0" smtClean="0">
              <a:solidFill>
                <a:srgbClr val="002060"/>
              </a:solidFill>
              <a:latin typeface="Times New Roman" pitchFamily="18" charset="0"/>
              <a:cs typeface="Times New Roman" pitchFamily="18" charset="0"/>
            </a:endParaRPr>
          </a:p>
          <a:p>
            <a:r>
              <a:rPr lang="ru-RU" sz="2000" b="1" dirty="0" smtClean="0">
                <a:solidFill>
                  <a:srgbClr val="002060"/>
                </a:solidFill>
                <a:latin typeface="Times New Roman" pitchFamily="18" charset="0"/>
                <a:cs typeface="Times New Roman" pitchFamily="18" charset="0"/>
              </a:rPr>
              <a:t>г. Борисоглебск, 2022 г</a:t>
            </a:r>
            <a:endParaRPr lang="ru-RU" sz="2000"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8229600" cy="5054617"/>
          </a:xfrm>
        </p:spPr>
        <p:txBody>
          <a:bodyPr/>
          <a:lstStyle/>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Доказательность и насыщенность изложения </a:t>
            </a:r>
            <a:r>
              <a:rPr lang="ru-RU" sz="2800" dirty="0" smtClean="0">
                <a:solidFill>
                  <a:srgbClr val="002060"/>
                </a:solidFill>
                <a:latin typeface="Times New Roman" pitchFamily="18" charset="0"/>
                <a:cs typeface="Times New Roman" pitchFamily="18" charset="0"/>
              </a:rPr>
              <a:t>(много аргументов, фактов).</a:t>
            </a:r>
          </a:p>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Логичность изложения </a:t>
            </a:r>
            <a:r>
              <a:rPr lang="ru-RU" sz="2800" dirty="0" smtClean="0">
                <a:solidFill>
                  <a:srgbClr val="002060"/>
                </a:solidFill>
                <a:latin typeface="Times New Roman" pitchFamily="18" charset="0"/>
                <a:cs typeface="Times New Roman" pitchFamily="18" charset="0"/>
              </a:rPr>
              <a:t>— информация подается непротиворечиво и в четкой последовательности. </a:t>
            </a:r>
          </a:p>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Чаще всего присутствует монологический характер речи. </a:t>
            </a:r>
          </a:p>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Наличие ссылок и цитат.</a:t>
            </a:r>
          </a:p>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Широкое использование графической информации: </a:t>
            </a:r>
            <a:r>
              <a:rPr lang="ru-RU" sz="2800" dirty="0" smtClean="0">
                <a:solidFill>
                  <a:srgbClr val="002060"/>
                </a:solidFill>
                <a:latin typeface="Times New Roman" pitchFamily="18" charset="0"/>
                <a:cs typeface="Times New Roman" pitchFamily="18" charset="0"/>
              </a:rPr>
              <a:t>таблицы, графики, формулы.</a:t>
            </a:r>
          </a:p>
          <a:p>
            <a:pPr>
              <a:buNone/>
            </a:pP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200" b="1" dirty="0" smtClean="0">
                <a:solidFill>
                  <a:srgbClr val="C00000"/>
                </a:solidFill>
                <a:latin typeface="Times New Roman" pitchFamily="18" charset="0"/>
                <a:cs typeface="Times New Roman" pitchFamily="18" charset="0"/>
              </a:rPr>
              <a:t>История научного  стиля</a:t>
            </a:r>
            <a:endParaRPr lang="ru-RU" sz="3200" b="1" dirty="0">
              <a:solidFill>
                <a:srgbClr val="C00000"/>
              </a:solidFill>
              <a:latin typeface="Times New Roman" pitchFamily="18" charset="0"/>
              <a:cs typeface="Times New Roman" pitchFamily="18" charset="0"/>
            </a:endParaRPr>
          </a:p>
        </p:txBody>
      </p:sp>
      <p:pic>
        <p:nvPicPr>
          <p:cNvPr id="1026" name="Picture 2" descr="https://cdn.fishki.net/upload/post/2021/02/27/3634417/5357b67a1afae910542fa4625393f299.jpg"/>
          <p:cNvPicPr>
            <a:picLocks noGrp="1" noChangeAspect="1" noChangeArrowheads="1"/>
          </p:cNvPicPr>
          <p:nvPr>
            <p:ph sz="half" idx="2"/>
          </p:nvPr>
        </p:nvPicPr>
        <p:blipFill>
          <a:blip r:embed="rId2"/>
          <a:stretch>
            <a:fillRect/>
          </a:stretch>
        </p:blipFill>
        <p:spPr bwMode="auto">
          <a:xfrm>
            <a:off x="357158" y="1214422"/>
            <a:ext cx="3786214" cy="4500594"/>
          </a:xfrm>
          <a:prstGeom prst="rect">
            <a:avLst/>
          </a:prstGeom>
          <a:noFill/>
        </p:spPr>
      </p:pic>
      <p:sp>
        <p:nvSpPr>
          <p:cNvPr id="9" name="Содержимое 8"/>
          <p:cNvSpPr>
            <a:spLocks noGrp="1"/>
          </p:cNvSpPr>
          <p:nvPr>
            <p:ph sz="quarter" idx="4"/>
          </p:nvPr>
        </p:nvSpPr>
        <p:spPr>
          <a:xfrm>
            <a:off x="4214811" y="1214423"/>
            <a:ext cx="4643470" cy="4572032"/>
          </a:xfrm>
        </p:spPr>
        <p:txBody>
          <a:bodyPr>
            <a:normAutofit/>
          </a:bodyPr>
          <a:lstStyle/>
          <a:p>
            <a:pPr>
              <a:buNone/>
            </a:pPr>
            <a:r>
              <a:rPr lang="ru-RU" dirty="0" smtClean="0">
                <a:solidFill>
                  <a:srgbClr val="002060"/>
                </a:solidFill>
                <a:latin typeface="Times New Roman" pitchFamily="18" charset="0"/>
                <a:cs typeface="Times New Roman" pitchFamily="18" charset="0"/>
              </a:rPr>
              <a:t>На первых порах стиль научного изложения  был близок  к стилю художественного повествования.</a:t>
            </a:r>
          </a:p>
          <a:p>
            <a:pPr>
              <a:buNone/>
            </a:pPr>
            <a:r>
              <a:rPr lang="ru-RU" dirty="0" smtClean="0">
                <a:solidFill>
                  <a:srgbClr val="002060"/>
                </a:solidFill>
                <a:latin typeface="Times New Roman" pitchFamily="18" charset="0"/>
                <a:cs typeface="Times New Roman" pitchFamily="18" charset="0"/>
              </a:rPr>
              <a:t>Отделение научного стиля от художественного произошло в Александрийский  период, когда  в греческом языке стала создаваться  научная терминология</a:t>
            </a:r>
            <a:endParaRPr lang="ru-RU"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Текст 17"/>
          <p:cNvSpPr>
            <a:spLocks noGrp="1"/>
          </p:cNvSpPr>
          <p:nvPr>
            <p:ph type="body" idx="1"/>
          </p:nvPr>
        </p:nvSpPr>
        <p:spPr>
          <a:xfrm>
            <a:off x="714348" y="357167"/>
            <a:ext cx="2714644" cy="785818"/>
          </a:xfrm>
        </p:spPr>
        <p:txBody>
          <a:bodyPr>
            <a:noAutofit/>
          </a:bodyPr>
          <a:lstStyle/>
          <a:p>
            <a:pPr algn="ctr"/>
            <a:r>
              <a:rPr lang="ru-RU" dirty="0" smtClean="0">
                <a:solidFill>
                  <a:srgbClr val="002060"/>
                </a:solidFill>
                <a:latin typeface="Times New Roman" pitchFamily="18" charset="0"/>
                <a:cs typeface="Times New Roman" pitchFamily="18" charset="0"/>
              </a:rPr>
              <a:t>М.В.Ломоносов </a:t>
            </a:r>
          </a:p>
          <a:p>
            <a:pPr algn="ctr"/>
            <a:r>
              <a:rPr lang="ru-RU" dirty="0" smtClean="0">
                <a:solidFill>
                  <a:srgbClr val="002060"/>
                </a:solidFill>
                <a:latin typeface="Times New Roman" pitchFamily="18" charset="0"/>
                <a:cs typeface="Times New Roman" pitchFamily="18" charset="0"/>
              </a:rPr>
              <a:t>     (1711-1765</a:t>
            </a:r>
            <a:r>
              <a:rPr lang="ru-RU" dirty="0" smtClean="0">
                <a:solidFill>
                  <a:srgbClr val="002060"/>
                </a:solidFill>
              </a:rPr>
              <a:t>)</a:t>
            </a:r>
            <a:endParaRPr lang="ru-RU" dirty="0">
              <a:solidFill>
                <a:srgbClr val="002060"/>
              </a:solidFill>
            </a:endParaRPr>
          </a:p>
        </p:txBody>
      </p:sp>
      <p:pic>
        <p:nvPicPr>
          <p:cNvPr id="33794" name="Picture 2" descr="https://avatars.mds.yandex.net/get-zen_doc/1885164/pub_5e7a1dafadbc13260dca91d4_5e7a241d843ad37cb84408f1/scale_1200"/>
          <p:cNvPicPr>
            <a:picLocks noGrp="1" noChangeAspect="1" noChangeArrowheads="1"/>
          </p:cNvPicPr>
          <p:nvPr>
            <p:ph sz="half" idx="2"/>
          </p:nvPr>
        </p:nvPicPr>
        <p:blipFill>
          <a:blip r:embed="rId2"/>
          <a:stretch>
            <a:fillRect/>
          </a:stretch>
        </p:blipFill>
        <p:spPr bwMode="auto">
          <a:xfrm>
            <a:off x="357158" y="1285860"/>
            <a:ext cx="3571900" cy="4000528"/>
          </a:xfrm>
          <a:prstGeom prst="rect">
            <a:avLst/>
          </a:prstGeom>
          <a:noFill/>
        </p:spPr>
      </p:pic>
      <p:sp>
        <p:nvSpPr>
          <p:cNvPr id="20" name="Содержимое 19"/>
          <p:cNvSpPr>
            <a:spLocks noGrp="1"/>
          </p:cNvSpPr>
          <p:nvPr>
            <p:ph sz="quarter" idx="4"/>
          </p:nvPr>
        </p:nvSpPr>
        <p:spPr>
          <a:xfrm>
            <a:off x="4143372" y="1857363"/>
            <a:ext cx="4714908" cy="3429025"/>
          </a:xfrm>
        </p:spPr>
        <p:txBody>
          <a:bodyPr>
            <a:normAutofit/>
          </a:bodyPr>
          <a:lstStyle/>
          <a:p>
            <a:pPr>
              <a:buNone/>
            </a:pPr>
            <a:r>
              <a:rPr lang="ru-RU" sz="2800" dirty="0" smtClean="0">
                <a:solidFill>
                  <a:srgbClr val="002060"/>
                </a:solidFill>
                <a:latin typeface="Times New Roman" pitchFamily="18" charset="0"/>
                <a:cs typeface="Times New Roman" pitchFamily="18" charset="0"/>
              </a:rPr>
              <a:t>     Родоначальником национального научного стиля речи (а также и отечественной научной журналистики) считают М.В. Ломоносова.</a:t>
            </a:r>
            <a:endParaRPr lang="ru-RU" sz="28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2800" b="1" dirty="0" smtClean="0">
                <a:solidFill>
                  <a:srgbClr val="002060"/>
                </a:solidFill>
                <a:latin typeface="Times New Roman" pitchFamily="18" charset="0"/>
                <a:cs typeface="Times New Roman" pitchFamily="18" charset="0"/>
              </a:rPr>
              <a:t>Языковые признаки научного стиля речи</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071546"/>
            <a:ext cx="8229600" cy="5054617"/>
          </a:xfrm>
        </p:spPr>
        <p:txBody>
          <a:bodyPr>
            <a:normAutofit/>
          </a:bodyPr>
          <a:lstStyle/>
          <a:p>
            <a:pPr algn="ctr">
              <a:buNone/>
            </a:pPr>
            <a:r>
              <a:rPr lang="ru-RU" sz="2800" b="1" u="sng" dirty="0" smtClean="0">
                <a:solidFill>
                  <a:srgbClr val="002060"/>
                </a:solidFill>
                <a:latin typeface="Times New Roman" pitchFamily="18" charset="0"/>
                <a:cs typeface="Times New Roman" pitchFamily="18" charset="0"/>
              </a:rPr>
              <a:t>Лексические признаки научного стиля</a:t>
            </a:r>
          </a:p>
          <a:p>
            <a:pPr algn="ctr">
              <a:buNone/>
            </a:pPr>
            <a:endParaRPr lang="ru-RU" sz="2800" b="1" u="sng" dirty="0" smtClean="0">
              <a:solidFill>
                <a:srgbClr val="002060"/>
              </a:solidFill>
              <a:latin typeface="Times New Roman" pitchFamily="18" charset="0"/>
              <a:cs typeface="Times New Roman" pitchFamily="18" charset="0"/>
            </a:endParaRPr>
          </a:p>
          <a:p>
            <a:pPr>
              <a:buNone/>
            </a:pPr>
            <a:r>
              <a:rPr lang="ru-RU" sz="2800" b="1" i="1" dirty="0" smtClean="0">
                <a:solidFill>
                  <a:srgbClr val="002060"/>
                </a:solidFill>
                <a:latin typeface="Times New Roman" pitchFamily="18" charset="0"/>
                <a:cs typeface="Times New Roman" pitchFamily="18" charset="0"/>
              </a:rPr>
              <a:t>1.Использование нескольких пластов лексики:</a:t>
            </a:r>
          </a:p>
          <a:p>
            <a:pPr>
              <a:buNone/>
            </a:pPr>
            <a:r>
              <a:rPr lang="ru-RU" sz="2800" dirty="0" smtClean="0">
                <a:solidFill>
                  <a:srgbClr val="002060"/>
                </a:solidFill>
                <a:latin typeface="Times New Roman" pitchFamily="18" charset="0"/>
                <a:cs typeface="Times New Roman" pitchFamily="18" charset="0"/>
              </a:rPr>
              <a:t>Нейтральная: </a:t>
            </a:r>
            <a:r>
              <a:rPr lang="ru-RU" sz="2800" b="1" i="1" dirty="0" smtClean="0">
                <a:solidFill>
                  <a:srgbClr val="002060"/>
                </a:solidFill>
                <a:latin typeface="Times New Roman" pitchFamily="18" charset="0"/>
                <a:cs typeface="Times New Roman" pitchFamily="18" charset="0"/>
              </a:rPr>
              <a:t>земля, вода, жизнь, преобладать; </a:t>
            </a:r>
          </a:p>
          <a:p>
            <a:pPr>
              <a:buNone/>
            </a:pPr>
            <a:r>
              <a:rPr lang="ru-RU" sz="2800" dirty="0" smtClean="0">
                <a:solidFill>
                  <a:srgbClr val="002060"/>
                </a:solidFill>
                <a:latin typeface="Times New Roman" pitchFamily="18" charset="0"/>
                <a:cs typeface="Times New Roman" pitchFamily="18" charset="0"/>
              </a:rPr>
              <a:t>Общенаучная: </a:t>
            </a:r>
            <a:r>
              <a:rPr lang="ru-RU" sz="2800" b="1" i="1" dirty="0" smtClean="0">
                <a:solidFill>
                  <a:srgbClr val="002060"/>
                </a:solidFill>
                <a:latin typeface="Times New Roman" pitchFamily="18" charset="0"/>
                <a:cs typeface="Times New Roman" pitchFamily="18" charset="0"/>
              </a:rPr>
              <a:t>процесс, явление, вопрос, элемент;</a:t>
            </a:r>
            <a:endParaRPr lang="ru-RU" sz="2800" dirty="0" smtClean="0">
              <a:solidFill>
                <a:srgbClr val="002060"/>
              </a:solidFill>
              <a:latin typeface="Times New Roman" pitchFamily="18" charset="0"/>
              <a:cs typeface="Times New Roman" pitchFamily="18" charset="0"/>
            </a:endParaRPr>
          </a:p>
          <a:p>
            <a:pPr>
              <a:buNone/>
            </a:pPr>
            <a:r>
              <a:rPr lang="ru-RU" sz="2800" dirty="0" smtClean="0">
                <a:solidFill>
                  <a:srgbClr val="002060"/>
                </a:solidFill>
                <a:latin typeface="Times New Roman" pitchFamily="18" charset="0"/>
                <a:cs typeface="Times New Roman" pitchFamily="18" charset="0"/>
              </a:rPr>
              <a:t>Терминологическая: </a:t>
            </a:r>
            <a:r>
              <a:rPr lang="ru-RU" sz="2800" b="1" i="1" dirty="0" smtClean="0">
                <a:solidFill>
                  <a:srgbClr val="002060"/>
                </a:solidFill>
                <a:latin typeface="Times New Roman" pitchFamily="18" charset="0"/>
                <a:cs typeface="Times New Roman" pitchFamily="18" charset="0"/>
              </a:rPr>
              <a:t>инъекция, лимфа, бронхит, синтаксис и </a:t>
            </a:r>
            <a:r>
              <a:rPr lang="ru-RU" sz="2800" b="1" i="1" dirty="0" err="1" smtClean="0">
                <a:solidFill>
                  <a:srgbClr val="002060"/>
                </a:solidFill>
                <a:latin typeface="Times New Roman" pitchFamily="18" charset="0"/>
                <a:cs typeface="Times New Roman" pitchFamily="18" charset="0"/>
              </a:rPr>
              <a:t>др</a:t>
            </a:r>
            <a:r>
              <a:rPr lang="ru-RU" sz="2800" dirty="0" smtClean="0">
                <a:solidFill>
                  <a:srgbClr val="002060"/>
                </a:solidFill>
                <a:latin typeface="Times New Roman" pitchFamily="18" charset="0"/>
                <a:cs typeface="Times New Roman" pitchFamily="18" charset="0"/>
              </a:rPr>
              <a:t>).</a:t>
            </a:r>
          </a:p>
          <a:p>
            <a:pPr>
              <a:buNone/>
            </a:pPr>
            <a:r>
              <a:rPr lang="ru-RU" sz="2800" b="1" i="1" dirty="0" smtClean="0">
                <a:solidFill>
                  <a:srgbClr val="002060"/>
                </a:solidFill>
                <a:latin typeface="Times New Roman" pitchFamily="18" charset="0"/>
                <a:cs typeface="Times New Roman" pitchFamily="18" charset="0"/>
              </a:rPr>
              <a:t>2.Отсутствие разговорных, эмоционально- экспрессивных слов.</a:t>
            </a:r>
          </a:p>
          <a:p>
            <a:pPr>
              <a:buNone/>
            </a:pPr>
            <a:endParaRPr lang="ru-RU" sz="2800" dirty="0" smtClean="0">
              <a:solidFill>
                <a:srgbClr val="002060"/>
              </a:solidFill>
              <a:latin typeface="Times New Roman" pitchFamily="18" charset="0"/>
              <a:cs typeface="Times New Roman" pitchFamily="18" charset="0"/>
            </a:endParaRPr>
          </a:p>
          <a:p>
            <a:pPr>
              <a:buNone/>
            </a:pPr>
            <a:endParaRPr lang="ru-RU" sz="2800"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fontScale="92500"/>
          </a:bodyPr>
          <a:lstStyle/>
          <a:p>
            <a:pPr>
              <a:buNone/>
            </a:pPr>
            <a:r>
              <a:rPr lang="ru-RU" sz="3000" b="1" i="1" dirty="0" smtClean="0">
                <a:solidFill>
                  <a:srgbClr val="002060"/>
                </a:solidFill>
                <a:latin typeface="Times New Roman" pitchFamily="18" charset="0"/>
                <a:cs typeface="Times New Roman" pitchFamily="18" charset="0"/>
              </a:rPr>
              <a:t>3. Особенности значений слов – точность, обобщенность, однозначность. </a:t>
            </a:r>
          </a:p>
          <a:p>
            <a:pPr>
              <a:buNone/>
            </a:pPr>
            <a:r>
              <a:rPr lang="ru-RU" sz="2800" dirty="0" smtClean="0">
                <a:solidFill>
                  <a:srgbClr val="002060"/>
                </a:solidFill>
                <a:latin typeface="Times New Roman" pitchFamily="18" charset="0"/>
                <a:cs typeface="Times New Roman" pitchFamily="18" charset="0"/>
              </a:rPr>
              <a:t>Отвлеченный, обобщенный характер научного текста проявляется на лексическом уровне в том, что в нем широко употребляются слова с абстрактным значением: </a:t>
            </a:r>
            <a:r>
              <a:rPr lang="ru-RU" sz="2800" b="1" i="1" dirty="0" smtClean="0">
                <a:solidFill>
                  <a:srgbClr val="002060"/>
                </a:solidFill>
                <a:latin typeface="Times New Roman" pitchFamily="18" charset="0"/>
                <a:cs typeface="Times New Roman" pitchFamily="18" charset="0"/>
              </a:rPr>
              <a:t>развитие, функция, диспозиция, фактор.</a:t>
            </a:r>
          </a:p>
          <a:p>
            <a:pPr>
              <a:buNone/>
            </a:pPr>
            <a:r>
              <a:rPr lang="ru-RU" sz="3000" b="1" i="1" dirty="0" smtClean="0">
                <a:solidFill>
                  <a:srgbClr val="002060"/>
                </a:solidFill>
                <a:latin typeface="Times New Roman" pitchFamily="18" charset="0"/>
                <a:cs typeface="Times New Roman" pitchFamily="18" charset="0"/>
              </a:rPr>
              <a:t>4. Для языка науки характерно использование заимствованных и интернациональных моделей </a:t>
            </a:r>
            <a:r>
              <a:rPr lang="ru-RU" sz="3000" dirty="0" smtClean="0">
                <a:solidFill>
                  <a:srgbClr val="002060"/>
                </a:solidFill>
                <a:latin typeface="Times New Roman" pitchFamily="18" charset="0"/>
                <a:cs typeface="Times New Roman" pitchFamily="18" charset="0"/>
              </a:rPr>
              <a:t>(макро-, микро-, </a:t>
            </a:r>
            <a:r>
              <a:rPr lang="ru-RU" sz="3000" dirty="0" err="1" smtClean="0">
                <a:solidFill>
                  <a:srgbClr val="002060"/>
                </a:solidFill>
                <a:latin typeface="Times New Roman" pitchFamily="18" charset="0"/>
                <a:cs typeface="Times New Roman" pitchFamily="18" charset="0"/>
              </a:rPr>
              <a:t>био</a:t>
            </a:r>
            <a:r>
              <a:rPr lang="ru-RU" sz="3000" dirty="0" smtClean="0">
                <a:solidFill>
                  <a:srgbClr val="002060"/>
                </a:solidFill>
                <a:latin typeface="Times New Roman" pitchFamily="18" charset="0"/>
                <a:cs typeface="Times New Roman" pitchFamily="18" charset="0"/>
              </a:rPr>
              <a:t>-, терм-, -граф и т. д.): </a:t>
            </a:r>
            <a:r>
              <a:rPr lang="ru-RU" sz="3000" b="1" i="1" dirty="0" smtClean="0">
                <a:solidFill>
                  <a:srgbClr val="002060"/>
                </a:solidFill>
                <a:latin typeface="Times New Roman" pitchFamily="18" charset="0"/>
                <a:cs typeface="Times New Roman" pitchFamily="18" charset="0"/>
              </a:rPr>
              <a:t>полиграф, микроскоп, термометр, биопсия.</a:t>
            </a:r>
          </a:p>
          <a:p>
            <a:pPr>
              <a:buNone/>
            </a:pPr>
            <a:r>
              <a:rPr lang="ru-RU" sz="3000" b="1" i="1" dirty="0" smtClean="0">
                <a:solidFill>
                  <a:srgbClr val="002060"/>
                </a:solidFill>
                <a:latin typeface="Times New Roman" pitchFamily="18" charset="0"/>
                <a:cs typeface="Times New Roman" pitchFamily="18" charset="0"/>
              </a:rPr>
              <a:t>5.Использование речевых клише: </a:t>
            </a:r>
            <a:r>
              <a:rPr lang="ru-RU" sz="3000" dirty="0" smtClean="0">
                <a:solidFill>
                  <a:srgbClr val="002060"/>
                </a:solidFill>
                <a:latin typeface="Times New Roman" pitchFamily="18" charset="0"/>
                <a:cs typeface="Times New Roman" pitchFamily="18" charset="0"/>
              </a:rPr>
              <a:t>представляет собой…, заключается  в…,используется для…</a:t>
            </a:r>
          </a:p>
          <a:p>
            <a:pPr>
              <a:buNone/>
            </a:pPr>
            <a:endParaRPr lang="ru-RU" sz="2800" b="1" i="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5840435"/>
          </a:xfrm>
        </p:spPr>
        <p:txBody>
          <a:bodyPr>
            <a:noAutofit/>
          </a:bodyPr>
          <a:lstStyle/>
          <a:p>
            <a:pPr>
              <a:buNone/>
            </a:pPr>
            <a:r>
              <a:rPr lang="ru-RU" sz="2800" b="1" i="1" dirty="0" smtClean="0">
                <a:solidFill>
                  <a:srgbClr val="002060"/>
                </a:solidFill>
                <a:latin typeface="Times New Roman" pitchFamily="18" charset="0"/>
                <a:cs typeface="Times New Roman" pitchFamily="18" charset="0"/>
              </a:rPr>
              <a:t>6.Употребление имен существительных и прилагательных с определенным типом лексического значения и морфологическими характеристиками. </a:t>
            </a:r>
          </a:p>
          <a:p>
            <a:pPr>
              <a:buNone/>
            </a:pPr>
            <a:r>
              <a:rPr lang="ru-RU" sz="2400" dirty="0" smtClean="0">
                <a:solidFill>
                  <a:srgbClr val="002060"/>
                </a:solidFill>
                <a:latin typeface="Times New Roman" pitchFamily="18" charset="0"/>
                <a:cs typeface="Times New Roman" pitchFamily="18" charset="0"/>
              </a:rPr>
              <a:t>Например: </a:t>
            </a:r>
          </a:p>
          <a:p>
            <a:pPr>
              <a:buNone/>
            </a:pPr>
            <a:r>
              <a:rPr lang="ru-RU" sz="2400" dirty="0" smtClean="0">
                <a:solidFill>
                  <a:srgbClr val="002060"/>
                </a:solidFill>
                <a:latin typeface="Times New Roman" pitchFamily="18" charset="0"/>
                <a:cs typeface="Times New Roman" pitchFamily="18" charset="0"/>
              </a:rPr>
              <a:t>а) существительные, выражающие понятие признака, состояния, изменения на -</a:t>
            </a:r>
            <a:r>
              <a:rPr lang="ru-RU" sz="2400" dirty="0" err="1" smtClean="0">
                <a:solidFill>
                  <a:srgbClr val="002060"/>
                </a:solidFill>
                <a:latin typeface="Times New Roman" pitchFamily="18" charset="0"/>
                <a:cs typeface="Times New Roman" pitchFamily="18" charset="0"/>
              </a:rPr>
              <a:t>ние</a:t>
            </a:r>
            <a:r>
              <a:rPr lang="ru-RU" sz="2400" dirty="0" smtClean="0">
                <a:solidFill>
                  <a:srgbClr val="002060"/>
                </a:solidFill>
                <a:latin typeface="Times New Roman" pitchFamily="18" charset="0"/>
                <a:cs typeface="Times New Roman" pitchFamily="18" charset="0"/>
              </a:rPr>
              <a:t>, -ость, -</a:t>
            </a:r>
            <a:r>
              <a:rPr lang="ru-RU" sz="2400" dirty="0" err="1" smtClean="0">
                <a:solidFill>
                  <a:srgbClr val="002060"/>
                </a:solidFill>
                <a:latin typeface="Times New Roman" pitchFamily="18" charset="0"/>
                <a:cs typeface="Times New Roman" pitchFamily="18" charset="0"/>
              </a:rPr>
              <a:t>ство</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ие</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ция</a:t>
            </a:r>
            <a:r>
              <a:rPr lang="ru-RU" sz="2400" dirty="0" smtClean="0">
                <a:solidFill>
                  <a:srgbClr val="002060"/>
                </a:solidFill>
                <a:latin typeface="Times New Roman" pitchFamily="18" charset="0"/>
                <a:cs typeface="Times New Roman" pitchFamily="18" charset="0"/>
              </a:rPr>
              <a:t>: </a:t>
            </a:r>
            <a:r>
              <a:rPr lang="ru-RU" sz="2400" b="1" i="1" dirty="0" smtClean="0">
                <a:solidFill>
                  <a:srgbClr val="002060"/>
                </a:solidFill>
                <a:latin typeface="Times New Roman" pitchFamily="18" charset="0"/>
                <a:cs typeface="Times New Roman" pitchFamily="18" charset="0"/>
              </a:rPr>
              <a:t>частотность, свойство, кульминация, построение;</a:t>
            </a:r>
          </a:p>
          <a:p>
            <a:pPr>
              <a:buNone/>
            </a:pPr>
            <a:r>
              <a:rPr lang="ru-RU" sz="2400" dirty="0" smtClean="0">
                <a:solidFill>
                  <a:srgbClr val="002060"/>
                </a:solidFill>
                <a:latin typeface="Times New Roman" pitchFamily="18" charset="0"/>
                <a:cs typeface="Times New Roman" pitchFamily="18" charset="0"/>
              </a:rPr>
              <a:t>б) существительные на -</a:t>
            </a:r>
            <a:r>
              <a:rPr lang="ru-RU" sz="2400" dirty="0" err="1" smtClean="0">
                <a:solidFill>
                  <a:srgbClr val="002060"/>
                </a:solidFill>
                <a:latin typeface="Times New Roman" pitchFamily="18" charset="0"/>
                <a:cs typeface="Times New Roman" pitchFamily="18" charset="0"/>
              </a:rPr>
              <a:t>тель</a:t>
            </a:r>
            <a:r>
              <a:rPr lang="ru-RU" sz="2400" dirty="0" smtClean="0">
                <a:solidFill>
                  <a:srgbClr val="002060"/>
                </a:solidFill>
                <a:latin typeface="Times New Roman" pitchFamily="18" charset="0"/>
                <a:cs typeface="Times New Roman" pitchFamily="18" charset="0"/>
              </a:rPr>
              <a:t>, обозначающие инструмент, орудие, производителя действия: </a:t>
            </a:r>
            <a:r>
              <a:rPr lang="ru-RU" sz="2400" b="1" i="1" dirty="0" smtClean="0">
                <a:solidFill>
                  <a:srgbClr val="002060"/>
                </a:solidFill>
                <a:latin typeface="Times New Roman" pitchFamily="18" charset="0"/>
                <a:cs typeface="Times New Roman" pitchFamily="18" charset="0"/>
              </a:rPr>
              <a:t>землеустроитель, двигатель, усилитель;</a:t>
            </a:r>
          </a:p>
          <a:p>
            <a:pPr>
              <a:buNone/>
            </a:pPr>
            <a:r>
              <a:rPr lang="ru-RU" sz="2400" dirty="0" smtClean="0">
                <a:solidFill>
                  <a:srgbClr val="002060"/>
                </a:solidFill>
                <a:latin typeface="Times New Roman" pitchFamily="18" charset="0"/>
                <a:cs typeface="Times New Roman" pitchFamily="18" charset="0"/>
              </a:rPr>
              <a:t> в) прилагательные с суффиксом -</a:t>
            </a:r>
            <a:r>
              <a:rPr lang="ru-RU" sz="2400" dirty="0" err="1" smtClean="0">
                <a:solidFill>
                  <a:srgbClr val="002060"/>
                </a:solidFill>
                <a:latin typeface="Times New Roman" pitchFamily="18" charset="0"/>
                <a:cs typeface="Times New Roman" pitchFamily="18" charset="0"/>
              </a:rPr>
              <a:t>ист</a:t>
            </a:r>
            <a:r>
              <a:rPr lang="ru-RU" sz="2400" dirty="0" smtClean="0">
                <a:solidFill>
                  <a:srgbClr val="002060"/>
                </a:solidFill>
                <a:latin typeface="Times New Roman" pitchFamily="18" charset="0"/>
                <a:cs typeface="Times New Roman" pitchFamily="18" charset="0"/>
              </a:rPr>
              <a:t>(</a:t>
            </a:r>
            <a:r>
              <a:rPr lang="ru-RU" sz="2400" dirty="0" err="1" smtClean="0">
                <a:solidFill>
                  <a:srgbClr val="002060"/>
                </a:solidFill>
                <a:latin typeface="Times New Roman" pitchFamily="18" charset="0"/>
                <a:cs typeface="Times New Roman" pitchFamily="18" charset="0"/>
              </a:rPr>
              <a:t>ый</a:t>
            </a:r>
            <a:r>
              <a:rPr lang="ru-RU" sz="2400" dirty="0" smtClean="0">
                <a:solidFill>
                  <a:srgbClr val="002060"/>
                </a:solidFill>
                <a:latin typeface="Times New Roman" pitchFamily="18" charset="0"/>
                <a:cs typeface="Times New Roman" pitchFamily="18" charset="0"/>
              </a:rPr>
              <a:t>) в значении «содержащий в малом количестве определенную примесь»:  </a:t>
            </a:r>
            <a:r>
              <a:rPr lang="ru-RU" sz="2400" b="1" i="1" dirty="0" smtClean="0">
                <a:solidFill>
                  <a:srgbClr val="002060"/>
                </a:solidFill>
                <a:latin typeface="Times New Roman" pitchFamily="18" charset="0"/>
                <a:cs typeface="Times New Roman" pitchFamily="18" charset="0"/>
              </a:rPr>
              <a:t>глинистый, песчанистый, хлористый.</a:t>
            </a:r>
            <a:endParaRPr lang="ru-RU" sz="2400" b="1" i="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2800" b="1" dirty="0" smtClean="0">
                <a:solidFill>
                  <a:srgbClr val="002060"/>
                </a:solidFill>
                <a:latin typeface="Times New Roman" pitchFamily="18" charset="0"/>
                <a:cs typeface="Times New Roman" pitchFamily="18" charset="0"/>
              </a:rPr>
              <a:t>Морфологические признаки научного стиля </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000108"/>
            <a:ext cx="8229600" cy="5126055"/>
          </a:xfrm>
        </p:spPr>
        <p:txBody>
          <a:bodyPr>
            <a:normAutofit/>
          </a:bodyPr>
          <a:lstStyle/>
          <a:p>
            <a:pPr>
              <a:buNone/>
            </a:pPr>
            <a:r>
              <a:rPr lang="ru-RU" sz="2800" dirty="0" smtClean="0">
                <a:solidFill>
                  <a:srgbClr val="002060"/>
                </a:solidFill>
                <a:latin typeface="Times New Roman" pitchFamily="18" charset="0"/>
                <a:cs typeface="Times New Roman" pitchFamily="18" charset="0"/>
              </a:rPr>
              <a:t>1. Специфично употребляется в научном стиле глагол, чаще используются глаголы несовершенного вида. От них образуются формы настоящего времени, которые имеют вневременное обобщенное значение, например: </a:t>
            </a:r>
          </a:p>
          <a:p>
            <a:pPr>
              <a:buNone/>
            </a:pPr>
            <a:r>
              <a:rPr lang="ru-RU" sz="2800" b="1" i="1" dirty="0" smtClean="0">
                <a:solidFill>
                  <a:srgbClr val="002060"/>
                </a:solidFill>
                <a:latin typeface="Times New Roman" pitchFamily="18" charset="0"/>
                <a:cs typeface="Times New Roman" pitchFamily="18" charset="0"/>
              </a:rPr>
              <a:t>В данной отрасли используется это соединение. </a:t>
            </a:r>
            <a:r>
              <a:rPr lang="ru-RU" sz="2800" dirty="0" smtClean="0">
                <a:solidFill>
                  <a:srgbClr val="002060"/>
                </a:solidFill>
                <a:latin typeface="Times New Roman" pitchFamily="18" charset="0"/>
                <a:cs typeface="Times New Roman" pitchFamily="18" charset="0"/>
              </a:rPr>
              <a:t>Глаголы совершенного вида употребляются значительно реже, часто в устойчивых оборотах: </a:t>
            </a:r>
            <a:r>
              <a:rPr lang="ru-RU" sz="2800" b="1" i="1" dirty="0" smtClean="0">
                <a:solidFill>
                  <a:srgbClr val="002060"/>
                </a:solidFill>
                <a:latin typeface="Times New Roman" pitchFamily="18" charset="0"/>
                <a:cs typeface="Times New Roman" pitchFamily="18" charset="0"/>
              </a:rPr>
              <a:t>рассмотрим…; докажем, что…; сделаем вывод</a:t>
            </a:r>
            <a:r>
              <a:rPr lang="ru-RU" sz="2800" dirty="0" smtClean="0">
                <a:solidFill>
                  <a:srgbClr val="002060"/>
                </a:solidFill>
                <a:latin typeface="Times New Roman" pitchFamily="18" charset="0"/>
                <a:cs typeface="Times New Roman" pitchFamily="18" charset="0"/>
              </a:rPr>
              <a:t>ы.</a:t>
            </a:r>
            <a:endParaRPr lang="ru-RU" sz="28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pPr>
              <a:buNone/>
            </a:pPr>
            <a:r>
              <a:rPr lang="ru-RU" sz="2800" dirty="0" smtClean="0">
                <a:solidFill>
                  <a:srgbClr val="002060"/>
                </a:solidFill>
                <a:latin typeface="Times New Roman" pitchFamily="18" charset="0"/>
                <a:cs typeface="Times New Roman" pitchFamily="18" charset="0"/>
              </a:rPr>
              <a:t>2.Частое употребление причастий и деепричастий: </a:t>
            </a:r>
            <a:r>
              <a:rPr lang="ru-RU" sz="2800" b="1" i="1" dirty="0" smtClean="0">
                <a:solidFill>
                  <a:srgbClr val="002060"/>
                </a:solidFill>
                <a:latin typeface="Times New Roman" pitchFamily="18" charset="0"/>
                <a:cs typeface="Times New Roman" pitchFamily="18" charset="0"/>
              </a:rPr>
              <a:t>анализируя факты, рассматриваемые теории </a:t>
            </a:r>
          </a:p>
          <a:p>
            <a:pPr>
              <a:buNone/>
            </a:pPr>
            <a:r>
              <a:rPr lang="ru-RU" sz="2800" dirty="0" smtClean="0">
                <a:solidFill>
                  <a:srgbClr val="002060"/>
                </a:solidFill>
                <a:latin typeface="Times New Roman" pitchFamily="18" charset="0"/>
                <a:cs typeface="Times New Roman" pitchFamily="18" charset="0"/>
              </a:rPr>
              <a:t>3. В научной речи чаще, чем в других стилях речи, употребляются краткие прилагательные, например: </a:t>
            </a:r>
          </a:p>
          <a:p>
            <a:pPr>
              <a:buNone/>
            </a:pPr>
            <a:r>
              <a:rPr lang="ru-RU" sz="2800" b="1" i="1" dirty="0" smtClean="0">
                <a:solidFill>
                  <a:srgbClr val="002060"/>
                </a:solidFill>
                <a:latin typeface="Times New Roman" pitchFamily="18" charset="0"/>
                <a:cs typeface="Times New Roman" pitchFamily="18" charset="0"/>
              </a:rPr>
              <a:t>Многообразны и неоднозначны функции этих элементов.</a:t>
            </a:r>
          </a:p>
          <a:p>
            <a:pPr>
              <a:buNone/>
            </a:pPr>
            <a:r>
              <a:rPr lang="ru-RU" sz="2800" b="1" i="1" dirty="0" smtClean="0">
                <a:solidFill>
                  <a:srgbClr val="002060"/>
                </a:solidFill>
                <a:latin typeface="Times New Roman" pitchFamily="18" charset="0"/>
                <a:cs typeface="Times New Roman" pitchFamily="18" charset="0"/>
              </a:rPr>
              <a:t>4. </a:t>
            </a:r>
            <a:r>
              <a:rPr lang="ru-RU" sz="2800" dirty="0" smtClean="0">
                <a:solidFill>
                  <a:srgbClr val="002060"/>
                </a:solidFill>
                <a:latin typeface="Times New Roman" pitchFamily="18" charset="0"/>
                <a:cs typeface="Times New Roman" pitchFamily="18" charset="0"/>
              </a:rPr>
              <a:t>Использование  существительных  в форме ед.ч. в значении мн.ч.:</a:t>
            </a:r>
          </a:p>
          <a:p>
            <a:pPr>
              <a:buNone/>
            </a:pPr>
            <a:r>
              <a:rPr lang="ru-RU" sz="2800" b="1" i="1" dirty="0" smtClean="0">
                <a:solidFill>
                  <a:srgbClr val="002060"/>
                </a:solidFill>
                <a:latin typeface="Times New Roman" pitchFamily="18" charset="0"/>
                <a:cs typeface="Times New Roman" pitchFamily="18" charset="0"/>
              </a:rPr>
              <a:t>Ландыш зацветает в начале мая.</a:t>
            </a:r>
          </a:p>
          <a:p>
            <a:pPr>
              <a:buNone/>
            </a:pPr>
            <a:r>
              <a:rPr lang="ru-RU" sz="2800" b="1" i="1" dirty="0" smtClean="0">
                <a:solidFill>
                  <a:srgbClr val="002060"/>
                </a:solidFill>
                <a:latin typeface="Times New Roman" pitchFamily="18" charset="0"/>
                <a:cs typeface="Times New Roman" pitchFamily="18" charset="0"/>
              </a:rPr>
              <a:t>Летний дуб– порода теплолюбивая.</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357851"/>
          </a:xfrm>
        </p:spPr>
        <p:txBody>
          <a:bodyPr>
            <a:normAutofit/>
          </a:bodyPr>
          <a:lstStyle/>
          <a:p>
            <a:pPr algn="just">
              <a:buNone/>
            </a:pPr>
            <a:endParaRPr lang="ru-RU" sz="2800" dirty="0" smtClean="0">
              <a:solidFill>
                <a:srgbClr val="002060"/>
              </a:solidFill>
              <a:latin typeface="Times New Roman" pitchFamily="18" charset="0"/>
              <a:cs typeface="Times New Roman" pitchFamily="18" charset="0"/>
            </a:endParaRPr>
          </a:p>
          <a:p>
            <a:pPr algn="just">
              <a:buNone/>
            </a:pPr>
            <a:endParaRPr lang="ru-RU" sz="2800" dirty="0" smtClean="0">
              <a:solidFill>
                <a:srgbClr val="002060"/>
              </a:solidFill>
              <a:latin typeface="Times New Roman" pitchFamily="18" charset="0"/>
              <a:cs typeface="Times New Roman" pitchFamily="18" charset="0"/>
            </a:endParaRPr>
          </a:p>
          <a:p>
            <a:pPr algn="just">
              <a:buNone/>
            </a:pPr>
            <a:r>
              <a:rPr lang="ru-RU" sz="2800" dirty="0" smtClean="0">
                <a:solidFill>
                  <a:srgbClr val="002060"/>
                </a:solidFill>
                <a:latin typeface="Times New Roman" pitchFamily="18" charset="0"/>
                <a:cs typeface="Times New Roman" pitchFamily="18" charset="0"/>
              </a:rPr>
              <a:t>5.Своеобразно проявляется в языке науки категория лица. </a:t>
            </a:r>
          </a:p>
          <a:p>
            <a:pPr algn="just">
              <a:buNone/>
            </a:pPr>
            <a:r>
              <a:rPr lang="ru-RU" sz="2800" dirty="0" smtClean="0">
                <a:solidFill>
                  <a:srgbClr val="002060"/>
                </a:solidFill>
                <a:latin typeface="Times New Roman" pitchFamily="18" charset="0"/>
                <a:cs typeface="Times New Roman" pitchFamily="18" charset="0"/>
              </a:rPr>
              <a:t>     В научной речи не принято употреблять местоимение 1-го лица ед. ч. «я». Его заменяют местоимением «мы» (авторское мы): </a:t>
            </a:r>
          </a:p>
          <a:p>
            <a:pPr algn="just">
              <a:buNone/>
            </a:pPr>
            <a:r>
              <a:rPr lang="ru-RU" sz="2800" b="1" i="1" dirty="0" smtClean="0">
                <a:solidFill>
                  <a:srgbClr val="002060"/>
                </a:solidFill>
                <a:latin typeface="Times New Roman" pitchFamily="18" charset="0"/>
                <a:cs typeface="Times New Roman" pitchFamily="18" charset="0"/>
              </a:rPr>
              <a:t>мы исследовали и пришли к выводу… </a:t>
            </a:r>
            <a:r>
              <a:rPr lang="ru-RU" sz="2800" dirty="0" smtClean="0">
                <a:solidFill>
                  <a:srgbClr val="002060"/>
                </a:solidFill>
                <a:latin typeface="Times New Roman" pitchFamily="18" charset="0"/>
                <a:cs typeface="Times New Roman" pitchFamily="18" charset="0"/>
              </a:rPr>
              <a:t>(</a:t>
            </a:r>
            <a:r>
              <a:rPr lang="ru-RU" sz="2800" b="1" i="1" dirty="0" smtClean="0">
                <a:solidFill>
                  <a:srgbClr val="002060"/>
                </a:solidFill>
                <a:latin typeface="Times New Roman" pitchFamily="18" charset="0"/>
                <a:cs typeface="Times New Roman" pitchFamily="18" charset="0"/>
              </a:rPr>
              <a:t>вместо: я исследовал и пришел к выводу…).</a:t>
            </a:r>
            <a:endParaRPr lang="ru-RU" sz="2800" b="1" i="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ru-RU" sz="2800" b="1" dirty="0" smtClean="0">
                <a:solidFill>
                  <a:srgbClr val="002060"/>
                </a:solidFill>
                <a:latin typeface="Times New Roman" pitchFamily="18" charset="0"/>
                <a:cs typeface="Times New Roman" pitchFamily="18" charset="0"/>
              </a:rPr>
              <a:t>Синтаксические признаки научного стиля</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142984"/>
            <a:ext cx="8229600" cy="4983179"/>
          </a:xfrm>
        </p:spPr>
        <p:txBody>
          <a:bodyPr>
            <a:normAutofit/>
          </a:bodyPr>
          <a:lstStyle/>
          <a:p>
            <a:pPr>
              <a:buNone/>
            </a:pPr>
            <a:r>
              <a:rPr lang="ru-RU" sz="2800" dirty="0" smtClean="0">
                <a:solidFill>
                  <a:srgbClr val="002060"/>
                </a:solidFill>
                <a:latin typeface="Times New Roman" pitchFamily="18" charset="0"/>
                <a:cs typeface="Times New Roman" pitchFamily="18" charset="0"/>
              </a:rPr>
              <a:t>1.Прямой порядок слов в предложении.</a:t>
            </a:r>
          </a:p>
          <a:p>
            <a:pPr>
              <a:buNone/>
            </a:pPr>
            <a:r>
              <a:rPr lang="ru-RU" sz="2800" dirty="0" smtClean="0">
                <a:solidFill>
                  <a:srgbClr val="002060"/>
                </a:solidFill>
                <a:latin typeface="Times New Roman" pitchFamily="18" charset="0"/>
                <a:cs typeface="Times New Roman" pitchFamily="18" charset="0"/>
              </a:rPr>
              <a:t>2. Редкое использование неполных предложений.</a:t>
            </a:r>
          </a:p>
          <a:p>
            <a:pPr>
              <a:buNone/>
            </a:pPr>
            <a:r>
              <a:rPr lang="ru-RU" sz="2800" dirty="0" smtClean="0">
                <a:solidFill>
                  <a:srgbClr val="002060"/>
                </a:solidFill>
                <a:latin typeface="Times New Roman" pitchFamily="18" charset="0"/>
                <a:cs typeface="Times New Roman" pitchFamily="18" charset="0"/>
              </a:rPr>
              <a:t>3. Широкое распространение  конструкций с однородными членами и вводными словами. Среди вводных слов особенно характерны те, что обозначают порядок названий: </a:t>
            </a:r>
            <a:r>
              <a:rPr lang="ru-RU" sz="2800" b="1" i="1" dirty="0" smtClean="0">
                <a:solidFill>
                  <a:srgbClr val="002060"/>
                </a:solidFill>
                <a:latin typeface="Times New Roman" pitchFamily="18" charset="0"/>
                <a:cs typeface="Times New Roman" pitchFamily="18" charset="0"/>
              </a:rPr>
              <a:t>во-первых, во-вторых, наконец и т.п., </a:t>
            </a:r>
            <a:r>
              <a:rPr lang="ru-RU" sz="2800" dirty="0" smtClean="0">
                <a:solidFill>
                  <a:srgbClr val="002060"/>
                </a:solidFill>
                <a:latin typeface="Times New Roman" pitchFamily="18" charset="0"/>
                <a:cs typeface="Times New Roman" pitchFamily="18" charset="0"/>
              </a:rPr>
              <a:t>а также те, что обозначают степень достоверности: </a:t>
            </a:r>
            <a:r>
              <a:rPr lang="ru-RU" sz="2800" b="1" i="1" dirty="0" smtClean="0">
                <a:solidFill>
                  <a:srgbClr val="002060"/>
                </a:solidFill>
                <a:latin typeface="Times New Roman" pitchFamily="18" charset="0"/>
                <a:cs typeface="Times New Roman" pitchFamily="18" charset="0"/>
              </a:rPr>
              <a:t>конечно, по-видимому,</a:t>
            </a:r>
            <a:r>
              <a:rPr lang="ru-RU" sz="2800" dirty="0" smtClean="0">
                <a:solidFill>
                  <a:srgbClr val="002060"/>
                </a:solidFill>
                <a:latin typeface="Times New Roman" pitchFamily="18" charset="0"/>
                <a:cs typeface="Times New Roman" pitchFamily="18" charset="0"/>
              </a:rPr>
              <a:t>  и источник информации: </a:t>
            </a:r>
            <a:r>
              <a:rPr lang="ru-RU" sz="2800" b="1" i="1" dirty="0" smtClean="0">
                <a:solidFill>
                  <a:srgbClr val="002060"/>
                </a:solidFill>
                <a:latin typeface="Times New Roman" pitchFamily="18" charset="0"/>
                <a:cs typeface="Times New Roman" pitchFamily="18" charset="0"/>
              </a:rPr>
              <a:t>как утверждает…, согласно теории  и т.п. </a:t>
            </a:r>
          </a:p>
          <a:p>
            <a:pPr>
              <a:buFont typeface="Wingdings" pitchFamily="2" charset="2"/>
              <a:buChar char="ü"/>
            </a:pPr>
            <a:endParaRPr lang="ru-RU" sz="2800" b="1" i="1" dirty="0" smtClean="0">
              <a:solidFill>
                <a:srgbClr val="002060"/>
              </a:solidFill>
              <a:latin typeface="Times New Roman" pitchFamily="18" charset="0"/>
              <a:cs typeface="Times New Roman" pitchFamily="18" charset="0"/>
            </a:endParaRPr>
          </a:p>
          <a:p>
            <a:pPr>
              <a:buFont typeface="Wingdings" pitchFamily="2" charset="2"/>
              <a:buChar char="ü"/>
            </a:pPr>
            <a:endParaRPr lang="ru-RU" sz="2800" b="1" i="1" dirty="0" smtClean="0">
              <a:solidFill>
                <a:srgbClr val="002060"/>
              </a:solidFill>
              <a:latin typeface="Times New Roman" pitchFamily="18" charset="0"/>
              <a:cs typeface="Times New Roman" pitchFamily="18" charset="0"/>
            </a:endParaRPr>
          </a:p>
          <a:p>
            <a:pPr>
              <a:buNone/>
            </a:pPr>
            <a:endParaRPr lang="ru-RU" sz="28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ru-RU" sz="3600" b="1" u="sng" dirty="0" smtClean="0">
                <a:solidFill>
                  <a:srgbClr val="002060"/>
                </a:solidFill>
                <a:latin typeface="Times New Roman" pitchFamily="18" charset="0"/>
                <a:cs typeface="Times New Roman" pitchFamily="18" charset="0"/>
              </a:rPr>
              <a:t>Цель семинара:</a:t>
            </a:r>
            <a:endParaRPr lang="ru-RU" sz="3600" b="1" u="sng" dirty="0">
              <a:solidFill>
                <a:srgbClr val="002060"/>
              </a:solidFill>
              <a:latin typeface="Times New Roman" pitchFamily="18" charset="0"/>
              <a:cs typeface="Times New Roman" pitchFamily="18" charset="0"/>
            </a:endParaRPr>
          </a:p>
        </p:txBody>
      </p:sp>
      <p:sp>
        <p:nvSpPr>
          <p:cNvPr id="5" name="Содержимое 4"/>
          <p:cNvSpPr>
            <a:spLocks noGrp="1"/>
          </p:cNvSpPr>
          <p:nvPr>
            <p:ph idx="1"/>
          </p:nvPr>
        </p:nvSpPr>
        <p:spPr/>
        <p:txBody>
          <a:bodyPr/>
          <a:lstStyle/>
          <a:p>
            <a:pPr>
              <a:buFontTx/>
              <a:buChar char="-"/>
            </a:pPr>
            <a:r>
              <a:rPr lang="ru-RU" b="1" dirty="0" smtClean="0">
                <a:solidFill>
                  <a:srgbClr val="002060"/>
                </a:solidFill>
                <a:latin typeface="Times New Roman" pitchFamily="18" charset="0"/>
                <a:cs typeface="Times New Roman" pitchFamily="18" charset="0"/>
              </a:rPr>
              <a:t>дать общую характеристику научному стилю речи;</a:t>
            </a:r>
          </a:p>
          <a:p>
            <a:pPr>
              <a:buFontTx/>
              <a:buChar char="-"/>
            </a:pPr>
            <a:r>
              <a:rPr lang="ru-RU" b="1" dirty="0" smtClean="0">
                <a:solidFill>
                  <a:srgbClr val="002060"/>
                </a:solidFill>
                <a:latin typeface="Times New Roman" pitchFamily="18" charset="0"/>
                <a:cs typeface="Times New Roman" pitchFamily="18" charset="0"/>
              </a:rPr>
              <a:t>рассмотреть его языковые особенности (лексические, морфологические, синтаксические);</a:t>
            </a:r>
          </a:p>
          <a:p>
            <a:pPr>
              <a:buFontTx/>
              <a:buChar char="-"/>
            </a:pPr>
            <a:r>
              <a:rPr lang="ru-RU" b="1" dirty="0" smtClean="0">
                <a:solidFill>
                  <a:srgbClr val="002060"/>
                </a:solidFill>
                <a:latin typeface="Times New Roman" pitchFamily="18" charset="0"/>
                <a:cs typeface="Times New Roman" pitchFamily="18" charset="0"/>
              </a:rPr>
              <a:t>разобрать основные  способы построения научного текста.</a:t>
            </a:r>
            <a:endParaRPr lang="ru-RU" b="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2800" dirty="0" smtClean="0">
                <a:solidFill>
                  <a:srgbClr val="002060"/>
                </a:solidFill>
                <a:latin typeface="Times New Roman" pitchFamily="18" charset="0"/>
                <a:cs typeface="Times New Roman" pitchFamily="18" charset="0"/>
              </a:rPr>
              <a:t>4. Для научных текстов характерно выяснение причинно-следственных отношений между явлениями, поэтому в них преобладают сложные предложения с различными типами союзов (</a:t>
            </a:r>
            <a:r>
              <a:rPr lang="ru-RU" sz="2800" b="1" i="1" dirty="0" smtClean="0">
                <a:solidFill>
                  <a:srgbClr val="002060"/>
                </a:solidFill>
                <a:latin typeface="Times New Roman" pitchFamily="18" charset="0"/>
                <a:cs typeface="Times New Roman" pitchFamily="18" charset="0"/>
              </a:rPr>
              <a:t>несмотря на то что, ввиду того что, потому что, вследствие того что, тогда как, между тем как, в то время как и др</a:t>
            </a:r>
            <a:r>
              <a:rPr lang="ru-RU" sz="2800" dirty="0" smtClean="0">
                <a:solidFill>
                  <a:srgbClr val="002060"/>
                </a:solidFill>
                <a:latin typeface="Times New Roman" pitchFamily="18" charset="0"/>
                <a:cs typeface="Times New Roman" pitchFamily="18" charset="0"/>
              </a:rPr>
              <a:t>.).</a:t>
            </a:r>
          </a:p>
          <a:p>
            <a:pPr>
              <a:buNone/>
            </a:pPr>
            <a:r>
              <a:rPr lang="ru-RU" sz="2800" dirty="0" smtClean="0">
                <a:solidFill>
                  <a:srgbClr val="002060"/>
                </a:solidFill>
                <a:latin typeface="Times New Roman" pitchFamily="18" charset="0"/>
                <a:cs typeface="Times New Roman" pitchFamily="18" charset="0"/>
              </a:rPr>
              <a:t>5. Среди двусоставных предложений преобладают такие, в которых  сказуемое является составным именным. </a:t>
            </a:r>
          </a:p>
          <a:p>
            <a:pPr>
              <a:buNone/>
            </a:pPr>
            <a:r>
              <a:rPr lang="ru-RU" sz="2800" dirty="0" smtClean="0">
                <a:solidFill>
                  <a:srgbClr val="002060"/>
                </a:solidFill>
                <a:latin typeface="Times New Roman" pitchFamily="18" charset="0"/>
                <a:cs typeface="Times New Roman" pitchFamily="18" charset="0"/>
              </a:rPr>
              <a:t>  Например: </a:t>
            </a:r>
            <a:r>
              <a:rPr lang="ru-RU" sz="2800" b="1" i="1" dirty="0" smtClean="0">
                <a:solidFill>
                  <a:srgbClr val="002060"/>
                </a:solidFill>
                <a:latin typeface="Times New Roman" pitchFamily="18" charset="0"/>
                <a:cs typeface="Times New Roman" pitchFamily="18" charset="0"/>
              </a:rPr>
              <a:t>Волевое усилие есть непременное условие успешного запоминания.</a:t>
            </a:r>
            <a:endParaRPr lang="ru-RU" sz="2800" dirty="0" smtClean="0">
              <a:solidFill>
                <a:srgbClr val="002060"/>
              </a:solidFill>
              <a:latin typeface="Times New Roman" pitchFamily="18" charset="0"/>
              <a:cs typeface="Times New Roman" pitchFamily="18" charset="0"/>
            </a:endParaRPr>
          </a:p>
          <a:p>
            <a:pPr>
              <a:buNone/>
            </a:pPr>
            <a:endParaRPr lang="ru-RU" sz="28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2400" dirty="0" smtClean="0">
                <a:solidFill>
                  <a:srgbClr val="002060"/>
                </a:solidFill>
                <a:latin typeface="Times New Roman" pitchFamily="18" charset="0"/>
                <a:cs typeface="Times New Roman" pitchFamily="18" charset="0"/>
              </a:rPr>
              <a:t>6</a:t>
            </a:r>
            <a:r>
              <a:rPr lang="ru-RU" sz="2800" dirty="0" smtClean="0">
                <a:solidFill>
                  <a:srgbClr val="002060"/>
                </a:solidFill>
                <a:latin typeface="Times New Roman" pitchFamily="18" charset="0"/>
                <a:cs typeface="Times New Roman" pitchFamily="18" charset="0"/>
              </a:rPr>
              <a:t>.</a:t>
            </a:r>
            <a:r>
              <a:rPr lang="ru-RU" sz="2800" dirty="0" smtClean="0">
                <a:latin typeface="Times New Roman" pitchFamily="18" charset="0"/>
                <a:cs typeface="Times New Roman" pitchFamily="18" charset="0"/>
              </a:rPr>
              <a:t> </a:t>
            </a:r>
            <a:r>
              <a:rPr lang="ru-RU" sz="2800" dirty="0" smtClean="0">
                <a:solidFill>
                  <a:srgbClr val="002060"/>
                </a:solidFill>
                <a:latin typeface="Times New Roman" pitchFamily="18" charset="0"/>
                <a:cs typeface="Times New Roman" pitchFamily="18" charset="0"/>
              </a:rPr>
              <a:t>Среди односоставных предложений характерными  являются неопределённо-личные и безличные  предложения:</a:t>
            </a:r>
          </a:p>
          <a:p>
            <a:pPr algn="ctr">
              <a:buNone/>
            </a:pPr>
            <a:r>
              <a:rPr lang="ru-RU" sz="2800" b="1" i="1" dirty="0" smtClean="0">
                <a:solidFill>
                  <a:srgbClr val="002060"/>
                </a:solidFill>
                <a:latin typeface="Times New Roman" pitchFamily="18" charset="0"/>
                <a:cs typeface="Times New Roman" pitchFamily="18" charset="0"/>
              </a:rPr>
              <a:t>считают, что; известно, что</a:t>
            </a:r>
          </a:p>
          <a:p>
            <a:pPr algn="just">
              <a:buNone/>
            </a:pPr>
            <a:r>
              <a:rPr lang="ru-RU" sz="2800" dirty="0" smtClean="0">
                <a:solidFill>
                  <a:srgbClr val="002060"/>
                </a:solidFill>
                <a:latin typeface="Times New Roman" pitchFamily="18" charset="0"/>
                <a:cs typeface="Times New Roman" pitchFamily="18" charset="0"/>
              </a:rPr>
              <a:t>7.Широко распространены  цепочки  последовательно  нанизываемых зависимых  существительных  в форме родительного падежа:</a:t>
            </a:r>
          </a:p>
          <a:p>
            <a:pPr algn="just">
              <a:buNone/>
            </a:pPr>
            <a:r>
              <a:rPr lang="ru-RU" sz="2800" i="1" dirty="0" smtClean="0">
                <a:solidFill>
                  <a:srgbClr val="002060"/>
                </a:solidFill>
                <a:latin typeface="Times New Roman" pitchFamily="18" charset="0"/>
                <a:cs typeface="Times New Roman" pitchFamily="18" charset="0"/>
              </a:rPr>
              <a:t>Изучение  </a:t>
            </a:r>
            <a:r>
              <a:rPr lang="ru-RU" sz="2800" b="1" i="1" dirty="0" smtClean="0">
                <a:solidFill>
                  <a:srgbClr val="002060"/>
                </a:solidFill>
                <a:latin typeface="Times New Roman" pitchFamily="18" charset="0"/>
                <a:cs typeface="Times New Roman" pitchFamily="18" charset="0"/>
              </a:rPr>
              <a:t>специфики единиц физики  твердого тел</a:t>
            </a:r>
            <a:r>
              <a:rPr lang="ru-RU" sz="2800" b="1" dirty="0" smtClean="0">
                <a:solidFill>
                  <a:srgbClr val="002060"/>
                </a:solidFill>
                <a:latin typeface="Times New Roman" pitchFamily="18" charset="0"/>
                <a:cs typeface="Times New Roman" pitchFamily="18" charset="0"/>
              </a:rPr>
              <a:t>а</a:t>
            </a:r>
            <a:r>
              <a:rPr lang="ru-RU" sz="2800" dirty="0" smtClean="0">
                <a:solidFill>
                  <a:srgbClr val="002060"/>
                </a:solidFill>
                <a:latin typeface="Times New Roman" pitchFamily="18" charset="0"/>
                <a:cs typeface="Times New Roman" pitchFamily="18" charset="0"/>
              </a:rPr>
              <a:t>. </a:t>
            </a:r>
          </a:p>
          <a:p>
            <a:pPr>
              <a:buNone/>
            </a:pPr>
            <a:r>
              <a:rPr lang="ru-RU" sz="2800" dirty="0" smtClean="0">
                <a:solidFill>
                  <a:srgbClr val="002060"/>
                </a:solidFill>
                <a:latin typeface="Times New Roman" pitchFamily="18" charset="0"/>
                <a:cs typeface="Times New Roman" pitchFamily="18" charset="0"/>
              </a:rPr>
              <a:t>8.Предложения в научном стиле однообразны по цели высказывания - они почти всегда повествовательные. </a:t>
            </a:r>
          </a:p>
          <a:p>
            <a:pPr>
              <a:buNone/>
            </a:pPr>
            <a:endParaRPr lang="ru-RU" sz="2800" b="1" i="1" dirty="0" smtClean="0">
              <a:solidFill>
                <a:srgbClr val="002060"/>
              </a:solidFill>
              <a:latin typeface="Times New Roman" pitchFamily="18" charset="0"/>
              <a:cs typeface="Times New Roman" pitchFamily="18" charset="0"/>
            </a:endParaRPr>
          </a:p>
          <a:p>
            <a:pPr>
              <a:buNone/>
            </a:pPr>
            <a:endParaRPr lang="ru-RU"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428604"/>
            <a:ext cx="8229600" cy="868346"/>
          </a:xfrm>
        </p:spPr>
        <p:txBody>
          <a:bodyPr>
            <a:normAutofit fontScale="90000"/>
          </a:bodyPr>
          <a:lstStyle/>
          <a:p>
            <a:r>
              <a:rPr lang="ru-RU" sz="3200" b="1" dirty="0" smtClean="0">
                <a:solidFill>
                  <a:srgbClr val="002060"/>
                </a:solidFill>
                <a:latin typeface="Times New Roman" pitchFamily="18" charset="0"/>
                <a:cs typeface="Times New Roman" pitchFamily="18" charset="0"/>
              </a:rPr>
              <a:t>Структура научно-исследовательской работы</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357298"/>
            <a:ext cx="8229600" cy="4768865"/>
          </a:xfrm>
        </p:spPr>
        <p:txBody>
          <a:bodyPr/>
          <a:lstStyle/>
          <a:p>
            <a:pPr>
              <a:buFont typeface="Wingdings" pitchFamily="2" charset="2"/>
              <a:buChar char="q"/>
            </a:pPr>
            <a:r>
              <a:rPr lang="ru-RU" sz="2800" dirty="0" smtClean="0">
                <a:solidFill>
                  <a:srgbClr val="002060"/>
                </a:solidFill>
                <a:latin typeface="Times New Roman" pitchFamily="18" charset="0"/>
                <a:cs typeface="Times New Roman" pitchFamily="18" charset="0"/>
              </a:rPr>
              <a:t>Титульный лист</a:t>
            </a:r>
          </a:p>
          <a:p>
            <a:pPr>
              <a:buFont typeface="Wingdings" pitchFamily="2" charset="2"/>
              <a:buChar char="q"/>
            </a:pPr>
            <a:r>
              <a:rPr lang="ru-RU" sz="2800" dirty="0" smtClean="0">
                <a:solidFill>
                  <a:srgbClr val="002060"/>
                </a:solidFill>
                <a:latin typeface="Times New Roman" pitchFamily="18" charset="0"/>
                <a:cs typeface="Times New Roman" pitchFamily="18" charset="0"/>
              </a:rPr>
              <a:t> Содержание (оглавление)</a:t>
            </a:r>
          </a:p>
          <a:p>
            <a:pPr>
              <a:buFont typeface="Wingdings" pitchFamily="2" charset="2"/>
              <a:buChar char="q"/>
            </a:pPr>
            <a:r>
              <a:rPr lang="ru-RU" sz="2800" dirty="0" smtClean="0">
                <a:solidFill>
                  <a:srgbClr val="002060"/>
                </a:solidFill>
                <a:latin typeface="Times New Roman" pitchFamily="18" charset="0"/>
                <a:cs typeface="Times New Roman" pitchFamily="18" charset="0"/>
              </a:rPr>
              <a:t> Введение</a:t>
            </a:r>
          </a:p>
          <a:p>
            <a:pPr>
              <a:buFont typeface="Wingdings" pitchFamily="2" charset="2"/>
              <a:buChar char="q"/>
            </a:pPr>
            <a:r>
              <a:rPr lang="ru-RU" sz="2800" dirty="0" smtClean="0">
                <a:solidFill>
                  <a:srgbClr val="002060"/>
                </a:solidFill>
                <a:latin typeface="Times New Roman" pitchFamily="18" charset="0"/>
                <a:cs typeface="Times New Roman" pitchFamily="18" charset="0"/>
              </a:rPr>
              <a:t> Основная часть, разбиваемая на главы, разделы, параграфы, пункты</a:t>
            </a:r>
          </a:p>
          <a:p>
            <a:pPr>
              <a:buFont typeface="Wingdings" pitchFamily="2" charset="2"/>
              <a:buChar char="q"/>
            </a:pPr>
            <a:r>
              <a:rPr lang="ru-RU" sz="2800" dirty="0" smtClean="0">
                <a:solidFill>
                  <a:srgbClr val="002060"/>
                </a:solidFill>
                <a:latin typeface="Times New Roman" pitchFamily="18" charset="0"/>
                <a:cs typeface="Times New Roman" pitchFamily="18" charset="0"/>
              </a:rPr>
              <a:t> Заключение</a:t>
            </a:r>
          </a:p>
          <a:p>
            <a:pPr>
              <a:buFont typeface="Wingdings" pitchFamily="2" charset="2"/>
              <a:buChar char="q"/>
            </a:pPr>
            <a:r>
              <a:rPr lang="ru-RU" sz="2800" dirty="0" smtClean="0">
                <a:solidFill>
                  <a:srgbClr val="002060"/>
                </a:solidFill>
                <a:latin typeface="Times New Roman" pitchFamily="18" charset="0"/>
                <a:cs typeface="Times New Roman" pitchFamily="18" charset="0"/>
              </a:rPr>
              <a:t> Список использованных источников</a:t>
            </a:r>
          </a:p>
          <a:p>
            <a:pPr>
              <a:buFont typeface="Wingdings" pitchFamily="2" charset="2"/>
              <a:buChar char="q"/>
            </a:pPr>
            <a:r>
              <a:rPr lang="ru-RU" sz="2800" dirty="0" smtClean="0">
                <a:solidFill>
                  <a:srgbClr val="002060"/>
                </a:solidFill>
                <a:latin typeface="Times New Roman" pitchFamily="18" charset="0"/>
                <a:cs typeface="Times New Roman" pitchFamily="18" charset="0"/>
              </a:rPr>
              <a:t> Приложения</a:t>
            </a:r>
          </a:p>
          <a:p>
            <a:pPr>
              <a:buFont typeface="Wingdings" pitchFamily="2" charset="2"/>
              <a:buChar char="q"/>
            </a:pPr>
            <a:endParaRPr lang="ru-RU" dirty="0" smtClean="0"/>
          </a:p>
          <a:p>
            <a:pPr>
              <a:buFont typeface="Wingdings" pitchFamily="2" charset="2"/>
              <a:buChar char="q"/>
            </a:pPr>
            <a:endParaRPr lang="ru-RU" dirty="0" smtClean="0"/>
          </a:p>
          <a:p>
            <a:pPr>
              <a:buFont typeface="Wingdings" pitchFamily="2" charset="2"/>
              <a:buChar char="q"/>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3200" b="1" dirty="0" smtClean="0">
                <a:solidFill>
                  <a:srgbClr val="002060"/>
                </a:solidFill>
                <a:latin typeface="Times New Roman" pitchFamily="18" charset="0"/>
                <a:cs typeface="Times New Roman" pitchFamily="18" charset="0"/>
              </a:rPr>
              <a:t>Титульный лист</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000108"/>
            <a:ext cx="8229600" cy="5126055"/>
          </a:xfrm>
        </p:spPr>
        <p:txBody>
          <a:bodyPr>
            <a:normAutofit/>
          </a:bodyPr>
          <a:lstStyle/>
          <a:p>
            <a:pPr>
              <a:buNone/>
            </a:pPr>
            <a:r>
              <a:rPr lang="ru-RU" sz="2400" b="1" dirty="0" smtClean="0">
                <a:solidFill>
                  <a:srgbClr val="002060"/>
                </a:solidFill>
                <a:latin typeface="Times New Roman" pitchFamily="18" charset="0"/>
                <a:cs typeface="Times New Roman" pitchFamily="18" charset="0"/>
              </a:rPr>
              <a:t>Титульный лист</a:t>
            </a:r>
            <a:r>
              <a:rPr lang="ru-RU" sz="2400" dirty="0" smtClean="0">
                <a:solidFill>
                  <a:srgbClr val="002060"/>
                </a:solidFill>
                <a:latin typeface="Times New Roman" pitchFamily="18" charset="0"/>
                <a:cs typeface="Times New Roman" pitchFamily="18" charset="0"/>
              </a:rPr>
              <a:t>– первая страница работы, содержащая, прежде всего, основные сведения по документу в целом. Титульный лист включают в общую нумерацию страниц. Номер страницы на титульном листе не проставляют.</a:t>
            </a:r>
          </a:p>
          <a:p>
            <a:pPr>
              <a:buNone/>
            </a:pPr>
            <a:r>
              <a:rPr lang="ru-RU" sz="2400" b="1" i="1" dirty="0" smtClean="0">
                <a:solidFill>
                  <a:srgbClr val="002060"/>
                </a:solidFill>
                <a:latin typeface="Times New Roman" pitchFamily="18" charset="0"/>
                <a:cs typeface="Times New Roman" pitchFamily="18" charset="0"/>
              </a:rPr>
              <a:t>Основные сведения:</a:t>
            </a:r>
          </a:p>
          <a:p>
            <a:pPr>
              <a:buFontTx/>
              <a:buChar char="-"/>
            </a:pPr>
            <a:r>
              <a:rPr lang="ru-RU" sz="2400" b="1" dirty="0" smtClean="0">
                <a:solidFill>
                  <a:srgbClr val="002060"/>
                </a:solidFill>
                <a:latin typeface="Times New Roman" pitchFamily="18" charset="0"/>
                <a:cs typeface="Times New Roman" pitchFamily="18" charset="0"/>
              </a:rPr>
              <a:t>Заглавие (название работы)</a:t>
            </a:r>
          </a:p>
          <a:p>
            <a:pPr>
              <a:buFontTx/>
              <a:buChar char="-"/>
            </a:pPr>
            <a:r>
              <a:rPr lang="ru-RU" sz="2400" b="1" dirty="0" smtClean="0">
                <a:solidFill>
                  <a:srgbClr val="002060"/>
                </a:solidFill>
                <a:latin typeface="Times New Roman" pitchFamily="18" charset="0"/>
                <a:cs typeface="Times New Roman" pitchFamily="18" charset="0"/>
              </a:rPr>
              <a:t>Сведения об авторе и руководителе</a:t>
            </a:r>
          </a:p>
          <a:p>
            <a:pPr>
              <a:buNone/>
            </a:pPr>
            <a:r>
              <a:rPr lang="ru-RU" sz="2400" b="1" i="1" dirty="0" smtClean="0">
                <a:solidFill>
                  <a:srgbClr val="002060"/>
                </a:solidFill>
                <a:latin typeface="Times New Roman" pitchFamily="18" charset="0"/>
                <a:cs typeface="Times New Roman" pitchFamily="18" charset="0"/>
              </a:rPr>
              <a:t>Дополнительная информация:</a:t>
            </a:r>
          </a:p>
          <a:p>
            <a:pPr>
              <a:buFontTx/>
              <a:buChar char="-"/>
            </a:pPr>
            <a:r>
              <a:rPr lang="ru-RU" sz="2400" b="1" i="1" dirty="0" smtClean="0">
                <a:solidFill>
                  <a:srgbClr val="002060"/>
                </a:solidFill>
                <a:latin typeface="Times New Roman" pitchFamily="18" charset="0"/>
                <a:cs typeface="Times New Roman" pitchFamily="18" charset="0"/>
              </a:rPr>
              <a:t>Наименование  учебного заведения</a:t>
            </a:r>
          </a:p>
          <a:p>
            <a:pPr>
              <a:buFontTx/>
              <a:buChar char="-"/>
            </a:pPr>
            <a:r>
              <a:rPr lang="ru-RU" sz="2400" b="1" i="1" dirty="0" smtClean="0">
                <a:solidFill>
                  <a:srgbClr val="002060"/>
                </a:solidFill>
                <a:latin typeface="Times New Roman" pitchFamily="18" charset="0"/>
                <a:cs typeface="Times New Roman" pitchFamily="18" charset="0"/>
              </a:rPr>
              <a:t>Вид работы</a:t>
            </a:r>
          </a:p>
          <a:p>
            <a:pPr>
              <a:buFontTx/>
              <a:buChar char="-"/>
            </a:pPr>
            <a:r>
              <a:rPr lang="ru-RU" sz="2400" b="1" i="1" dirty="0" smtClean="0">
                <a:solidFill>
                  <a:srgbClr val="002060"/>
                </a:solidFill>
                <a:latin typeface="Times New Roman" pitchFamily="18" charset="0"/>
                <a:cs typeface="Times New Roman" pitchFamily="18" charset="0"/>
              </a:rPr>
              <a:t>Город, год написания и сдачи работы</a:t>
            </a:r>
            <a:endParaRPr lang="ru-RU" sz="2400" b="1" i="1" dirty="0">
              <a:solidFill>
                <a:srgbClr val="00206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2400" b="1" dirty="0" smtClean="0">
                <a:solidFill>
                  <a:srgbClr val="002060"/>
                </a:solidFill>
                <a:latin typeface="Times New Roman" pitchFamily="18" charset="0"/>
                <a:cs typeface="Times New Roman" pitchFamily="18" charset="0"/>
              </a:rPr>
              <a:t>Требования к формулировке темы  научной работы</a:t>
            </a:r>
            <a:endParaRPr lang="ru-RU" sz="24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857232"/>
            <a:ext cx="8229600" cy="5268931"/>
          </a:xfrm>
        </p:spPr>
        <p:txBody>
          <a:bodyPr>
            <a:noAutofit/>
          </a:bodyPr>
          <a:lstStyle/>
          <a:p>
            <a:pPr>
              <a:buNone/>
            </a:pPr>
            <a:r>
              <a:rPr lang="ru-RU" sz="2400" dirty="0" smtClean="0">
                <a:solidFill>
                  <a:srgbClr val="002060"/>
                </a:solidFill>
                <a:latin typeface="Times New Roman" pitchFamily="18" charset="0"/>
                <a:cs typeface="Times New Roman" pitchFamily="18" charset="0"/>
              </a:rPr>
              <a:t>1.Тема не должна быть слишком громоздкой, но при этом должна быть достаточно четкой и ясной. </a:t>
            </a:r>
          </a:p>
          <a:p>
            <a:pPr>
              <a:buNone/>
            </a:pPr>
            <a:r>
              <a:rPr lang="ru-RU" sz="2400" dirty="0" smtClean="0">
                <a:solidFill>
                  <a:srgbClr val="002060"/>
                </a:solidFill>
                <a:latin typeface="Times New Roman" pitchFamily="18" charset="0"/>
                <a:cs typeface="Times New Roman" pitchFamily="18" charset="0"/>
              </a:rPr>
              <a:t>Один из способов проверить, удачно ли сформулирована тема, -задать вопрос: понятно ли из нее, что хочет узнать исследователь.</a:t>
            </a:r>
          </a:p>
          <a:p>
            <a:pPr>
              <a:buNone/>
            </a:pPr>
            <a:r>
              <a:rPr lang="ru-RU" sz="2400" dirty="0" smtClean="0">
                <a:solidFill>
                  <a:srgbClr val="002060"/>
                </a:solidFill>
                <a:latin typeface="Times New Roman" pitchFamily="18" charset="0"/>
                <a:cs typeface="Times New Roman" pitchFamily="18" charset="0"/>
              </a:rPr>
              <a:t>2. Хорошая тема формулируется таким образом, чтобы в ней были чётко «проведены границы» того, что надо будет сделать в ходе научной работы.</a:t>
            </a:r>
          </a:p>
          <a:p>
            <a:pPr>
              <a:buNone/>
            </a:pPr>
            <a:r>
              <a:rPr lang="ru-RU" sz="2400" dirty="0" smtClean="0">
                <a:solidFill>
                  <a:srgbClr val="002060"/>
                </a:solidFill>
                <a:latin typeface="Times New Roman" pitchFamily="18" charset="0"/>
                <a:cs typeface="Times New Roman" pitchFamily="18" charset="0"/>
              </a:rPr>
              <a:t>3. В формулировке темы не допускаются неопределенные формулировки (например, «Анализ некоторых вопросов...») и штампы («К вопросу о...», «К изучению ...», «Материалы к...»).</a:t>
            </a:r>
          </a:p>
          <a:p>
            <a:pPr marL="457200" indent="-457200">
              <a:buAutoNum type="arabicPeriod" startAt="2"/>
            </a:pPr>
            <a:endParaRPr lang="ru-RU" sz="2400" dirty="0" smtClean="0">
              <a:latin typeface="Times New Roman" pitchFamily="18" charset="0"/>
              <a:cs typeface="Times New Roman" pitchFamily="18" charset="0"/>
            </a:endParaRPr>
          </a:p>
          <a:p>
            <a:pPr>
              <a:buNone/>
            </a:pPr>
            <a:endParaRPr lang="ru-RU"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pPr>
              <a:buNone/>
            </a:pPr>
            <a:r>
              <a:rPr lang="ru-RU" b="1" u="sng" dirty="0" smtClean="0">
                <a:solidFill>
                  <a:srgbClr val="002060"/>
                </a:solidFill>
                <a:latin typeface="Times New Roman" pitchFamily="18" charset="0"/>
                <a:cs typeface="Times New Roman" pitchFamily="18" charset="0"/>
              </a:rPr>
              <a:t>Содержание</a:t>
            </a:r>
            <a:r>
              <a:rPr lang="ru-RU" u="sng" dirty="0" smtClean="0">
                <a:solidFill>
                  <a:srgbClr val="002060"/>
                </a:solidFill>
                <a:latin typeface="Times New Roman" pitchFamily="18" charset="0"/>
                <a:cs typeface="Times New Roman" pitchFamily="18" charset="0"/>
              </a:rPr>
              <a:t> </a:t>
            </a:r>
            <a:r>
              <a:rPr lang="ru-RU" dirty="0" smtClean="0">
                <a:solidFill>
                  <a:srgbClr val="002060"/>
                </a:solidFill>
                <a:latin typeface="Times New Roman" pitchFamily="18" charset="0"/>
                <a:cs typeface="Times New Roman" pitchFamily="18" charset="0"/>
              </a:rPr>
              <a:t>раскрывает план работы, последовательное изложение названий структурных разделов; обязательно указываются страницы, с которых начинается каждый раздел. Названия глав и параграфов должны точно повторять соответствующие заголовки в тексте.</a:t>
            </a:r>
          </a:p>
          <a:p>
            <a:pPr>
              <a:buNone/>
            </a:pPr>
            <a:r>
              <a:rPr lang="ru-RU" b="1" u="sng" dirty="0" smtClean="0">
                <a:solidFill>
                  <a:srgbClr val="002060"/>
                </a:solidFill>
                <a:latin typeface="Times New Roman" pitchFamily="18" charset="0"/>
                <a:cs typeface="Times New Roman" pitchFamily="18" charset="0"/>
              </a:rPr>
              <a:t>Введение</a:t>
            </a:r>
            <a:r>
              <a:rPr lang="ru-RU" dirty="0" smtClean="0">
                <a:solidFill>
                  <a:srgbClr val="002060"/>
                </a:solidFill>
                <a:latin typeface="Times New Roman" pitchFamily="18" charset="0"/>
                <a:cs typeface="Times New Roman" pitchFamily="18" charset="0"/>
              </a:rPr>
              <a:t>– это вступительная часть работы, помещаемая перед основным текстом. </a:t>
            </a:r>
          </a:p>
          <a:p>
            <a:pPr>
              <a:buNone/>
            </a:pPr>
            <a:r>
              <a:rPr lang="ru-RU" dirty="0" smtClean="0">
                <a:solidFill>
                  <a:srgbClr val="002060"/>
                </a:solidFill>
                <a:latin typeface="Times New Roman" pitchFamily="18" charset="0"/>
                <a:cs typeface="Times New Roman" pitchFamily="18" charset="0"/>
              </a:rPr>
              <a:t>Оно призвано ввести читателя в круг затрагиваемых в работе проблем и вопросов.</a:t>
            </a:r>
          </a:p>
          <a:p>
            <a:pPr>
              <a:buNone/>
            </a:pP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571480"/>
            <a:ext cx="8215370" cy="5554683"/>
          </a:xfrm>
        </p:spPr>
        <p:txBody>
          <a:bodyPr>
            <a:noAutofit/>
          </a:bodyPr>
          <a:lstStyle/>
          <a:p>
            <a:pPr>
              <a:buNone/>
            </a:pPr>
            <a:r>
              <a:rPr lang="ru-RU" sz="2400" b="1" u="sng" dirty="0" smtClean="0">
                <a:solidFill>
                  <a:srgbClr val="002060"/>
                </a:solidFill>
                <a:latin typeface="Times New Roman" pitchFamily="18" charset="0"/>
                <a:cs typeface="Times New Roman" pitchFamily="18" charset="0"/>
              </a:rPr>
              <a:t>Во введении </a:t>
            </a:r>
            <a:r>
              <a:rPr lang="ru-RU" sz="2400" dirty="0" smtClean="0">
                <a:solidFill>
                  <a:srgbClr val="002060"/>
                </a:solidFill>
                <a:latin typeface="Times New Roman" pitchFamily="18" charset="0"/>
                <a:cs typeface="Times New Roman" pitchFamily="18" charset="0"/>
              </a:rPr>
              <a:t>в обязательном порядке четко формулируются:</a:t>
            </a:r>
          </a:p>
          <a:p>
            <a:pPr>
              <a:buFont typeface="Wingdings" pitchFamily="2" charset="2"/>
              <a:buChar char="Ø"/>
            </a:pPr>
            <a:r>
              <a:rPr lang="ru-RU" sz="2400" dirty="0" smtClean="0">
                <a:solidFill>
                  <a:srgbClr val="002060"/>
                </a:solidFill>
                <a:latin typeface="Times New Roman" pitchFamily="18" charset="0"/>
                <a:cs typeface="Times New Roman" pitchFamily="18" charset="0"/>
              </a:rPr>
              <a:t> </a:t>
            </a:r>
            <a:r>
              <a:rPr lang="ru-RU" sz="2800" b="1" i="1" dirty="0" smtClean="0">
                <a:solidFill>
                  <a:srgbClr val="002060"/>
                </a:solidFill>
                <a:latin typeface="Times New Roman" pitchFamily="18" charset="0"/>
                <a:cs typeface="Times New Roman" pitchFamily="18" charset="0"/>
              </a:rPr>
              <a:t>цель и объект предпринятого автором исследования</a:t>
            </a:r>
          </a:p>
          <a:p>
            <a:pPr>
              <a:buNone/>
            </a:pPr>
            <a:r>
              <a:rPr lang="ru-RU" sz="2400" dirty="0" smtClean="0">
                <a:solidFill>
                  <a:srgbClr val="002060"/>
                </a:solidFill>
                <a:latin typeface="Times New Roman" pitchFamily="18" charset="0"/>
                <a:cs typeface="Times New Roman" pitchFamily="18" charset="0"/>
              </a:rPr>
              <a:t> Чтобы сформулировать  цель, необходимо ответить на вопрос: «Что вы хотите создать в итоге проведенного исследования?» </a:t>
            </a:r>
          </a:p>
          <a:p>
            <a:pPr>
              <a:buNone/>
            </a:pPr>
            <a:r>
              <a:rPr lang="ru-RU" sz="2400" dirty="0" smtClean="0">
                <a:solidFill>
                  <a:srgbClr val="002060"/>
                </a:solidFill>
                <a:latin typeface="Times New Roman" pitchFamily="18" charset="0"/>
                <a:cs typeface="Times New Roman" pitchFamily="18" charset="0"/>
              </a:rPr>
              <a:t>Формулировка цели любой работы, как правило, начинается с глаголов:  </a:t>
            </a:r>
            <a:r>
              <a:rPr lang="ru-RU" sz="2400" b="1" i="1" dirty="0" smtClean="0">
                <a:solidFill>
                  <a:srgbClr val="002060"/>
                </a:solidFill>
                <a:latin typeface="Times New Roman" pitchFamily="18" charset="0"/>
                <a:cs typeface="Times New Roman" pitchFamily="18" charset="0"/>
              </a:rPr>
              <a:t>выяснить, выявить, сформировать, обосновать, проверить, определить</a:t>
            </a:r>
            <a:r>
              <a:rPr lang="ru-RU" sz="2400" dirty="0" smtClean="0">
                <a:solidFill>
                  <a:srgbClr val="002060"/>
                </a:solidFill>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p>
          <a:p>
            <a:pPr>
              <a:buNone/>
            </a:pPr>
            <a:r>
              <a:rPr lang="ru-RU" sz="2400" dirty="0" smtClean="0">
                <a:solidFill>
                  <a:srgbClr val="002060"/>
                </a:solidFill>
                <a:latin typeface="Times New Roman" pitchFamily="18" charset="0"/>
                <a:cs typeface="Times New Roman" pitchFamily="18" charset="0"/>
              </a:rPr>
              <a:t>Объект – это процесс или явление, порождающее проблемную ситуацию и взятое исследователем для изучения.</a:t>
            </a:r>
            <a:endParaRPr lang="ru-RU" sz="2400" dirty="0">
              <a:solidFill>
                <a:srgbClr val="002060"/>
              </a:solidFill>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92500" lnSpcReduction="10000"/>
          </a:bodyPr>
          <a:lstStyle/>
          <a:p>
            <a:pPr>
              <a:buFont typeface="Wingdings" pitchFamily="2" charset="2"/>
              <a:buChar char="Ø"/>
            </a:pPr>
            <a:r>
              <a:rPr lang="ru-RU" sz="3000" b="1" i="1" dirty="0" smtClean="0">
                <a:solidFill>
                  <a:srgbClr val="002060"/>
                </a:solidFill>
                <a:latin typeface="Times New Roman" pitchFamily="18" charset="0"/>
                <a:cs typeface="Times New Roman" pitchFamily="18" charset="0"/>
              </a:rPr>
              <a:t>актуальность и новизна исследования. </a:t>
            </a:r>
            <a:r>
              <a:rPr lang="ru-RU" sz="2800" dirty="0" smtClean="0">
                <a:solidFill>
                  <a:srgbClr val="002060"/>
                </a:solidFill>
                <a:latin typeface="Times New Roman" pitchFamily="18" charset="0"/>
                <a:cs typeface="Times New Roman" pitchFamily="18" charset="0"/>
              </a:rPr>
              <a:t>Актуальность темы -  это способность результатов работы быть применимыми для решения достаточно значимых научно-практических задач. Новизна — это то, что отличает результат данной работы от результатов, полученных другими авторами.</a:t>
            </a:r>
          </a:p>
          <a:p>
            <a:pPr>
              <a:buFont typeface="Wingdings" pitchFamily="2" charset="2"/>
              <a:buChar char="Ø"/>
            </a:pPr>
            <a:r>
              <a:rPr lang="ru-RU" sz="3000" b="1" i="1" dirty="0" smtClean="0">
                <a:solidFill>
                  <a:srgbClr val="002060"/>
                </a:solidFill>
                <a:latin typeface="Times New Roman" pitchFamily="18" charset="0"/>
                <a:cs typeface="Times New Roman" pitchFamily="18" charset="0"/>
              </a:rPr>
              <a:t>обзор опубликованных работ по теме исследования</a:t>
            </a:r>
          </a:p>
          <a:p>
            <a:pPr>
              <a:buNone/>
            </a:pPr>
            <a:r>
              <a:rPr lang="ru-RU" sz="2800" dirty="0" smtClean="0">
                <a:solidFill>
                  <a:srgbClr val="002060"/>
                </a:solidFill>
                <a:latin typeface="Times New Roman" pitchFamily="18" charset="0"/>
                <a:cs typeface="Times New Roman" pitchFamily="18" charset="0"/>
              </a:rPr>
              <a:t>Его цель – изучить и оценить существующие работы по данной тематике. Предпочтительным является не просто перечисление предшествующих исследований, но их критический обзор, обобщение основных точек зрения.</a:t>
            </a:r>
            <a:endParaRPr lang="ru-RU" sz="2800" dirty="0">
              <a:solidFill>
                <a:srgbClr val="002060"/>
              </a:solidFill>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fontScale="92500"/>
          </a:bodyPr>
          <a:lstStyle/>
          <a:p>
            <a:pPr>
              <a:buNone/>
            </a:pPr>
            <a:r>
              <a:rPr lang="ru-RU" sz="2800" b="1" u="sng" dirty="0" smtClean="0">
                <a:solidFill>
                  <a:srgbClr val="002060"/>
                </a:solidFill>
                <a:latin typeface="Times New Roman" pitchFamily="18" charset="0"/>
                <a:cs typeface="Times New Roman" pitchFamily="18" charset="0"/>
              </a:rPr>
              <a:t>Основная часть</a:t>
            </a:r>
            <a:r>
              <a:rPr lang="ru-RU" sz="2800" dirty="0" smtClean="0">
                <a:solidFill>
                  <a:srgbClr val="002060"/>
                </a:solidFill>
                <a:latin typeface="Times New Roman" pitchFamily="18" charset="0"/>
                <a:cs typeface="Times New Roman" pitchFamily="18" charset="0"/>
              </a:rPr>
              <a:t> состоит из нескольких глав, разбитых на параграфы.</a:t>
            </a:r>
          </a:p>
          <a:p>
            <a:pPr>
              <a:buNone/>
            </a:pPr>
            <a:r>
              <a:rPr lang="ru-RU" sz="2800" u="sng" dirty="0" smtClean="0">
                <a:solidFill>
                  <a:srgbClr val="002060"/>
                </a:solidFill>
                <a:latin typeface="Times New Roman" pitchFamily="18" charset="0"/>
                <a:cs typeface="Times New Roman" pitchFamily="18" charset="0"/>
              </a:rPr>
              <a:t>В </a:t>
            </a:r>
            <a:r>
              <a:rPr lang="ru-RU" sz="2800" b="1" u="sng" dirty="0" smtClean="0">
                <a:solidFill>
                  <a:srgbClr val="002060"/>
                </a:solidFill>
                <a:latin typeface="Times New Roman" pitchFamily="18" charset="0"/>
                <a:cs typeface="Times New Roman" pitchFamily="18" charset="0"/>
              </a:rPr>
              <a:t>заключении</a:t>
            </a:r>
            <a:r>
              <a:rPr lang="ru-RU" sz="2800" dirty="0" smtClean="0">
                <a:solidFill>
                  <a:srgbClr val="002060"/>
                </a:solidFill>
                <a:latin typeface="Times New Roman" pitchFamily="18" charset="0"/>
                <a:cs typeface="Times New Roman" pitchFamily="18" charset="0"/>
              </a:rPr>
              <a:t> в логической последовательности излагают полученные результаты исследования, указывают на возможность их внедрения в практику, оценивают полноту решения поставленных задач. </a:t>
            </a:r>
          </a:p>
          <a:p>
            <a:pPr>
              <a:buNone/>
            </a:pPr>
            <a:r>
              <a:rPr lang="ru-RU" sz="3000" u="sng" dirty="0" smtClean="0">
                <a:solidFill>
                  <a:srgbClr val="002060"/>
                </a:solidFill>
                <a:latin typeface="Times New Roman" pitchFamily="18" charset="0"/>
                <a:cs typeface="Times New Roman" pitchFamily="18" charset="0"/>
              </a:rPr>
              <a:t>В </a:t>
            </a:r>
            <a:r>
              <a:rPr lang="ru-RU" sz="3000" b="1" u="sng" dirty="0" smtClean="0">
                <a:solidFill>
                  <a:srgbClr val="002060"/>
                </a:solidFill>
                <a:latin typeface="Times New Roman" pitchFamily="18" charset="0"/>
                <a:cs typeface="Times New Roman" pitchFamily="18" charset="0"/>
              </a:rPr>
              <a:t>приложения</a:t>
            </a:r>
            <a:r>
              <a:rPr lang="ru-RU" sz="3000" dirty="0" smtClean="0">
                <a:solidFill>
                  <a:srgbClr val="002060"/>
                </a:solidFill>
                <a:latin typeface="Times New Roman" pitchFamily="18" charset="0"/>
                <a:cs typeface="Times New Roman" pitchFamily="18" charset="0"/>
              </a:rPr>
              <a:t> включаются образцы анкет, таблицы, графики и другие вспомогательные или дополнительные материалы, которые загромождают основную часть работы, увеличивают её объём и затрудняют восприятие текста. При подсчёте объёма научной работы приложения не учитываются.</a:t>
            </a:r>
            <a:endParaRPr lang="ru-RU" sz="3000" dirty="0">
              <a:solidFill>
                <a:srgbClr val="002060"/>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Autofit/>
          </a:bodyPr>
          <a:lstStyle/>
          <a:p>
            <a:r>
              <a:rPr lang="ru-RU" sz="2800" b="1" dirty="0" smtClean="0">
                <a:solidFill>
                  <a:srgbClr val="002060"/>
                </a:solidFill>
                <a:latin typeface="Times New Roman" pitchFamily="18" charset="0"/>
                <a:cs typeface="Times New Roman" pitchFamily="18" charset="0"/>
              </a:rPr>
              <a:t>Композиция и способы написания научного текста</a:t>
            </a:r>
            <a:endParaRPr lang="ru-RU" sz="2800"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None/>
            </a:pPr>
            <a:r>
              <a:rPr lang="ru-RU" b="1" u="sng" dirty="0" smtClean="0">
                <a:solidFill>
                  <a:srgbClr val="002060"/>
                </a:solidFill>
                <a:latin typeface="Times New Roman" pitchFamily="18" charset="0"/>
                <a:cs typeface="Times New Roman" pitchFamily="18" charset="0"/>
              </a:rPr>
              <a:t>Рубрикация</a:t>
            </a:r>
            <a:r>
              <a:rPr lang="ru-RU" dirty="0" smtClean="0">
                <a:solidFill>
                  <a:srgbClr val="002060"/>
                </a:solidFill>
                <a:latin typeface="Times New Roman" pitchFamily="18" charset="0"/>
                <a:cs typeface="Times New Roman" pitchFamily="18" charset="0"/>
              </a:rPr>
              <a:t> – это деление текста на составные части с использованием заголовков, нумерации и прочих средств. Система рубрик включает заголовки частей, разделов, глав и параграфов, которые, как правило, нумеруются.</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a:bodyPr>
          <a:lstStyle/>
          <a:p>
            <a:r>
              <a:rPr lang="ru-RU" sz="2800" b="1" dirty="0" smtClean="0">
                <a:solidFill>
                  <a:srgbClr val="002060"/>
                </a:solidFill>
                <a:latin typeface="Times New Roman" pitchFamily="18" charset="0"/>
                <a:cs typeface="Times New Roman" pitchFamily="18" charset="0"/>
              </a:rPr>
              <a:t>Стилистика. Функциональные  стили языка.</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142984"/>
            <a:ext cx="8229600" cy="4983179"/>
          </a:xfrm>
        </p:spPr>
        <p:txBody>
          <a:bodyPr>
            <a:normAutofit/>
          </a:bodyPr>
          <a:lstStyle/>
          <a:p>
            <a:pPr>
              <a:buNone/>
            </a:pPr>
            <a:r>
              <a:rPr lang="ru-RU" sz="2800" b="1" i="1" u="sng" dirty="0" smtClean="0">
                <a:solidFill>
                  <a:srgbClr val="002060"/>
                </a:solidFill>
                <a:latin typeface="Times New Roman" pitchFamily="18" charset="0"/>
                <a:cs typeface="Times New Roman" pitchFamily="18" charset="0"/>
              </a:rPr>
              <a:t>Стилистика</a:t>
            </a:r>
            <a:r>
              <a:rPr lang="ru-RU" sz="2800" dirty="0" smtClean="0">
                <a:solidFill>
                  <a:srgbClr val="002060"/>
                </a:solidFill>
                <a:latin typeface="Times New Roman" pitchFamily="18" charset="0"/>
                <a:cs typeface="Times New Roman" pitchFamily="18" charset="0"/>
              </a:rPr>
              <a:t>- это раздел науки о языке, в  котором рассматриваются  стили языка, а также использование  языковых единиц в различных условиях речевого общения.</a:t>
            </a:r>
          </a:p>
          <a:p>
            <a:pPr>
              <a:buNone/>
            </a:pPr>
            <a:r>
              <a:rPr lang="ru-RU" sz="2800" b="1" i="1" u="sng" dirty="0" smtClean="0">
                <a:solidFill>
                  <a:srgbClr val="002060"/>
                </a:solidFill>
                <a:latin typeface="Times New Roman" pitchFamily="18" charset="0"/>
                <a:cs typeface="Times New Roman" pitchFamily="18" charset="0"/>
              </a:rPr>
              <a:t>Стиль</a:t>
            </a:r>
            <a:r>
              <a:rPr lang="ru-RU" sz="2800" dirty="0" smtClean="0">
                <a:solidFill>
                  <a:srgbClr val="002060"/>
                </a:solidFill>
                <a:latin typeface="Times New Roman" pitchFamily="18" charset="0"/>
                <a:cs typeface="Times New Roman" pitchFamily="18" charset="0"/>
              </a:rPr>
              <a:t>-это способ использования  единиц языка в процессе общения.</a:t>
            </a:r>
          </a:p>
          <a:p>
            <a:pPr>
              <a:buNone/>
            </a:pPr>
            <a:r>
              <a:rPr lang="ru-RU" sz="2800" b="1" i="1" u="sng" dirty="0" smtClean="0">
                <a:solidFill>
                  <a:srgbClr val="002060"/>
                </a:solidFill>
                <a:latin typeface="Times New Roman" pitchFamily="18" charset="0"/>
                <a:cs typeface="Times New Roman" pitchFamily="18" charset="0"/>
              </a:rPr>
              <a:t>Функциональные стили </a:t>
            </a:r>
            <a:r>
              <a:rPr lang="ru-RU" sz="2800" dirty="0" smtClean="0">
                <a:solidFill>
                  <a:srgbClr val="002060"/>
                </a:solidFill>
                <a:latin typeface="Times New Roman" pitchFamily="18" charset="0"/>
                <a:cs typeface="Times New Roman" pitchFamily="18" charset="0"/>
              </a:rPr>
              <a:t>представляют собой разновидность литературной речи, которая выполняет функцию, определяемую  условиями речевого общения.</a:t>
            </a:r>
            <a:endParaRPr lang="ru-RU" sz="28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69"/>
            <a:ext cx="8229600" cy="4929223"/>
          </a:xfrm>
        </p:spPr>
        <p:txBody>
          <a:bodyPr>
            <a:normAutofit/>
          </a:bodyPr>
          <a:lstStyle/>
          <a:p>
            <a:pPr algn="just">
              <a:buNone/>
            </a:pPr>
            <a:r>
              <a:rPr lang="ru-RU" dirty="0" smtClean="0">
                <a:solidFill>
                  <a:srgbClr val="002060"/>
                </a:solidFill>
                <a:latin typeface="Times New Roman" pitchFamily="18" charset="0"/>
                <a:cs typeface="Times New Roman" pitchFamily="18" charset="0"/>
              </a:rPr>
              <a:t>При делении текста на главы и параграфы используются логические правила деления понятий. </a:t>
            </a:r>
          </a:p>
          <a:p>
            <a:pPr algn="just">
              <a:buNone/>
            </a:pPr>
            <a:r>
              <a:rPr lang="ru-RU" b="1" u="sng" dirty="0" smtClean="0">
                <a:solidFill>
                  <a:srgbClr val="002060"/>
                </a:solidFill>
                <a:latin typeface="Times New Roman" pitchFamily="18" charset="0"/>
                <a:cs typeface="Times New Roman" pitchFamily="18" charset="0"/>
              </a:rPr>
              <a:t>Под делением понятия</a:t>
            </a:r>
            <a:r>
              <a:rPr lang="ru-RU" dirty="0" smtClean="0">
                <a:solidFill>
                  <a:srgbClr val="002060"/>
                </a:solidFill>
                <a:latin typeface="Times New Roman" pitchFamily="18" charset="0"/>
                <a:cs typeface="Times New Roman" pitchFamily="18" charset="0"/>
              </a:rPr>
              <a:t> понимается мыслительный процесс раскрытия объёма понятия посредством выделения в нём видовых понятий. Операция деления производиться по определенным  правилам</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Autofit/>
          </a:bodyPr>
          <a:lstStyle/>
          <a:p>
            <a:r>
              <a:rPr lang="ru-RU" sz="3200" b="1" dirty="0" smtClean="0">
                <a:solidFill>
                  <a:srgbClr val="002060"/>
                </a:solidFill>
                <a:latin typeface="Times New Roman" pitchFamily="18" charset="0"/>
                <a:cs typeface="Times New Roman" pitchFamily="18" charset="0"/>
              </a:rPr>
              <a:t>Правила деления:</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000108"/>
            <a:ext cx="8229600" cy="5126055"/>
          </a:xfrm>
        </p:spPr>
        <p:txBody>
          <a:bodyPr>
            <a:normAutofit fontScale="92500" lnSpcReduction="10000"/>
          </a:bodyPr>
          <a:lstStyle/>
          <a:p>
            <a:pPr>
              <a:buNone/>
            </a:pPr>
            <a:r>
              <a:rPr lang="ru-RU" dirty="0" smtClean="0">
                <a:solidFill>
                  <a:srgbClr val="002060"/>
                </a:solidFill>
                <a:latin typeface="Times New Roman" pitchFamily="18" charset="0"/>
                <a:cs typeface="Times New Roman" pitchFamily="18" charset="0"/>
              </a:rPr>
              <a:t>1. Деление должно быть </a:t>
            </a:r>
            <a:r>
              <a:rPr lang="ru-RU" b="1" dirty="0" smtClean="0">
                <a:solidFill>
                  <a:srgbClr val="002060"/>
                </a:solidFill>
                <a:latin typeface="Times New Roman" pitchFamily="18" charset="0"/>
                <a:cs typeface="Times New Roman" pitchFamily="18" charset="0"/>
              </a:rPr>
              <a:t>соразмерным</a:t>
            </a:r>
            <a:r>
              <a:rPr lang="ru-RU" dirty="0" smtClean="0">
                <a:solidFill>
                  <a:srgbClr val="002060"/>
                </a:solidFill>
                <a:latin typeface="Times New Roman" pitchFamily="18" charset="0"/>
                <a:cs typeface="Times New Roman" pitchFamily="18" charset="0"/>
              </a:rPr>
              <a:t>, т. е. объём всех членов деления должен равняться объёму делимого понятия. </a:t>
            </a:r>
          </a:p>
          <a:p>
            <a:pPr>
              <a:buNone/>
            </a:pPr>
            <a:r>
              <a:rPr lang="ru-RU" dirty="0" smtClean="0">
                <a:solidFill>
                  <a:srgbClr val="002060"/>
                </a:solidFill>
                <a:latin typeface="Times New Roman" pitchFamily="18" charset="0"/>
                <a:cs typeface="Times New Roman" pitchFamily="18" charset="0"/>
              </a:rPr>
              <a:t>2. Деление должно осуществляться по </a:t>
            </a:r>
            <a:r>
              <a:rPr lang="ru-RU" b="1" dirty="0" smtClean="0">
                <a:solidFill>
                  <a:srgbClr val="002060"/>
                </a:solidFill>
                <a:latin typeface="Times New Roman" pitchFamily="18" charset="0"/>
                <a:cs typeface="Times New Roman" pitchFamily="18" charset="0"/>
              </a:rPr>
              <a:t>одному основанию</a:t>
            </a:r>
            <a:r>
              <a:rPr lang="ru-RU" dirty="0" smtClean="0">
                <a:solidFill>
                  <a:srgbClr val="002060"/>
                </a:solidFill>
                <a:latin typeface="Times New Roman" pitchFamily="18" charset="0"/>
                <a:cs typeface="Times New Roman" pitchFamily="18" charset="0"/>
              </a:rPr>
              <a:t> (признаку). Нарушение этого правила влечёт ошибку, называемую «сбивчивое деление».</a:t>
            </a:r>
          </a:p>
          <a:p>
            <a:pPr>
              <a:buNone/>
            </a:pPr>
            <a:r>
              <a:rPr lang="ru-RU" dirty="0" smtClean="0">
                <a:solidFill>
                  <a:srgbClr val="002060"/>
                </a:solidFill>
                <a:latin typeface="Times New Roman" pitchFamily="18" charset="0"/>
                <a:cs typeface="Times New Roman" pitchFamily="18" charset="0"/>
              </a:rPr>
              <a:t>3. Члены деления не должны соотноситься между собой как часть и целое.</a:t>
            </a:r>
          </a:p>
          <a:p>
            <a:pPr>
              <a:buNone/>
            </a:pPr>
            <a:r>
              <a:rPr lang="ru-RU" dirty="0" smtClean="0">
                <a:solidFill>
                  <a:srgbClr val="002060"/>
                </a:solidFill>
                <a:latin typeface="Times New Roman" pitchFamily="18" charset="0"/>
                <a:cs typeface="Times New Roman" pitchFamily="18" charset="0"/>
              </a:rPr>
              <a:t>4. Деление должно быть </a:t>
            </a:r>
            <a:r>
              <a:rPr lang="ru-RU" b="1" dirty="0" smtClean="0">
                <a:solidFill>
                  <a:srgbClr val="002060"/>
                </a:solidFill>
                <a:latin typeface="Times New Roman" pitchFamily="18" charset="0"/>
                <a:cs typeface="Times New Roman" pitchFamily="18" charset="0"/>
              </a:rPr>
              <a:t>последовательным</a:t>
            </a:r>
            <a:r>
              <a:rPr lang="ru-RU" dirty="0" smtClean="0">
                <a:solidFill>
                  <a:srgbClr val="002060"/>
                </a:solidFill>
                <a:latin typeface="Times New Roman" pitchFamily="18" charset="0"/>
                <a:cs typeface="Times New Roman" pitchFamily="18" charset="0"/>
              </a:rPr>
              <a:t>, непрерывным. </a:t>
            </a:r>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14423"/>
            <a:ext cx="8229600" cy="4572032"/>
          </a:xfrm>
        </p:spPr>
        <p:txBody>
          <a:bodyPr>
            <a:normAutofit/>
          </a:bodyPr>
          <a:lstStyle/>
          <a:p>
            <a:pPr>
              <a:buNone/>
            </a:pPr>
            <a:r>
              <a:rPr lang="ru-RU" sz="2800" dirty="0" smtClean="0">
                <a:solidFill>
                  <a:srgbClr val="002060"/>
                </a:solidFill>
                <a:latin typeface="Times New Roman" pitchFamily="18" charset="0"/>
                <a:cs typeface="Times New Roman" pitchFamily="18" charset="0"/>
              </a:rPr>
              <a:t>Рубрикация текста обычно связана с </a:t>
            </a:r>
            <a:r>
              <a:rPr lang="ru-RU" sz="2800" b="1" dirty="0" smtClean="0">
                <a:solidFill>
                  <a:srgbClr val="002060"/>
                </a:solidFill>
                <a:latin typeface="Times New Roman" pitchFamily="18" charset="0"/>
                <a:cs typeface="Times New Roman" pitchFamily="18" charset="0"/>
              </a:rPr>
              <a:t>нумерацией</a:t>
            </a:r>
            <a:r>
              <a:rPr lang="ru-RU" sz="2800" dirty="0" smtClean="0">
                <a:solidFill>
                  <a:srgbClr val="002060"/>
                </a:solidFill>
                <a:latin typeface="Times New Roman" pitchFamily="18" charset="0"/>
                <a:cs typeface="Times New Roman" pitchFamily="18" charset="0"/>
              </a:rPr>
              <a:t> – числовым (а также буквенным) обозначением последовательности расположения его составных частей. Для этого используются римские и арабские цифры, прописные и строчные буквы. Порядковые номера частей указывают словами, разделов – прописными буквами русского алфавита, глав – римскими цифрами, параграфов – арабскими цифрами.</a:t>
            </a:r>
            <a:endParaRPr lang="ru-RU" sz="2800" dirty="0">
              <a:solidFill>
                <a:srgbClr val="002060"/>
              </a:solidFill>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200" b="1" dirty="0" err="1" smtClean="0">
                <a:solidFill>
                  <a:srgbClr val="002060"/>
                </a:solidFill>
                <a:latin typeface="Times New Roman" pitchFamily="18" charset="0"/>
                <a:cs typeface="Times New Roman" pitchFamily="18" charset="0"/>
              </a:rPr>
              <a:t>Пораздельная</a:t>
            </a:r>
            <a:r>
              <a:rPr lang="ru-RU" sz="3200" b="1" dirty="0" smtClean="0">
                <a:solidFill>
                  <a:srgbClr val="002060"/>
                </a:solidFill>
                <a:latin typeface="Times New Roman" pitchFamily="18" charset="0"/>
                <a:cs typeface="Times New Roman" pitchFamily="18" charset="0"/>
              </a:rPr>
              <a:t> нумерация</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928670"/>
            <a:ext cx="8229600" cy="5197493"/>
          </a:xfrm>
        </p:spPr>
        <p:txBody>
          <a:bodyPr>
            <a:normAutofit lnSpcReduction="10000"/>
          </a:bodyPr>
          <a:lstStyle/>
          <a:p>
            <a:pPr>
              <a:buNone/>
            </a:pPr>
            <a:endParaRPr lang="ru-RU" dirty="0" smtClean="0"/>
          </a:p>
          <a:p>
            <a:pPr algn="ctr">
              <a:buNone/>
            </a:pPr>
            <a:r>
              <a:rPr lang="ru-RU" dirty="0" smtClean="0">
                <a:solidFill>
                  <a:srgbClr val="002060"/>
                </a:solidFill>
                <a:latin typeface="Times New Roman" pitchFamily="18" charset="0"/>
                <a:cs typeface="Times New Roman" pitchFamily="18" charset="0"/>
              </a:rPr>
              <a:t>Например:</a:t>
            </a:r>
          </a:p>
          <a:p>
            <a:pPr algn="ctr">
              <a:buNone/>
            </a:pPr>
            <a:r>
              <a:rPr lang="ru-RU" dirty="0" smtClean="0">
                <a:solidFill>
                  <a:srgbClr val="002060"/>
                </a:solidFill>
                <a:latin typeface="Times New Roman" pitchFamily="18" charset="0"/>
                <a:cs typeface="Times New Roman" pitchFamily="18" charset="0"/>
              </a:rPr>
              <a:t>Часть первая               Часть вторая</a:t>
            </a:r>
          </a:p>
          <a:p>
            <a:pPr algn="ctr">
              <a:buNone/>
            </a:pPr>
            <a:r>
              <a:rPr lang="ru-RU" dirty="0" smtClean="0">
                <a:solidFill>
                  <a:srgbClr val="002060"/>
                </a:solidFill>
                <a:latin typeface="Times New Roman" pitchFamily="18" charset="0"/>
                <a:cs typeface="Times New Roman" pitchFamily="18" charset="0"/>
              </a:rPr>
              <a:t>Глава I                         Глава I</a:t>
            </a:r>
          </a:p>
          <a:p>
            <a:pPr algn="ctr">
              <a:buNone/>
            </a:pPr>
            <a:r>
              <a:rPr lang="ru-RU" dirty="0" smtClean="0">
                <a:solidFill>
                  <a:srgbClr val="002060"/>
                </a:solidFill>
                <a:latin typeface="Times New Roman" pitchFamily="18" charset="0"/>
                <a:cs typeface="Times New Roman" pitchFamily="18" charset="0"/>
              </a:rPr>
              <a:t>§ 1                               § 1</a:t>
            </a:r>
          </a:p>
          <a:p>
            <a:pPr algn="ctr">
              <a:buNone/>
            </a:pPr>
            <a:r>
              <a:rPr lang="ru-RU" dirty="0" smtClean="0">
                <a:solidFill>
                  <a:srgbClr val="002060"/>
                </a:solidFill>
                <a:latin typeface="Times New Roman" pitchFamily="18" charset="0"/>
                <a:cs typeface="Times New Roman" pitchFamily="18" charset="0"/>
              </a:rPr>
              <a:t>§ 2                               § 2</a:t>
            </a:r>
          </a:p>
          <a:p>
            <a:pPr algn="ctr">
              <a:buNone/>
            </a:pPr>
            <a:r>
              <a:rPr lang="ru-RU" dirty="0" smtClean="0">
                <a:solidFill>
                  <a:srgbClr val="002060"/>
                </a:solidFill>
                <a:latin typeface="Times New Roman" pitchFamily="18" charset="0"/>
                <a:cs typeface="Times New Roman" pitchFamily="18" charset="0"/>
              </a:rPr>
              <a:t>Глава II                       Глава II</a:t>
            </a:r>
          </a:p>
          <a:p>
            <a:pPr algn="ctr">
              <a:buNone/>
            </a:pPr>
            <a:r>
              <a:rPr lang="ru-RU" dirty="0" smtClean="0">
                <a:solidFill>
                  <a:srgbClr val="002060"/>
                </a:solidFill>
                <a:latin typeface="Times New Roman" pitchFamily="18" charset="0"/>
                <a:cs typeface="Times New Roman" pitchFamily="18" charset="0"/>
              </a:rPr>
              <a:t>§ 1                              § 1</a:t>
            </a:r>
          </a:p>
          <a:p>
            <a:pPr algn="ctr">
              <a:buNone/>
            </a:pPr>
            <a:r>
              <a:rPr lang="ru-RU" dirty="0" smtClean="0">
                <a:solidFill>
                  <a:srgbClr val="002060"/>
                </a:solidFill>
                <a:latin typeface="Times New Roman" pitchFamily="18" charset="0"/>
                <a:cs typeface="Times New Roman" pitchFamily="18" charset="0"/>
              </a:rPr>
              <a:t>§ 2                              § 2</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a:bodyPr>
          <a:lstStyle/>
          <a:p>
            <a:r>
              <a:rPr lang="ru-RU" sz="3200" b="1" dirty="0" err="1" smtClean="0">
                <a:solidFill>
                  <a:srgbClr val="002060"/>
                </a:solidFill>
                <a:latin typeface="Times New Roman" pitchFamily="18" charset="0"/>
                <a:cs typeface="Times New Roman" pitchFamily="18" charset="0"/>
              </a:rPr>
              <a:t>Индексационная</a:t>
            </a:r>
            <a:r>
              <a:rPr lang="ru-RU" sz="3200" b="1" dirty="0" smtClean="0">
                <a:solidFill>
                  <a:srgbClr val="002060"/>
                </a:solidFill>
                <a:latin typeface="Times New Roman" pitchFamily="18" charset="0"/>
                <a:cs typeface="Times New Roman" pitchFamily="18" charset="0"/>
              </a:rPr>
              <a:t> нумерация</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214422"/>
            <a:ext cx="8229600" cy="4911741"/>
          </a:xfrm>
        </p:spPr>
        <p:txBody>
          <a:bodyPr>
            <a:normAutofit/>
          </a:bodyPr>
          <a:lstStyle/>
          <a:p>
            <a:pPr>
              <a:buNone/>
            </a:pPr>
            <a:r>
              <a:rPr lang="ru-RU" dirty="0" smtClean="0">
                <a:solidFill>
                  <a:srgbClr val="002060"/>
                </a:solidFill>
                <a:latin typeface="Times New Roman" pitchFamily="18" charset="0"/>
                <a:cs typeface="Times New Roman" pitchFamily="18" charset="0"/>
              </a:rPr>
              <a:t>Например:</a:t>
            </a:r>
          </a:p>
          <a:p>
            <a:pPr>
              <a:buNone/>
            </a:pPr>
            <a:r>
              <a:rPr lang="ru-RU" dirty="0" smtClean="0">
                <a:solidFill>
                  <a:srgbClr val="002060"/>
                </a:solidFill>
                <a:latin typeface="Times New Roman" pitchFamily="18" charset="0"/>
                <a:cs typeface="Times New Roman" pitchFamily="18" charset="0"/>
              </a:rPr>
              <a:t>1. Формы государственного правления.</a:t>
            </a:r>
          </a:p>
          <a:p>
            <a:pPr>
              <a:buNone/>
            </a:pPr>
            <a:r>
              <a:rPr lang="ru-RU" dirty="0" smtClean="0">
                <a:solidFill>
                  <a:srgbClr val="002060"/>
                </a:solidFill>
                <a:latin typeface="Times New Roman" pitchFamily="18" charset="0"/>
                <a:cs typeface="Times New Roman" pitchFamily="18" charset="0"/>
              </a:rPr>
              <a:t>1.1. Монархия.</a:t>
            </a:r>
          </a:p>
          <a:p>
            <a:pPr>
              <a:buNone/>
            </a:pPr>
            <a:r>
              <a:rPr lang="ru-RU" dirty="0" smtClean="0">
                <a:solidFill>
                  <a:srgbClr val="002060"/>
                </a:solidFill>
                <a:latin typeface="Times New Roman" pitchFamily="18" charset="0"/>
                <a:cs typeface="Times New Roman" pitchFamily="18" charset="0"/>
              </a:rPr>
              <a:t>1.1.1. Абсолютная монархия.</a:t>
            </a:r>
          </a:p>
          <a:p>
            <a:pPr>
              <a:buNone/>
            </a:pPr>
            <a:r>
              <a:rPr lang="ru-RU" dirty="0" smtClean="0">
                <a:solidFill>
                  <a:srgbClr val="002060"/>
                </a:solidFill>
                <a:latin typeface="Times New Roman" pitchFamily="18" charset="0"/>
                <a:cs typeface="Times New Roman" pitchFamily="18" charset="0"/>
              </a:rPr>
              <a:t>1.1.2. Ограниченная монархия.</a:t>
            </a:r>
          </a:p>
          <a:p>
            <a:pPr>
              <a:buNone/>
            </a:pPr>
            <a:r>
              <a:rPr lang="ru-RU" dirty="0" smtClean="0">
                <a:solidFill>
                  <a:srgbClr val="002060"/>
                </a:solidFill>
                <a:latin typeface="Times New Roman" pitchFamily="18" charset="0"/>
                <a:cs typeface="Times New Roman" pitchFamily="18" charset="0"/>
              </a:rPr>
              <a:t>1.2. Республика.</a:t>
            </a:r>
          </a:p>
          <a:p>
            <a:pPr>
              <a:buNone/>
            </a:pPr>
            <a:r>
              <a:rPr lang="ru-RU" dirty="0" smtClean="0">
                <a:solidFill>
                  <a:srgbClr val="002060"/>
                </a:solidFill>
                <a:latin typeface="Times New Roman" pitchFamily="18" charset="0"/>
                <a:cs typeface="Times New Roman" pitchFamily="18" charset="0"/>
              </a:rPr>
              <a:t>1.2.1. Парламентская республика.</a:t>
            </a:r>
          </a:p>
          <a:p>
            <a:pPr>
              <a:buNone/>
            </a:pPr>
            <a:r>
              <a:rPr lang="ru-RU" dirty="0" smtClean="0">
                <a:solidFill>
                  <a:srgbClr val="002060"/>
                </a:solidFill>
                <a:latin typeface="Times New Roman" pitchFamily="18" charset="0"/>
                <a:cs typeface="Times New Roman" pitchFamily="18" charset="0"/>
              </a:rPr>
              <a:t>1.2.2. Президентская республика.</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3200" b="1" dirty="0" smtClean="0">
                <a:solidFill>
                  <a:srgbClr val="002060"/>
                </a:solidFill>
                <a:latin typeface="Times New Roman" pitchFamily="18" charset="0"/>
                <a:cs typeface="Times New Roman" pitchFamily="18" charset="0"/>
              </a:rPr>
              <a:t>Способы написания научного текст</a:t>
            </a:r>
            <a:r>
              <a:rPr lang="ru-RU" sz="3200" b="1" dirty="0" smtClean="0">
                <a:latin typeface="Times New Roman" pitchFamily="18" charset="0"/>
                <a:cs typeface="Times New Roman" pitchFamily="18" charset="0"/>
              </a:rPr>
              <a:t>а</a:t>
            </a:r>
            <a:endParaRPr lang="ru-RU" sz="3200"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071546"/>
            <a:ext cx="8229600" cy="5054617"/>
          </a:xfrm>
        </p:spPr>
        <p:txBody>
          <a:bodyPr/>
          <a:lstStyle/>
          <a:p>
            <a:pPr>
              <a:buFont typeface="Wingdings" pitchFamily="2" charset="2"/>
              <a:buChar char="q"/>
            </a:pPr>
            <a:r>
              <a:rPr lang="ru-RU" sz="2800" b="1" u="sng" dirty="0" smtClean="0">
                <a:solidFill>
                  <a:srgbClr val="002060"/>
                </a:solidFill>
                <a:latin typeface="Times New Roman" pitchFamily="18" charset="0"/>
                <a:cs typeface="Times New Roman" pitchFamily="18" charset="0"/>
              </a:rPr>
              <a:t>Строго последовательный- </a:t>
            </a:r>
            <a:r>
              <a:rPr lang="ru-RU" sz="2800" dirty="0" smtClean="0">
                <a:solidFill>
                  <a:srgbClr val="002060"/>
                </a:solidFill>
                <a:latin typeface="Times New Roman" pitchFamily="18" charset="0"/>
                <a:cs typeface="Times New Roman" pitchFamily="18" charset="0"/>
              </a:rPr>
              <a:t> автор переходит к следующему параграфу (разделу) только после того, как он закончил работу над предыдущим.</a:t>
            </a:r>
          </a:p>
          <a:p>
            <a:pPr>
              <a:buFont typeface="Wingdings" pitchFamily="2" charset="2"/>
              <a:buChar char="q"/>
            </a:pPr>
            <a:r>
              <a:rPr lang="ru-RU" sz="2800" b="1" dirty="0" smtClean="0">
                <a:solidFill>
                  <a:srgbClr val="002060"/>
                </a:solidFill>
                <a:latin typeface="Times New Roman" pitchFamily="18" charset="0"/>
                <a:cs typeface="Times New Roman" pitchFamily="18" charset="0"/>
              </a:rPr>
              <a:t> </a:t>
            </a:r>
            <a:r>
              <a:rPr lang="ru-RU" sz="2800" b="1" u="sng" dirty="0" smtClean="0">
                <a:solidFill>
                  <a:srgbClr val="002060"/>
                </a:solidFill>
                <a:latin typeface="Times New Roman" pitchFamily="18" charset="0"/>
                <a:cs typeface="Times New Roman" pitchFamily="18" charset="0"/>
              </a:rPr>
              <a:t>Целостный</a:t>
            </a:r>
            <a:r>
              <a:rPr lang="ru-RU" sz="2800" b="1" dirty="0" smtClean="0">
                <a:solidFill>
                  <a:srgbClr val="002060"/>
                </a:solidFill>
                <a:latin typeface="Times New Roman" pitchFamily="18" charset="0"/>
                <a:cs typeface="Times New Roman" pitchFamily="18" charset="0"/>
              </a:rPr>
              <a:t>- </a:t>
            </a:r>
            <a:r>
              <a:rPr lang="ru-RU" sz="2800" b="1" dirty="0" smtClean="0">
                <a:solidFill>
                  <a:srgbClr val="002060"/>
                </a:solidFill>
              </a:rPr>
              <a:t> </a:t>
            </a:r>
            <a:r>
              <a:rPr lang="ru-RU" sz="2800" dirty="0" smtClean="0">
                <a:solidFill>
                  <a:srgbClr val="002060"/>
                </a:solidFill>
                <a:latin typeface="Times New Roman" pitchFamily="18" charset="0"/>
                <a:cs typeface="Times New Roman" pitchFamily="18" charset="0"/>
              </a:rPr>
              <a:t>пишется вся работа в черновом варианте, а затем в неё вносятся исправления и дополнения, шлифуется текст рукописи.</a:t>
            </a:r>
          </a:p>
          <a:p>
            <a:pPr>
              <a:buFont typeface="Wingdings" pitchFamily="2" charset="2"/>
              <a:buChar char="q"/>
            </a:pPr>
            <a:r>
              <a:rPr lang="ru-RU" sz="2800" b="1" u="sng" dirty="0" smtClean="0">
                <a:solidFill>
                  <a:srgbClr val="002060"/>
                </a:solidFill>
                <a:latin typeface="Times New Roman" pitchFamily="18" charset="0"/>
                <a:cs typeface="Times New Roman" pitchFamily="18" charset="0"/>
              </a:rPr>
              <a:t>Выборочный</a:t>
            </a:r>
            <a:r>
              <a:rPr lang="ru-RU" sz="2800" dirty="0" smtClean="0">
                <a:solidFill>
                  <a:srgbClr val="002060"/>
                </a:solidFill>
                <a:latin typeface="Times New Roman" pitchFamily="18" charset="0"/>
                <a:cs typeface="Times New Roman" pitchFamily="18" charset="0"/>
              </a:rPr>
              <a:t>-</a:t>
            </a:r>
            <a:r>
              <a:rPr lang="ru-RU" sz="2800" dirty="0" smtClean="0">
                <a:solidFill>
                  <a:srgbClr val="002060"/>
                </a:solidFill>
              </a:rPr>
              <a:t> </a:t>
            </a:r>
            <a:r>
              <a:rPr lang="ru-RU" sz="2800" dirty="0" smtClean="0">
                <a:solidFill>
                  <a:srgbClr val="002060"/>
                </a:solidFill>
                <a:latin typeface="Times New Roman" pitchFamily="18" charset="0"/>
                <a:cs typeface="Times New Roman" pitchFamily="18" charset="0"/>
              </a:rPr>
              <a:t>автор пишет работу в том порядке, в каком ему удобно и который обусловливает полнота собранного фактического материала по главам и параграфам.</a:t>
            </a:r>
            <a:endParaRPr lang="ru-RU" sz="2800" dirty="0">
              <a:solidFill>
                <a:srgbClr val="002060"/>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2800" b="1" dirty="0" smtClean="0">
                <a:solidFill>
                  <a:srgbClr val="002060"/>
                </a:solidFill>
                <a:latin typeface="Times New Roman" pitchFamily="18" charset="0"/>
                <a:cs typeface="Times New Roman" pitchFamily="18" charset="0"/>
              </a:rPr>
              <a:t>Типы изложения материала</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28596" y="928670"/>
            <a:ext cx="8229600" cy="5197493"/>
          </a:xfrm>
        </p:spPr>
        <p:txBody>
          <a:bodyPr>
            <a:normAutofit/>
          </a:bodyPr>
          <a:lstStyle/>
          <a:p>
            <a:pPr>
              <a:buNone/>
            </a:pPr>
            <a:r>
              <a:rPr lang="ru-RU" sz="2800" b="1" u="sng" dirty="0" smtClean="0">
                <a:solidFill>
                  <a:srgbClr val="002060"/>
                </a:solidFill>
                <a:latin typeface="Times New Roman" pitchFamily="18" charset="0"/>
                <a:cs typeface="Times New Roman" pitchFamily="18" charset="0"/>
              </a:rPr>
              <a:t>Описание</a:t>
            </a:r>
            <a:r>
              <a:rPr lang="ru-RU" sz="2800" dirty="0" smtClean="0">
                <a:solidFill>
                  <a:srgbClr val="002060"/>
                </a:solidFill>
                <a:latin typeface="Times New Roman" pitchFamily="18" charset="0"/>
                <a:cs typeface="Times New Roman" pitchFamily="18" charset="0"/>
              </a:rPr>
              <a:t> применяется в тех случаях, когда необходимо дать характеристику исследуемого предмета или явления, описать его развитие, структуру, составляющие элементы и признаки.</a:t>
            </a:r>
          </a:p>
          <a:p>
            <a:pPr>
              <a:buNone/>
            </a:pPr>
            <a:r>
              <a:rPr lang="ru-RU" sz="2800" b="1" u="sng" dirty="0" smtClean="0">
                <a:solidFill>
                  <a:srgbClr val="002060"/>
                </a:solidFill>
                <a:latin typeface="Times New Roman" pitchFamily="18" charset="0"/>
                <a:cs typeface="Times New Roman" pitchFamily="18" charset="0"/>
              </a:rPr>
              <a:t>Рассуждение- </a:t>
            </a:r>
            <a:r>
              <a:rPr lang="ru-RU" sz="2800" dirty="0" smtClean="0">
                <a:solidFill>
                  <a:srgbClr val="002060"/>
                </a:solidFill>
                <a:latin typeface="Times New Roman" pitchFamily="18" charset="0"/>
                <a:cs typeface="Times New Roman" pitchFamily="18" charset="0"/>
              </a:rPr>
              <a:t>ищет причинно-следственные связи между событиями и явлениями, передает процесс получения нового знания, а также выражает мнение автора. Основная цель – найти истинность или ложность утверждения, используя аргументы, правдивость которых не подвергается сомнению.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1156"/>
          </a:xfrm>
        </p:spPr>
        <p:txBody>
          <a:bodyPr>
            <a:noAutofit/>
          </a:bodyPr>
          <a:lstStyle/>
          <a:p>
            <a:r>
              <a:rPr lang="ru-RU" sz="3200" b="1" dirty="0" smtClean="0">
                <a:solidFill>
                  <a:srgbClr val="002060"/>
                </a:solidFill>
                <a:latin typeface="Times New Roman" pitchFamily="18" charset="0"/>
                <a:cs typeface="Times New Roman" pitchFamily="18" charset="0"/>
              </a:rPr>
              <a:t>Описание</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928670"/>
            <a:ext cx="8229600" cy="5197493"/>
          </a:xfrm>
        </p:spPr>
        <p:txBody>
          <a:bodyPr>
            <a:normAutofit/>
          </a:bodyPr>
          <a:lstStyle/>
          <a:p>
            <a:pPr>
              <a:buNone/>
            </a:pPr>
            <a:endParaRPr lang="ru-RU" sz="2800" i="1" dirty="0" smtClean="0">
              <a:solidFill>
                <a:srgbClr val="002060"/>
              </a:solidFill>
              <a:latin typeface="Times New Roman" pitchFamily="18" charset="0"/>
              <a:cs typeface="Times New Roman" pitchFamily="18" charset="0"/>
            </a:endParaRPr>
          </a:p>
          <a:p>
            <a:pPr>
              <a:buNone/>
            </a:pPr>
            <a:r>
              <a:rPr lang="ru-RU" sz="2400" i="1" dirty="0" smtClean="0">
                <a:solidFill>
                  <a:srgbClr val="002060"/>
                </a:solidFill>
                <a:latin typeface="Times New Roman" pitchFamily="18" charset="0"/>
                <a:cs typeface="Times New Roman" pitchFamily="18" charset="0"/>
              </a:rPr>
              <a:t>«Гастрит представляет собой воспалительный процесс слизистой оболочки стенок желудка. Симптоматикой данного заболевания являются боли, которые проявляются при голоде либо после приема пищи, тошнота, рвота, проблемы со стулом. Диагноз ставится после проведения эндоскопического обследования желудка. Лечение проводится медикаментозным способом, помогающим снизить кислотность в желудке».</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3200" b="1" dirty="0" smtClean="0">
                <a:solidFill>
                  <a:srgbClr val="002060"/>
                </a:solidFill>
                <a:latin typeface="Times New Roman" pitchFamily="18" charset="0"/>
                <a:cs typeface="Times New Roman" pitchFamily="18" charset="0"/>
              </a:rPr>
              <a:t>Рассуждение</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428736"/>
            <a:ext cx="8229600" cy="4697427"/>
          </a:xfrm>
        </p:spPr>
        <p:txBody>
          <a:bodyPr>
            <a:normAutofit fontScale="77500" lnSpcReduction="20000"/>
          </a:bodyPr>
          <a:lstStyle/>
          <a:p>
            <a:pPr>
              <a:buNone/>
            </a:pPr>
            <a:r>
              <a:rPr lang="ru-RU" sz="3600" i="1" dirty="0" smtClean="0">
                <a:solidFill>
                  <a:srgbClr val="002060"/>
                </a:solidFill>
                <a:latin typeface="Times New Roman" pitchFamily="18" charset="0"/>
                <a:cs typeface="Times New Roman" pitchFamily="18" charset="0"/>
              </a:rPr>
              <a:t>«Слово «книга» – имя существительное. Попытаемся доказать это.</a:t>
            </a:r>
            <a:br>
              <a:rPr lang="ru-RU" sz="3600"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Во-первых, оно обозначает предмет в грамматическом смысле этого слова, к нему можно задать вопрос что?</a:t>
            </a:r>
            <a:br>
              <a:rPr lang="ru-RU" sz="3600"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Во-вторых, слово «книга» относится к одному из трех родов, а именно – к женскому: эта книга, новая книга, толстая книга…</a:t>
            </a:r>
            <a:br>
              <a:rPr lang="ru-RU" sz="3600"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В-третьих, слово «книга» склоняется, т. е. изменяется по падежам: книга, книги, книге…</a:t>
            </a:r>
            <a:br>
              <a:rPr lang="ru-RU" sz="3600" i="1" dirty="0" smtClean="0">
                <a:solidFill>
                  <a:srgbClr val="002060"/>
                </a:solidFill>
                <a:latin typeface="Times New Roman" pitchFamily="18" charset="0"/>
                <a:cs typeface="Times New Roman" pitchFamily="18" charset="0"/>
              </a:rPr>
            </a:br>
            <a:r>
              <a:rPr lang="ru-RU" sz="3600" i="1" dirty="0" smtClean="0">
                <a:solidFill>
                  <a:srgbClr val="002060"/>
                </a:solidFill>
                <a:latin typeface="Times New Roman" pitchFamily="18" charset="0"/>
                <a:cs typeface="Times New Roman" pitchFamily="18" charset="0"/>
              </a:rPr>
              <a:t>В-четвёртых, в предложении слово «книга» чаще всего является подлежащим и дополнением».</a:t>
            </a:r>
            <a:r>
              <a:rPr lang="ru-RU" sz="3800" i="1" dirty="0" smtClean="0">
                <a:solidFill>
                  <a:srgbClr val="002060"/>
                </a:solidFill>
                <a:latin typeface="Times New Roman" pitchFamily="18" charset="0"/>
                <a:cs typeface="Times New Roman" pitchFamily="18" charset="0"/>
              </a:rPr>
              <a:t/>
            </a:r>
            <a:br>
              <a:rPr lang="ru-RU" sz="3800" i="1" dirty="0" smtClean="0">
                <a:solidFill>
                  <a:srgbClr val="002060"/>
                </a:solidFill>
                <a:latin typeface="Times New Roman" pitchFamily="18" charset="0"/>
                <a:cs typeface="Times New Roman" pitchFamily="18" charset="0"/>
              </a:rPr>
            </a:b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normAutofit/>
          </a:bodyPr>
          <a:lstStyle/>
          <a:p>
            <a:r>
              <a:rPr lang="ru-RU" sz="3200" b="1" dirty="0" smtClean="0">
                <a:solidFill>
                  <a:srgbClr val="002060"/>
                </a:solidFill>
                <a:latin typeface="Times New Roman" pitchFamily="18" charset="0"/>
                <a:cs typeface="Times New Roman" pitchFamily="18" charset="0"/>
              </a:rPr>
              <a:t>Рассуждение строится по плану:</a:t>
            </a:r>
            <a:endParaRPr lang="ru-RU" sz="32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714488"/>
            <a:ext cx="8229600" cy="4411675"/>
          </a:xfrm>
        </p:spPr>
        <p:txBody>
          <a:bodyPr/>
          <a:lstStyle/>
          <a:p>
            <a:pPr>
              <a:buFont typeface="Wingdings" pitchFamily="2" charset="2"/>
              <a:buChar char="q"/>
            </a:pPr>
            <a:r>
              <a:rPr lang="ru-RU" b="1" dirty="0" smtClean="0">
                <a:solidFill>
                  <a:srgbClr val="C00000"/>
                </a:solidFill>
                <a:latin typeface="Times New Roman" pitchFamily="18" charset="0"/>
                <a:cs typeface="Times New Roman" pitchFamily="18" charset="0"/>
              </a:rPr>
              <a:t>тезис (высказывается какая-то мысль)</a:t>
            </a:r>
          </a:p>
          <a:p>
            <a:pPr>
              <a:buFont typeface="Wingdings" pitchFamily="2" charset="2"/>
              <a:buChar char="q"/>
            </a:pPr>
            <a:r>
              <a:rPr lang="ru-RU" b="1" dirty="0" smtClean="0">
                <a:solidFill>
                  <a:srgbClr val="002060"/>
                </a:solidFill>
                <a:latin typeface="Times New Roman" pitchFamily="18" charset="0"/>
                <a:cs typeface="Times New Roman" pitchFamily="18" charset="0"/>
              </a:rPr>
              <a:t> </a:t>
            </a:r>
            <a:r>
              <a:rPr lang="ru-RU" b="1" dirty="0" smtClean="0">
                <a:solidFill>
                  <a:srgbClr val="002060"/>
                </a:solidFill>
                <a:latin typeface="Times New Roman" pitchFamily="18" charset="0"/>
                <a:cs typeface="Times New Roman" pitchFamily="18" charset="0"/>
              </a:rPr>
              <a:t>аргументы, доказывающие его;</a:t>
            </a:r>
          </a:p>
          <a:p>
            <a:pPr>
              <a:buFont typeface="Wingdings" pitchFamily="2" charset="2"/>
              <a:buChar char="q"/>
            </a:pPr>
            <a:r>
              <a:rPr lang="ru-RU" b="1" dirty="0" smtClean="0">
                <a:solidFill>
                  <a:srgbClr val="00B050"/>
                </a:solidFill>
                <a:latin typeface="Times New Roman" pitchFamily="18" charset="0"/>
                <a:cs typeface="Times New Roman" pitchFamily="18" charset="0"/>
              </a:rPr>
              <a:t> </a:t>
            </a:r>
            <a:r>
              <a:rPr lang="ru-RU" b="1" dirty="0" smtClean="0">
                <a:solidFill>
                  <a:srgbClr val="00B050"/>
                </a:solidFill>
                <a:latin typeface="Times New Roman" pitchFamily="18" charset="0"/>
                <a:cs typeface="Times New Roman" pitchFamily="18" charset="0"/>
              </a:rPr>
              <a:t>вывод, или заключение</a:t>
            </a:r>
            <a:endParaRPr lang="ru-RU" b="1" dirty="0">
              <a:solidFill>
                <a:srgbClr val="00B05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ds04.infourok.ru/uploads/ex/0d21/000404c0-2f386a72/img7.jpg"/>
          <p:cNvPicPr>
            <a:picLocks noGrp="1" noChangeAspect="1" noChangeArrowheads="1"/>
          </p:cNvPicPr>
          <p:nvPr>
            <p:ph type="pic" idx="1"/>
          </p:nvPr>
        </p:nvPicPr>
        <p:blipFill>
          <a:blip r:embed="rId2"/>
          <a:srcRect l="1471" r="1471"/>
          <a:stretch>
            <a:fillRect/>
          </a:stretch>
        </p:blipFill>
        <p:spPr bwMode="auto">
          <a:xfrm>
            <a:off x="571500" y="357188"/>
            <a:ext cx="7858125" cy="6072187"/>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229600" cy="5340369"/>
          </a:xfrm>
        </p:spPr>
        <p:txBody>
          <a:bodyPr/>
          <a:lstStyle/>
          <a:p>
            <a:pPr>
              <a:buNone/>
            </a:pPr>
            <a:r>
              <a:rPr lang="ru-RU" dirty="0" smtClean="0"/>
              <a:t> </a:t>
            </a:r>
            <a:endParaRPr lang="ru-RU" dirty="0" smtClean="0"/>
          </a:p>
          <a:p>
            <a:pPr algn="just">
              <a:buNone/>
            </a:pPr>
            <a:r>
              <a:rPr lang="ru-RU" dirty="0" smtClean="0">
                <a:solidFill>
                  <a:srgbClr val="002060"/>
                </a:solidFill>
                <a:latin typeface="Times New Roman" pitchFamily="18" charset="0"/>
                <a:cs typeface="Times New Roman" pitchFamily="18" charset="0"/>
              </a:rPr>
              <a:t>Основная </a:t>
            </a:r>
            <a:r>
              <a:rPr lang="ru-RU" dirty="0" smtClean="0">
                <a:solidFill>
                  <a:srgbClr val="002060"/>
                </a:solidFill>
                <a:latin typeface="Times New Roman" pitchFamily="18" charset="0"/>
                <a:cs typeface="Times New Roman" pitchFamily="18" charset="0"/>
              </a:rPr>
              <a:t>задача </a:t>
            </a:r>
            <a:r>
              <a:rPr lang="ru-RU" b="1" dirty="0" smtClean="0">
                <a:solidFill>
                  <a:srgbClr val="002060"/>
                </a:solidFill>
                <a:latin typeface="Times New Roman" pitchFamily="18" charset="0"/>
                <a:cs typeface="Times New Roman" pitchFamily="18" charset="0"/>
              </a:rPr>
              <a:t>научного</a:t>
            </a:r>
            <a:r>
              <a:rPr lang="ru-RU" dirty="0" smtClean="0">
                <a:solidFill>
                  <a:srgbClr val="002060"/>
                </a:solidFill>
                <a:latin typeface="Times New Roman" pitchFamily="18" charset="0"/>
                <a:cs typeface="Times New Roman" pitchFamily="18" charset="0"/>
              </a:rPr>
              <a:t> </a:t>
            </a:r>
            <a:r>
              <a:rPr lang="ru-RU" b="1" dirty="0" smtClean="0">
                <a:solidFill>
                  <a:srgbClr val="002060"/>
                </a:solidFill>
                <a:latin typeface="Times New Roman" pitchFamily="18" charset="0"/>
                <a:cs typeface="Times New Roman" pitchFamily="18" charset="0"/>
              </a:rPr>
              <a:t>стиля</a:t>
            </a:r>
            <a:r>
              <a:rPr lang="ru-RU" dirty="0" smtClean="0">
                <a:solidFill>
                  <a:srgbClr val="002060"/>
                </a:solidFill>
                <a:latin typeface="Times New Roman" pitchFamily="18" charset="0"/>
                <a:cs typeface="Times New Roman" pitchFamily="18" charset="0"/>
              </a:rPr>
              <a:t> - предельно ясно и точно донести до читателя сообщаемую информацию. А это наилучшим образом достигается без использования эмоциональных средств. Ведь наука апеллирует, прежде всего, к разуму, а не к чувству.</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3200" dirty="0" smtClean="0">
                <a:solidFill>
                  <a:srgbClr val="002060"/>
                </a:solidFill>
                <a:latin typeface="Times New Roman" pitchFamily="18" charset="0"/>
                <a:cs typeface="Times New Roman" pitchFamily="18" charset="0"/>
              </a:rPr>
              <a:t>Используемые источники</a:t>
            </a:r>
            <a:endParaRPr lang="ru-RU" sz="3200" dirty="0">
              <a:solidFill>
                <a:srgbClr val="00206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142984"/>
            <a:ext cx="8229600" cy="4983179"/>
          </a:xfrm>
        </p:spPr>
        <p:txBody>
          <a:bodyPr>
            <a:normAutofit/>
          </a:bodyPr>
          <a:lstStyle/>
          <a:p>
            <a:pPr>
              <a:buNone/>
            </a:pPr>
            <a:r>
              <a:rPr lang="ru-RU" sz="2400" dirty="0" smtClean="0">
                <a:solidFill>
                  <a:srgbClr val="002060"/>
                </a:solidFill>
                <a:latin typeface="Times New Roman" pitchFamily="18" charset="0"/>
                <a:cs typeface="Times New Roman" pitchFamily="18" charset="0"/>
              </a:rPr>
              <a:t>1.Альбеткова В.И. Русская словесность/ В.И. </a:t>
            </a:r>
            <a:r>
              <a:rPr lang="ru-RU" sz="2400" dirty="0" err="1" smtClean="0">
                <a:solidFill>
                  <a:srgbClr val="002060"/>
                </a:solidFill>
                <a:latin typeface="Times New Roman" pitchFamily="18" charset="0"/>
                <a:cs typeface="Times New Roman" pitchFamily="18" charset="0"/>
              </a:rPr>
              <a:t>Альбеткова</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М.:Дрофа</a:t>
            </a:r>
            <a:r>
              <a:rPr lang="ru-RU" sz="2400" dirty="0" smtClean="0">
                <a:solidFill>
                  <a:srgbClr val="002060"/>
                </a:solidFill>
                <a:latin typeface="Times New Roman" pitchFamily="18" charset="0"/>
                <a:cs typeface="Times New Roman" pitchFamily="18" charset="0"/>
              </a:rPr>
              <a:t>, 2001.</a:t>
            </a:r>
          </a:p>
          <a:p>
            <a:pPr>
              <a:buNone/>
            </a:pPr>
            <a:r>
              <a:rPr lang="ru-RU" sz="2400" dirty="0" smtClean="0">
                <a:solidFill>
                  <a:srgbClr val="002060"/>
                </a:solidFill>
                <a:latin typeface="Times New Roman" pitchFamily="18" charset="0"/>
                <a:cs typeface="Times New Roman" pitchFamily="18" charset="0"/>
              </a:rPr>
              <a:t>2. </a:t>
            </a:r>
            <a:r>
              <a:rPr lang="ru-RU" sz="2400" dirty="0" err="1" smtClean="0">
                <a:solidFill>
                  <a:srgbClr val="002060"/>
                </a:solidFill>
                <a:latin typeface="Times New Roman" pitchFamily="18" charset="0"/>
                <a:cs typeface="Times New Roman" pitchFamily="18" charset="0"/>
              </a:rPr>
              <a:t>Будагов</a:t>
            </a:r>
            <a:r>
              <a:rPr lang="ru-RU" sz="2400" dirty="0" smtClean="0">
                <a:solidFill>
                  <a:srgbClr val="002060"/>
                </a:solidFill>
                <a:latin typeface="Times New Roman" pitchFamily="18" charset="0"/>
                <a:cs typeface="Times New Roman" pitchFamily="18" charset="0"/>
              </a:rPr>
              <a:t> Р.А. Литературные языки и языковые стили/ Р.А. </a:t>
            </a:r>
            <a:r>
              <a:rPr lang="ru-RU" sz="2400" dirty="0" err="1" smtClean="0">
                <a:solidFill>
                  <a:srgbClr val="002060"/>
                </a:solidFill>
                <a:latin typeface="Times New Roman" pitchFamily="18" charset="0"/>
                <a:cs typeface="Times New Roman" pitchFamily="18" charset="0"/>
              </a:rPr>
              <a:t>Будагов</a:t>
            </a:r>
            <a:r>
              <a:rPr lang="ru-RU" sz="2400" dirty="0" smtClean="0">
                <a:solidFill>
                  <a:srgbClr val="002060"/>
                </a:solidFill>
                <a:latin typeface="Times New Roman" pitchFamily="18" charset="0"/>
                <a:cs typeface="Times New Roman" pitchFamily="18" charset="0"/>
              </a:rPr>
              <a:t>. - М., 2003.</a:t>
            </a:r>
          </a:p>
          <a:p>
            <a:pPr>
              <a:buNone/>
            </a:pPr>
            <a:r>
              <a:rPr lang="ru-RU" sz="2400" dirty="0" smtClean="0">
                <a:solidFill>
                  <a:srgbClr val="002060"/>
                </a:solidFill>
                <a:latin typeface="Times New Roman" pitchFamily="18" charset="0"/>
                <a:cs typeface="Times New Roman" pitchFamily="18" charset="0"/>
              </a:rPr>
              <a:t>3. </a:t>
            </a:r>
            <a:r>
              <a:rPr lang="ru-RU" sz="2400" dirty="0" err="1" smtClean="0">
                <a:solidFill>
                  <a:srgbClr val="002060"/>
                </a:solidFill>
                <a:latin typeface="Times New Roman" pitchFamily="18" charset="0"/>
                <a:cs typeface="Times New Roman" pitchFamily="18" charset="0"/>
              </a:rPr>
              <a:t>Веденская</a:t>
            </a:r>
            <a:r>
              <a:rPr lang="ru-RU" sz="2400" dirty="0" smtClean="0">
                <a:solidFill>
                  <a:srgbClr val="002060"/>
                </a:solidFill>
                <a:latin typeface="Times New Roman" pitchFamily="18" charset="0"/>
                <a:cs typeface="Times New Roman" pitchFamily="18" charset="0"/>
              </a:rPr>
              <a:t> Л. А. Русский язык и культура речи: учебное пособие для вузов / Л. А. </a:t>
            </a:r>
            <a:r>
              <a:rPr lang="ru-RU" sz="2400" dirty="0" err="1" smtClean="0">
                <a:solidFill>
                  <a:srgbClr val="002060"/>
                </a:solidFill>
                <a:latin typeface="Times New Roman" pitchFamily="18" charset="0"/>
                <a:cs typeface="Times New Roman" pitchFamily="18" charset="0"/>
              </a:rPr>
              <a:t>Введенска</a:t>
            </a:r>
            <a:r>
              <a:rPr lang="ru-RU" sz="2400" dirty="0" smtClean="0">
                <a:solidFill>
                  <a:srgbClr val="002060"/>
                </a:solidFill>
                <a:latin typeface="Times New Roman" pitchFamily="18" charset="0"/>
                <a:cs typeface="Times New Roman" pitchFamily="18" charset="0"/>
              </a:rPr>
              <a:t>, Л. Г. Павлова, Е. Ю. </a:t>
            </a:r>
            <a:r>
              <a:rPr lang="ru-RU" sz="2400" dirty="0" err="1" smtClean="0">
                <a:solidFill>
                  <a:srgbClr val="002060"/>
                </a:solidFill>
                <a:latin typeface="Times New Roman" pitchFamily="18" charset="0"/>
                <a:cs typeface="Times New Roman" pitchFamily="18" charset="0"/>
              </a:rPr>
              <a:t>Кашаева</a:t>
            </a:r>
            <a:r>
              <a:rPr lang="ru-RU" sz="2400" dirty="0" smtClean="0">
                <a:solidFill>
                  <a:srgbClr val="002060"/>
                </a:solidFill>
                <a:latin typeface="Times New Roman" pitchFamily="18" charset="0"/>
                <a:cs typeface="Times New Roman" pitchFamily="18" charset="0"/>
              </a:rPr>
              <a:t> - Изд. 25-е. - Ростов </a:t>
            </a:r>
            <a:r>
              <a:rPr lang="ru-RU" sz="2400" dirty="0" err="1" smtClean="0">
                <a:solidFill>
                  <a:srgbClr val="002060"/>
                </a:solidFill>
                <a:latin typeface="Times New Roman" pitchFamily="18" charset="0"/>
                <a:cs typeface="Times New Roman" pitchFamily="18" charset="0"/>
              </a:rPr>
              <a:t>н</a:t>
            </a:r>
            <a:r>
              <a:rPr lang="ru-RU" sz="2400" dirty="0" smtClean="0">
                <a:solidFill>
                  <a:srgbClr val="002060"/>
                </a:solidFill>
                <a:latin typeface="Times New Roman" pitchFamily="18" charset="0"/>
                <a:cs typeface="Times New Roman" pitchFamily="18" charset="0"/>
              </a:rPr>
              <a:t>/Д: Феникс, 2008, - 539 с.- (Высшее образование).</a:t>
            </a:r>
          </a:p>
          <a:p>
            <a:pPr>
              <a:buNone/>
            </a:pPr>
            <a:r>
              <a:rPr lang="ru-RU" sz="2400" dirty="0" smtClean="0">
                <a:solidFill>
                  <a:srgbClr val="002060"/>
                </a:solidFill>
                <a:latin typeface="Times New Roman" pitchFamily="18" charset="0"/>
                <a:cs typeface="Times New Roman" pitchFamily="18" charset="0"/>
              </a:rPr>
              <a:t>4. Виноградов В.В. Проблемы литературных языков и закономерностей их образования и развития. - М., 2004.</a:t>
            </a:r>
          </a:p>
          <a:p>
            <a:pPr>
              <a:buNone/>
            </a:pPr>
            <a:r>
              <a:rPr lang="ru-RU" sz="2400" dirty="0" smtClean="0">
                <a:solidFill>
                  <a:srgbClr val="002060"/>
                </a:solidFill>
                <a:latin typeface="Times New Roman" pitchFamily="18" charset="0"/>
                <a:cs typeface="Times New Roman" pitchFamily="18" charset="0"/>
              </a:rPr>
              <a:t>5.</a:t>
            </a:r>
            <a:r>
              <a:rPr lang="ru-RU" sz="2400" dirty="0" smtClean="0"/>
              <a:t> </a:t>
            </a:r>
            <a:r>
              <a:rPr lang="ru-RU" sz="2400" dirty="0" smtClean="0">
                <a:solidFill>
                  <a:srgbClr val="002060"/>
                </a:solidFill>
                <a:latin typeface="Times New Roman" pitchFamily="18" charset="0"/>
                <a:cs typeface="Times New Roman" pitchFamily="18" charset="0"/>
              </a:rPr>
              <a:t>Кузнецов И. Н. Научное исследование : методика проведения и оформление. М., 2006.</a:t>
            </a:r>
          </a:p>
          <a:p>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p:txBody>
          <a:bodyPr>
            <a:normAutofit/>
          </a:bodyPr>
          <a:lstStyle/>
          <a:p>
            <a:pPr algn="ctr"/>
            <a:r>
              <a:rPr lang="ru-RU" sz="2400" i="1" dirty="0" smtClean="0">
                <a:solidFill>
                  <a:srgbClr val="002060"/>
                </a:solidFill>
                <a:latin typeface="Times New Roman" pitchFamily="18" charset="0"/>
                <a:cs typeface="Times New Roman" pitchFamily="18" charset="0"/>
              </a:rPr>
              <a:t/>
            </a:r>
            <a:br>
              <a:rPr lang="ru-RU" sz="2400" i="1" dirty="0" smtClean="0">
                <a:solidFill>
                  <a:srgbClr val="002060"/>
                </a:solidFill>
                <a:latin typeface="Times New Roman" pitchFamily="18" charset="0"/>
                <a:cs typeface="Times New Roman" pitchFamily="18" charset="0"/>
              </a:rPr>
            </a:br>
            <a:endParaRPr lang="ru-RU" sz="1800" i="1" dirty="0">
              <a:solidFill>
                <a:srgbClr val="002060"/>
              </a:solidFill>
              <a:latin typeface="Times New Roman" pitchFamily="18" charset="0"/>
              <a:cs typeface="Times New Roman" pitchFamily="18" charset="0"/>
            </a:endParaRPr>
          </a:p>
        </p:txBody>
      </p:sp>
      <p:pic>
        <p:nvPicPr>
          <p:cNvPr id="16386" name="Picture 2" descr="https://rus.1sept.ru/2003/28/18.jpg"/>
          <p:cNvPicPr>
            <a:picLocks noGrp="1" noChangeAspect="1" noChangeArrowheads="1"/>
          </p:cNvPicPr>
          <p:nvPr>
            <p:ph sz="half" idx="2"/>
          </p:nvPr>
        </p:nvPicPr>
        <p:blipFill>
          <a:blip r:embed="rId2"/>
          <a:stretch>
            <a:fillRect/>
          </a:stretch>
        </p:blipFill>
        <p:spPr bwMode="auto">
          <a:xfrm rot="21384299">
            <a:off x="428245" y="1203244"/>
            <a:ext cx="3428384" cy="3670300"/>
          </a:xfrm>
          <a:prstGeom prst="rect">
            <a:avLst/>
          </a:prstGeom>
          <a:noFill/>
        </p:spPr>
      </p:pic>
      <p:sp>
        <p:nvSpPr>
          <p:cNvPr id="6" name="Содержимое 5"/>
          <p:cNvSpPr>
            <a:spLocks noGrp="1"/>
          </p:cNvSpPr>
          <p:nvPr>
            <p:ph sz="quarter" idx="4"/>
          </p:nvPr>
        </p:nvSpPr>
        <p:spPr>
          <a:xfrm>
            <a:off x="3857620" y="928670"/>
            <a:ext cx="5000660" cy="5197493"/>
          </a:xfrm>
        </p:spPr>
        <p:txBody>
          <a:bodyPr>
            <a:normAutofit/>
          </a:bodyPr>
          <a:lstStyle/>
          <a:p>
            <a:pPr>
              <a:buNone/>
            </a:pPr>
            <a:r>
              <a:rPr lang="ru-RU" sz="3200" b="1" i="1" dirty="0" smtClean="0">
                <a:solidFill>
                  <a:srgbClr val="002060"/>
                </a:solidFill>
                <a:latin typeface="Times New Roman" pitchFamily="18" charset="0"/>
                <a:cs typeface="Times New Roman" pitchFamily="18" charset="0"/>
              </a:rPr>
              <a:t>«Для каждой цели – свои средства, таков должен быть лозунг лингвистически культурного общества»</a:t>
            </a:r>
          </a:p>
          <a:p>
            <a:pPr algn="r">
              <a:buNone/>
            </a:pPr>
            <a:r>
              <a:rPr lang="ru-RU" sz="2600" b="1" i="1" dirty="0" smtClean="0">
                <a:solidFill>
                  <a:srgbClr val="002060"/>
                </a:solidFill>
                <a:latin typeface="Times New Roman" pitchFamily="18" charset="0"/>
                <a:cs typeface="Times New Roman" pitchFamily="18" charset="0"/>
              </a:rPr>
              <a:t>Г.О.Винокур,</a:t>
            </a:r>
          </a:p>
          <a:p>
            <a:pPr algn="r">
              <a:buNone/>
            </a:pPr>
            <a:r>
              <a:rPr lang="ru-RU" sz="2000" b="1" dirty="0" smtClean="0">
                <a:solidFill>
                  <a:srgbClr val="002060"/>
                </a:solidFill>
                <a:latin typeface="Times New Roman" pitchFamily="18" charset="0"/>
                <a:cs typeface="Times New Roman" pitchFamily="18" charset="0"/>
              </a:rPr>
              <a:t>доктор филологических наук, специалист по русской литературе, истории русского языка</a:t>
            </a:r>
            <a:endParaRPr lang="ru-RU" sz="20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457200" y="785794"/>
            <a:ext cx="8329642" cy="5572164"/>
          </a:xfrm>
        </p:spPr>
        <p:txBody>
          <a:bodyPr>
            <a:noAutofit/>
          </a:bodyPr>
          <a:lstStyle/>
          <a:p>
            <a:pPr>
              <a:buNone/>
            </a:pPr>
            <a:r>
              <a:rPr lang="ru-RU" b="1" i="1" u="sng" dirty="0" smtClean="0">
                <a:solidFill>
                  <a:srgbClr val="002060"/>
                </a:solidFill>
                <a:latin typeface="Times New Roman" pitchFamily="18" charset="0"/>
                <a:cs typeface="Times New Roman" pitchFamily="18" charset="0"/>
              </a:rPr>
              <a:t>Научный стиль речи</a:t>
            </a:r>
            <a:r>
              <a:rPr lang="ru-RU" sz="2800" dirty="0" smtClean="0">
                <a:solidFill>
                  <a:srgbClr val="002060"/>
                </a:solidFill>
                <a:latin typeface="Times New Roman" pitchFamily="18" charset="0"/>
                <a:cs typeface="Times New Roman" pitchFamily="18" charset="0"/>
              </a:rPr>
              <a:t> — это функциональный стиль речи русского литературного языка, который является средством общения в сфере научной, научно-профессиональной и учебно-научной деятельности.</a:t>
            </a:r>
          </a:p>
          <a:p>
            <a:pPr>
              <a:buNone/>
            </a:pPr>
            <a:r>
              <a:rPr lang="ru-RU" sz="2800" dirty="0" smtClean="0">
                <a:solidFill>
                  <a:srgbClr val="002060"/>
                </a:solidFill>
                <a:latin typeface="Times New Roman" pitchFamily="18" charset="0"/>
                <a:cs typeface="Times New Roman" pitchFamily="18" charset="0"/>
              </a:rPr>
              <a:t> </a:t>
            </a:r>
            <a:r>
              <a:rPr lang="ru-RU" b="1" i="1" u="sng" dirty="0" smtClean="0">
                <a:solidFill>
                  <a:srgbClr val="002060"/>
                </a:solidFill>
                <a:latin typeface="Times New Roman" pitchFamily="18" charset="0"/>
                <a:cs typeface="Times New Roman" pitchFamily="18" charset="0"/>
              </a:rPr>
              <a:t>Доминирующая  функция</a:t>
            </a:r>
            <a:r>
              <a:rPr lang="ru-RU" sz="2800" b="1" i="1" u="sng" dirty="0" smtClean="0">
                <a:solidFill>
                  <a:srgbClr val="002060"/>
                </a:solidFill>
                <a:latin typeface="Times New Roman" pitchFamily="18" charset="0"/>
                <a:cs typeface="Times New Roman" pitchFamily="18" charset="0"/>
              </a:rPr>
              <a:t> </a:t>
            </a:r>
            <a:r>
              <a:rPr lang="ru-RU" sz="2800" dirty="0" smtClean="0">
                <a:solidFill>
                  <a:srgbClr val="002060"/>
                </a:solidFill>
                <a:latin typeface="Times New Roman" pitchFamily="18" charset="0"/>
                <a:cs typeface="Times New Roman" pitchFamily="18" charset="0"/>
              </a:rPr>
              <a:t>- познавательная. </a:t>
            </a:r>
          </a:p>
          <a:p>
            <a:pPr>
              <a:buNone/>
            </a:pPr>
            <a:r>
              <a:rPr lang="ru-RU" sz="2800" b="1" i="1" u="sng" dirty="0" smtClean="0">
                <a:solidFill>
                  <a:srgbClr val="002060"/>
                </a:solidFill>
                <a:latin typeface="Times New Roman" pitchFamily="18" charset="0"/>
                <a:cs typeface="Times New Roman" pitchFamily="18" charset="0"/>
              </a:rPr>
              <a:t> </a:t>
            </a:r>
            <a:r>
              <a:rPr lang="ru-RU" b="1" i="1" u="sng" dirty="0" smtClean="0">
                <a:solidFill>
                  <a:srgbClr val="002060"/>
                </a:solidFill>
                <a:latin typeface="Times New Roman" pitchFamily="18" charset="0"/>
                <a:cs typeface="Times New Roman" pitchFamily="18" charset="0"/>
              </a:rPr>
              <a:t>Задачей</a:t>
            </a:r>
            <a:r>
              <a:rPr lang="ru-RU" sz="2800" i="1" u="sng" dirty="0" smtClean="0">
                <a:solidFill>
                  <a:srgbClr val="002060"/>
                </a:solidFill>
                <a:latin typeface="Times New Roman" pitchFamily="18" charset="0"/>
                <a:cs typeface="Times New Roman" pitchFamily="18" charset="0"/>
              </a:rPr>
              <a:t> </a:t>
            </a:r>
            <a:r>
              <a:rPr lang="ru-RU" sz="2800" dirty="0" smtClean="0">
                <a:solidFill>
                  <a:srgbClr val="002060"/>
                </a:solidFill>
                <a:latin typeface="Times New Roman" pitchFamily="18" charset="0"/>
                <a:cs typeface="Times New Roman" pitchFamily="18" charset="0"/>
              </a:rPr>
              <a:t>научного стиля является объяснение явлений природы и социальной жизни, определение закономерностей и выявление причинно-следственных связей.</a:t>
            </a:r>
          </a:p>
          <a:p>
            <a:pPr>
              <a:buNone/>
            </a:pPr>
            <a:endParaRPr lang="ru-RU"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normAutofit/>
          </a:bodyPr>
          <a:lstStyle/>
          <a:p>
            <a:r>
              <a:rPr lang="ru-RU" sz="3200" b="1" dirty="0" err="1" smtClean="0">
                <a:solidFill>
                  <a:srgbClr val="002060"/>
                </a:solidFill>
                <a:latin typeface="Times New Roman" pitchFamily="18" charset="0"/>
                <a:cs typeface="Times New Roman" pitchFamily="18" charset="0"/>
              </a:rPr>
              <a:t>Подстили</a:t>
            </a:r>
            <a:r>
              <a:rPr lang="ru-RU" sz="3200" b="1" dirty="0" smtClean="0">
                <a:solidFill>
                  <a:srgbClr val="002060"/>
                </a:solidFill>
                <a:latin typeface="Times New Roman" pitchFamily="18" charset="0"/>
                <a:cs typeface="Times New Roman" pitchFamily="18" charset="0"/>
              </a:rPr>
              <a:t> научного стиля</a:t>
            </a:r>
            <a:endParaRPr lang="ru-RU" sz="3200" b="1" dirty="0">
              <a:solidFill>
                <a:srgbClr val="002060"/>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357158" y="1071545"/>
          <a:ext cx="8229600" cy="5543580"/>
        </p:xfrm>
        <a:graphic>
          <a:graphicData uri="http://schemas.openxmlformats.org/drawingml/2006/table">
            <a:tbl>
              <a:tblPr firstRow="1" bandRow="1">
                <a:tableStyleId>{93296810-A885-4BE3-A3E7-6D5BEEA58F35}</a:tableStyleId>
              </a:tblPr>
              <a:tblGrid>
                <a:gridCol w="8229600"/>
              </a:tblGrid>
              <a:tr h="1042995">
                <a:tc>
                  <a:txBody>
                    <a:bodyPr/>
                    <a:lstStyle/>
                    <a:p>
                      <a:pPr algn="ctr"/>
                      <a:r>
                        <a:rPr lang="ru-RU" sz="2400" i="0" dirty="0" smtClean="0">
                          <a:solidFill>
                            <a:srgbClr val="C00000"/>
                          </a:solidFill>
                          <a:latin typeface="Times New Roman" pitchFamily="18" charset="0"/>
                          <a:cs typeface="Times New Roman" pitchFamily="18" charset="0"/>
                        </a:rPr>
                        <a:t>СОБСТВЕННО-НАУЧНЫЙ </a:t>
                      </a:r>
                    </a:p>
                    <a:p>
                      <a:pPr algn="ctr"/>
                      <a:r>
                        <a:rPr lang="ru-RU" sz="2000" dirty="0" smtClean="0">
                          <a:solidFill>
                            <a:srgbClr val="002060"/>
                          </a:solidFill>
                          <a:latin typeface="Times New Roman" pitchFamily="18" charset="0"/>
                          <a:cs typeface="Times New Roman" pitchFamily="18" charset="0"/>
                        </a:rPr>
                        <a:t>(МОНОГРАФИИ,НАУЧНЫЕ СТАТЬИ, ДОКЛАДЫ,РЕЦЕНЗИИ,КУРСОВАЯ РАБОТА,ДИПЛОМНАЯ РАБОТА)</a:t>
                      </a:r>
                      <a:endParaRPr lang="ru-RU" sz="2000" dirty="0">
                        <a:solidFill>
                          <a:srgbClr val="002060"/>
                        </a:solidFill>
                        <a:latin typeface="Times New Roman" pitchFamily="18" charset="0"/>
                        <a:cs typeface="Times New Roman" pitchFamily="18" charset="0"/>
                      </a:endParaRPr>
                    </a:p>
                  </a:txBody>
                  <a:tcPr>
                    <a:solidFill>
                      <a:srgbClr val="FFFF00"/>
                    </a:solidFill>
                  </a:tcPr>
                </a:tc>
              </a:tr>
              <a:tr h="1042995">
                <a:tc>
                  <a:txBody>
                    <a:bodyPr/>
                    <a:lstStyle/>
                    <a:p>
                      <a:pPr algn="ctr"/>
                      <a:r>
                        <a:rPr lang="ru-RU" sz="2400" b="1" dirty="0" smtClean="0">
                          <a:solidFill>
                            <a:srgbClr val="C00000"/>
                          </a:solidFill>
                          <a:latin typeface="Times New Roman" pitchFamily="18" charset="0"/>
                          <a:cs typeface="Times New Roman" pitchFamily="18" charset="0"/>
                        </a:rPr>
                        <a:t>НАУЧНО-ИНФОРМАТИВНЫЙ </a:t>
                      </a:r>
                    </a:p>
                    <a:p>
                      <a:pPr algn="ctr"/>
                      <a:r>
                        <a:rPr lang="ru-RU" sz="2000" b="1" dirty="0" smtClean="0">
                          <a:solidFill>
                            <a:srgbClr val="002060"/>
                          </a:solidFill>
                          <a:latin typeface="Times New Roman" pitchFamily="18" charset="0"/>
                          <a:cs typeface="Times New Roman" pitchFamily="18" charset="0"/>
                        </a:rPr>
                        <a:t>(РЕФЕРАТ,АННОТАЦИЯ,КОНСПЕКТ,</a:t>
                      </a:r>
                      <a:r>
                        <a:rPr lang="ru-RU" sz="2000" b="1" baseline="0" dirty="0" smtClean="0">
                          <a:solidFill>
                            <a:srgbClr val="002060"/>
                          </a:solidFill>
                          <a:latin typeface="Times New Roman" pitchFamily="18" charset="0"/>
                          <a:cs typeface="Times New Roman" pitchFamily="18" charset="0"/>
                        </a:rPr>
                        <a:t> ПАТЕНТНОЕ ОПИСАНИЕ)</a:t>
                      </a:r>
                      <a:endParaRPr lang="ru-RU" sz="2000" b="1" dirty="0">
                        <a:solidFill>
                          <a:srgbClr val="C00000"/>
                        </a:solidFill>
                        <a:latin typeface="Times New Roman" pitchFamily="18" charset="0"/>
                        <a:cs typeface="Times New Roman" pitchFamily="18" charset="0"/>
                      </a:endParaRPr>
                    </a:p>
                  </a:txBody>
                  <a:tcPr>
                    <a:solidFill>
                      <a:srgbClr val="92D050"/>
                    </a:solidFill>
                  </a:tcPr>
                </a:tc>
              </a:tr>
              <a:tr h="1042995">
                <a:tc>
                  <a:txBody>
                    <a:bodyPr/>
                    <a:lstStyle/>
                    <a:p>
                      <a:pPr algn="ctr"/>
                      <a:r>
                        <a:rPr lang="ru-RU" sz="2400" b="1" dirty="0" smtClean="0">
                          <a:solidFill>
                            <a:srgbClr val="C00000"/>
                          </a:solidFill>
                          <a:latin typeface="Times New Roman" pitchFamily="18" charset="0"/>
                          <a:cs typeface="Times New Roman" pitchFamily="18" charset="0"/>
                        </a:rPr>
                        <a:t>НАУЧНО-СПРАВОЧНЫЙ </a:t>
                      </a:r>
                    </a:p>
                    <a:p>
                      <a:pPr algn="ctr"/>
                      <a:r>
                        <a:rPr lang="ru-RU" sz="2000" b="1" dirty="0" smtClean="0">
                          <a:solidFill>
                            <a:srgbClr val="002060"/>
                          </a:solidFill>
                          <a:latin typeface="Times New Roman" pitchFamily="18" charset="0"/>
                          <a:cs typeface="Times New Roman" pitchFamily="18" charset="0"/>
                        </a:rPr>
                        <a:t>(СЛОВАРЬ,СПРАВОЧНИК, КАТАЛОГ)</a:t>
                      </a:r>
                      <a:endParaRPr lang="ru-RU" sz="2000" b="1" dirty="0">
                        <a:solidFill>
                          <a:srgbClr val="C00000"/>
                        </a:solidFill>
                        <a:latin typeface="Times New Roman" pitchFamily="18" charset="0"/>
                        <a:cs typeface="Times New Roman" pitchFamily="18" charset="0"/>
                      </a:endParaRPr>
                    </a:p>
                  </a:txBody>
                  <a:tcPr>
                    <a:solidFill>
                      <a:schemeClr val="bg2">
                        <a:lumMod val="75000"/>
                      </a:schemeClr>
                    </a:solidFill>
                  </a:tcPr>
                </a:tc>
              </a:tr>
              <a:tr h="1042995">
                <a:tc>
                  <a:txBody>
                    <a:bodyPr/>
                    <a:lstStyle/>
                    <a:p>
                      <a:pPr algn="ctr"/>
                      <a:r>
                        <a:rPr lang="ru-RU" sz="2400" b="1" dirty="0" smtClean="0">
                          <a:solidFill>
                            <a:srgbClr val="C00000"/>
                          </a:solidFill>
                          <a:latin typeface="Times New Roman" pitchFamily="18" charset="0"/>
                          <a:cs typeface="Times New Roman" pitchFamily="18" charset="0"/>
                        </a:rPr>
                        <a:t>УЧЕБНО-НАУЧНЫЙ </a:t>
                      </a:r>
                    </a:p>
                    <a:p>
                      <a:pPr algn="ctr"/>
                      <a:r>
                        <a:rPr lang="ru-RU" sz="2000" b="1" dirty="0" smtClean="0">
                          <a:solidFill>
                            <a:srgbClr val="002060"/>
                          </a:solidFill>
                          <a:latin typeface="Times New Roman" pitchFamily="18" charset="0"/>
                          <a:cs typeface="Times New Roman" pitchFamily="18" charset="0"/>
                        </a:rPr>
                        <a:t>(ЛЕКЦИИ, УЧЕБНЫЕ ПОСОБИЯ, КОНСПЕКТ,</a:t>
                      </a:r>
                      <a:r>
                        <a:rPr lang="ru-RU" sz="2000" b="1" baseline="0" dirty="0" smtClean="0">
                          <a:solidFill>
                            <a:srgbClr val="002060"/>
                          </a:solidFill>
                          <a:latin typeface="Times New Roman" pitchFamily="18" charset="0"/>
                          <a:cs typeface="Times New Roman" pitchFamily="18" charset="0"/>
                        </a:rPr>
                        <a:t> УСТНЫЙ ОТВЕТ</a:t>
                      </a:r>
                      <a:r>
                        <a:rPr lang="ru-RU" sz="2000" b="1" dirty="0" smtClean="0">
                          <a:solidFill>
                            <a:srgbClr val="002060"/>
                          </a:solidFill>
                          <a:latin typeface="Times New Roman" pitchFamily="18" charset="0"/>
                          <a:cs typeface="Times New Roman" pitchFamily="18" charset="0"/>
                        </a:rPr>
                        <a:t>)</a:t>
                      </a:r>
                      <a:endParaRPr lang="ru-RU" sz="2000" b="1" dirty="0">
                        <a:solidFill>
                          <a:srgbClr val="002060"/>
                        </a:solidFill>
                        <a:latin typeface="Times New Roman" pitchFamily="18" charset="0"/>
                        <a:cs typeface="Times New Roman" pitchFamily="18" charset="0"/>
                      </a:endParaRPr>
                    </a:p>
                  </a:txBody>
                  <a:tcPr>
                    <a:solidFill>
                      <a:srgbClr val="FFC000"/>
                    </a:solidFill>
                  </a:tcPr>
                </a:tc>
              </a:tr>
              <a:tr h="1042995">
                <a:tc>
                  <a:txBody>
                    <a:bodyPr/>
                    <a:lstStyle/>
                    <a:p>
                      <a:pPr algn="ctr"/>
                      <a:r>
                        <a:rPr lang="ru-RU" sz="2400" b="1" dirty="0" smtClean="0">
                          <a:solidFill>
                            <a:srgbClr val="C00000"/>
                          </a:solidFill>
                          <a:latin typeface="Times New Roman" pitchFamily="18" charset="0"/>
                          <a:cs typeface="Times New Roman" pitchFamily="18" charset="0"/>
                        </a:rPr>
                        <a:t>НАУЧНО-ПОПУЛЯРНЫЙ </a:t>
                      </a:r>
                    </a:p>
                    <a:p>
                      <a:pPr algn="ctr"/>
                      <a:r>
                        <a:rPr lang="ru-RU" sz="2000" b="1" dirty="0" smtClean="0">
                          <a:solidFill>
                            <a:srgbClr val="002060"/>
                          </a:solidFill>
                          <a:latin typeface="Times New Roman" pitchFamily="18" charset="0"/>
                          <a:cs typeface="Times New Roman" pitchFamily="18" charset="0"/>
                        </a:rPr>
                        <a:t>(ОЧЕРК,ЛЕКЦИЯ)</a:t>
                      </a:r>
                      <a:endParaRPr lang="ru-RU" sz="2000" b="1" dirty="0">
                        <a:solidFill>
                          <a:srgbClr val="C00000"/>
                        </a:solidFill>
                        <a:latin typeface="Times New Roman" pitchFamily="18" charset="0"/>
                        <a:cs typeface="Times New Roman" pitchFamily="18" charset="0"/>
                      </a:endParaRPr>
                    </a:p>
                  </a:txBody>
                  <a:tcPr>
                    <a:solidFill>
                      <a:schemeClr val="accent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11156"/>
          </a:xfrm>
        </p:spPr>
        <p:txBody>
          <a:bodyPr>
            <a:noAutofit/>
          </a:bodyPr>
          <a:lstStyle/>
          <a:p>
            <a:r>
              <a:rPr lang="ru-RU" sz="3200" b="1" dirty="0" smtClean="0">
                <a:solidFill>
                  <a:srgbClr val="002060"/>
                </a:solidFill>
                <a:latin typeface="Times New Roman" pitchFamily="18" charset="0"/>
                <a:cs typeface="Times New Roman" pitchFamily="18" charset="0"/>
              </a:rPr>
              <a:t>Особенности научного стиля</a:t>
            </a:r>
            <a:endParaRPr lang="ru-RU" sz="3200" b="1" dirty="0">
              <a:solidFill>
                <a:srgbClr val="002060"/>
              </a:solidFill>
              <a:latin typeface="Times New Roman" pitchFamily="18" charset="0"/>
              <a:cs typeface="Times New Roman" pitchFamily="18" charset="0"/>
            </a:endParaRPr>
          </a:p>
        </p:txBody>
      </p:sp>
      <p:sp>
        <p:nvSpPr>
          <p:cNvPr id="5" name="Содержимое 4"/>
          <p:cNvSpPr>
            <a:spLocks noGrp="1"/>
          </p:cNvSpPr>
          <p:nvPr>
            <p:ph idx="1"/>
          </p:nvPr>
        </p:nvSpPr>
        <p:spPr>
          <a:xfrm>
            <a:off x="457200" y="1000108"/>
            <a:ext cx="8229600" cy="5126055"/>
          </a:xfrm>
        </p:spPr>
        <p:txBody>
          <a:bodyPr>
            <a:normAutofit/>
          </a:bodyPr>
          <a:lstStyle/>
          <a:p>
            <a:pPr>
              <a:buFont typeface="Wingdings" pitchFamily="2" charset="2"/>
              <a:buChar char="q"/>
            </a:pPr>
            <a:r>
              <a:rPr lang="ru-RU" sz="2400" b="1" i="1" u="sng" dirty="0" smtClean="0">
                <a:solidFill>
                  <a:srgbClr val="002060"/>
                </a:solidFill>
                <a:latin typeface="Times New Roman" pitchFamily="18" charset="0"/>
                <a:cs typeface="Times New Roman" pitchFamily="18" charset="0"/>
              </a:rPr>
              <a:t>Преобладающая форма речи </a:t>
            </a:r>
            <a:r>
              <a:rPr lang="ru-RU" sz="2400" dirty="0" smtClean="0">
                <a:solidFill>
                  <a:srgbClr val="002060"/>
                </a:solidFill>
                <a:latin typeface="Times New Roman" pitchFamily="18" charset="0"/>
                <a:cs typeface="Times New Roman" pitchFamily="18" charset="0"/>
              </a:rPr>
              <a:t>– письменная. Показательно то, что устные жанры со временем трансформируются в письменные (публикация научных докладов, лекций, стенографирование научных дискуссий, запись по памяти высказываний известных деятелей науки).</a:t>
            </a:r>
          </a:p>
          <a:p>
            <a:pPr>
              <a:buFont typeface="Wingdings" pitchFamily="2" charset="2"/>
              <a:buChar char="q"/>
            </a:pPr>
            <a:r>
              <a:rPr lang="ru-RU" sz="2400" b="1" i="1" u="sng" dirty="0" smtClean="0">
                <a:solidFill>
                  <a:srgbClr val="002060"/>
                </a:solidFill>
                <a:latin typeface="Times New Roman" pitchFamily="18" charset="0"/>
                <a:cs typeface="Times New Roman" pitchFamily="18" charset="0"/>
              </a:rPr>
              <a:t>Степень подготовленности</a:t>
            </a:r>
            <a:r>
              <a:rPr lang="ru-RU" sz="2400" b="1" i="1" dirty="0" smtClean="0">
                <a:solidFill>
                  <a:srgbClr val="002060"/>
                </a:solidFill>
                <a:latin typeface="Times New Roman" pitchFamily="18" charset="0"/>
                <a:cs typeface="Times New Roman" pitchFamily="18" charset="0"/>
              </a:rPr>
              <a:t>. </a:t>
            </a:r>
            <a:r>
              <a:rPr lang="ru-RU" sz="2400" dirty="0" smtClean="0">
                <a:solidFill>
                  <a:srgbClr val="002060"/>
                </a:solidFill>
                <a:latin typeface="Times New Roman" pitchFamily="18" charset="0"/>
                <a:cs typeface="Times New Roman" pitchFamily="18" charset="0"/>
              </a:rPr>
              <a:t>Особенность научной речи заключается в том, что ее порождение подготовлено и спонтанно в одно и то же время, оно невозможно без творческого вдохновения, научного экспромта. Это ярко проявляется в научных дискуссиях. Научный текст, хотя и написан по законам построения научной речи, является «незаконченным». Он открыт для обсуждения, может быть признан неверным и т. д.</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lnSpcReduction="10000"/>
          </a:bodyPr>
          <a:lstStyle/>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 Круг тем </a:t>
            </a:r>
            <a:r>
              <a:rPr lang="ru-RU" sz="2800" i="1" dirty="0" smtClean="0">
                <a:solidFill>
                  <a:srgbClr val="002060"/>
                </a:solidFill>
                <a:latin typeface="Times New Roman" pitchFamily="18" charset="0"/>
                <a:cs typeface="Times New Roman" pitchFamily="18" charset="0"/>
              </a:rPr>
              <a:t>– </a:t>
            </a:r>
            <a:r>
              <a:rPr lang="ru-RU" sz="2800" dirty="0" smtClean="0">
                <a:solidFill>
                  <a:srgbClr val="002060"/>
                </a:solidFill>
                <a:latin typeface="Times New Roman" pitchFamily="18" charset="0"/>
                <a:cs typeface="Times New Roman" pitchFamily="18" charset="0"/>
              </a:rPr>
              <a:t>неограниченный, так как нет ничего, что не могло бы быть предметом научного интереса, научного исследования.</a:t>
            </a:r>
          </a:p>
          <a:p>
            <a:pPr>
              <a:buFont typeface="Wingdings" pitchFamily="2" charset="2"/>
              <a:buChar char="q"/>
            </a:pPr>
            <a:r>
              <a:rPr lang="ru-RU" sz="2800" b="1" i="1" u="sng" dirty="0" smtClean="0">
                <a:solidFill>
                  <a:srgbClr val="002060"/>
                </a:solidFill>
                <a:latin typeface="Times New Roman" pitchFamily="18" charset="0"/>
                <a:cs typeface="Times New Roman" pitchFamily="18" charset="0"/>
              </a:rPr>
              <a:t>Выражение оценки </a:t>
            </a:r>
            <a:r>
              <a:rPr lang="ru-RU" sz="2800" dirty="0" smtClean="0">
                <a:solidFill>
                  <a:srgbClr val="002060"/>
                </a:solidFill>
                <a:latin typeface="Times New Roman" pitchFamily="18" charset="0"/>
                <a:cs typeface="Times New Roman" pitchFamily="18" charset="0"/>
              </a:rPr>
              <a:t>– косвенное или скрытое. </a:t>
            </a:r>
            <a:r>
              <a:rPr lang="ru-RU" sz="2800" dirty="0" err="1" smtClean="0">
                <a:solidFill>
                  <a:srgbClr val="002060"/>
                </a:solidFill>
                <a:latin typeface="Times New Roman" pitchFamily="18" charset="0"/>
                <a:cs typeface="Times New Roman" pitchFamily="18" charset="0"/>
              </a:rPr>
              <a:t>Оценочность</a:t>
            </a:r>
            <a:r>
              <a:rPr lang="ru-RU" sz="2800" dirty="0" smtClean="0">
                <a:solidFill>
                  <a:srgbClr val="002060"/>
                </a:solidFill>
                <a:latin typeface="Times New Roman" pitchFamily="18" charset="0"/>
                <a:cs typeface="Times New Roman" pitchFamily="18" charset="0"/>
              </a:rPr>
              <a:t> в научной речи определяется не этическими нормами «плохо – хорошо», как, например, в разговорной речи или публицистическом стиле, а понятиями «верно – неверно». Но в реальной практике, особенно в ситуации устной научной речи, мы встречаемся с отождествлением субъективных и объективных оценок: «Неверно, с нашей точки зрения, – значит плохо». </a:t>
            </a:r>
            <a:endParaRPr lang="ru-RU" sz="28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Другая 1">
      <a:dk1>
        <a:sysClr val="windowText" lastClr="000000"/>
      </a:dk1>
      <a:lt1>
        <a:sysClr val="window" lastClr="FFFFFF"/>
      </a:lt1>
      <a:dk2>
        <a:srgbClr val="4E5B6F"/>
      </a:dk2>
      <a:lt2>
        <a:srgbClr val="D6ECFF"/>
      </a:lt2>
      <a:accent1>
        <a:srgbClr val="5EA226"/>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1052</TotalTime>
  <Words>1757</Words>
  <PresentationFormat>Экран (4:3)</PresentationFormat>
  <Paragraphs>187</Paragraphs>
  <Slides>41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Тема Office</vt:lpstr>
      <vt:lpstr>Департамент здравоохранения Воронежской области  Бюджетное профессиональное образовательное учреждение Воронежской области  «Борисоглебский медицинский колледж»</vt:lpstr>
      <vt:lpstr>Цель семинара:</vt:lpstr>
      <vt:lpstr>Стилистика. Функциональные  стили языка.</vt:lpstr>
      <vt:lpstr>Слайд 4</vt:lpstr>
      <vt:lpstr> </vt:lpstr>
      <vt:lpstr>Слайд 6</vt:lpstr>
      <vt:lpstr>Подстили научного стиля</vt:lpstr>
      <vt:lpstr>Особенности научного стиля</vt:lpstr>
      <vt:lpstr>Слайд 9</vt:lpstr>
      <vt:lpstr>Слайд 10</vt:lpstr>
      <vt:lpstr>История научного  стиля</vt:lpstr>
      <vt:lpstr>Слайд 12</vt:lpstr>
      <vt:lpstr>Языковые признаки научного стиля речи</vt:lpstr>
      <vt:lpstr>Слайд 14</vt:lpstr>
      <vt:lpstr>Слайд 15</vt:lpstr>
      <vt:lpstr>Морфологические признаки научного стиля </vt:lpstr>
      <vt:lpstr>Слайд 17</vt:lpstr>
      <vt:lpstr>Слайд 18</vt:lpstr>
      <vt:lpstr>Синтаксические признаки научного стиля</vt:lpstr>
      <vt:lpstr>Слайд 20</vt:lpstr>
      <vt:lpstr>Слайд 21</vt:lpstr>
      <vt:lpstr>Структура научно-исследовательской работы</vt:lpstr>
      <vt:lpstr>Титульный лист</vt:lpstr>
      <vt:lpstr>Требования к формулировке темы  научной работы</vt:lpstr>
      <vt:lpstr>Слайд 25</vt:lpstr>
      <vt:lpstr>Слайд 26</vt:lpstr>
      <vt:lpstr>Слайд 27</vt:lpstr>
      <vt:lpstr>Слайд 28</vt:lpstr>
      <vt:lpstr>Композиция и способы написания научного текста</vt:lpstr>
      <vt:lpstr>Слайд 30</vt:lpstr>
      <vt:lpstr>Правила деления:</vt:lpstr>
      <vt:lpstr>Слайд 32</vt:lpstr>
      <vt:lpstr>Пораздельная нумерация</vt:lpstr>
      <vt:lpstr>Индексационная нумерация</vt:lpstr>
      <vt:lpstr>Способы написания научного текста</vt:lpstr>
      <vt:lpstr>Типы изложения материала</vt:lpstr>
      <vt:lpstr>Описание</vt:lpstr>
      <vt:lpstr>Рассуждение</vt:lpstr>
      <vt:lpstr>Рассуждение строится по плану:</vt:lpstr>
      <vt:lpstr>Слайд 40</vt:lpstr>
      <vt:lpstr>Используемые источники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Департамент здравоохранения Воронежской области  Бюджетное профессиональное образовательное учреждение Воронежской области  «Борисоглебский медицинский колледж»</dc:title>
  <dc:creator>Asus</dc:creator>
  <cp:lastModifiedBy>Asus</cp:lastModifiedBy>
  <cp:revision>104</cp:revision>
  <dcterms:created xsi:type="dcterms:W3CDTF">2022-01-05T11:27:19Z</dcterms:created>
  <dcterms:modified xsi:type="dcterms:W3CDTF">2022-02-28T18:41:02Z</dcterms:modified>
</cp:coreProperties>
</file>