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93" r:id="rId4"/>
    <p:sldId id="270" r:id="rId5"/>
    <p:sldId id="258" r:id="rId6"/>
    <p:sldId id="259" r:id="rId7"/>
    <p:sldId id="268" r:id="rId8"/>
    <p:sldId id="262" r:id="rId9"/>
    <p:sldId id="269" r:id="rId10"/>
    <p:sldId id="265" r:id="rId11"/>
    <p:sldId id="261" r:id="rId12"/>
    <p:sldId id="273" r:id="rId13"/>
    <p:sldId id="274" r:id="rId14"/>
    <p:sldId id="275" r:id="rId15"/>
    <p:sldId id="272" r:id="rId16"/>
    <p:sldId id="276" r:id="rId17"/>
    <p:sldId id="277" r:id="rId18"/>
    <p:sldId id="279" r:id="rId19"/>
    <p:sldId id="284" r:id="rId20"/>
    <p:sldId id="280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71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DE3"/>
    <a:srgbClr val="E094E0"/>
    <a:srgbClr val="E5A5E5"/>
    <a:srgbClr val="E197E1"/>
    <a:srgbClr val="CB4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568952" cy="2376264"/>
          </a:xfrm>
        </p:spPr>
        <p:txBody>
          <a:bodyPr/>
          <a:lstStyle/>
          <a:p>
            <a:pPr marL="182880" indent="0" algn="ctr"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Математика в профессиональной деятельности медицинского работника. Специфика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преподавания математики в соответствии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ФГОС СОО и СПО</a:t>
            </a:r>
            <a:b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Бюджетное профессиональное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«Борисоглебский медицинский колледж»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174262" y="4653136"/>
            <a:ext cx="49513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 Рыжова Е.В.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преподаватель математики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БПОУ ВО «Борисоглебскмедколледж»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1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6/731578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75556" y="4199892"/>
            <a:ext cx="2952328" cy="9361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58112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Компетентностный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5697" y="5661248"/>
            <a:ext cx="4968552" cy="102229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5717" y="581845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Определяет результативно-целевую направленность образования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3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1633"/>
          <a:stretch/>
        </p:blipFill>
        <p:spPr>
          <a:xfrm>
            <a:off x="1403648" y="23129"/>
            <a:ext cx="6408712" cy="65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Трудности при обучении математики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750" y="1196752"/>
            <a:ext cx="8209706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90000"/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Причины:</a:t>
            </a:r>
          </a:p>
          <a:p>
            <a:pPr marL="273050" lvl="0" indent="-273050" algn="ctr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90000"/>
            </a:pPr>
            <a:r>
              <a:rPr lang="ru-RU" sz="3200" dirty="0">
                <a:solidFill>
                  <a:srgbClr val="002060"/>
                </a:solidFill>
                <a:latin typeface="Corbel"/>
              </a:rPr>
              <a:t> 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изменение приоритетов в обществе и в науке -    наблюдается рост приоритета гуманитарных наук;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сокращении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количества уроков математики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оторванности содержания математического     образования от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76900"/>
            <a:ext cx="2865653" cy="214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6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Важность математики: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95536" y="1272344"/>
            <a:ext cx="83529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30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6963" indent="-2730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125" indent="-2730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9288" indent="-2730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формирования мировоззрения и творческого мышления обучающихся. </a:t>
            </a:r>
          </a:p>
          <a:p>
            <a:pPr algn="just"/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изучения смежных естественно-научных дисциплин. </a:t>
            </a:r>
          </a:p>
          <a:p>
            <a:pPr algn="just"/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дисциплин профессионального цикла.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26" y="4199059"/>
            <a:ext cx="354374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0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766" y="2132856"/>
            <a:ext cx="8474705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Comic Sans MS" pitchFamily="66" charset="0"/>
                <a:ea typeface="Times New Roman"/>
                <a:cs typeface="Times New Roman"/>
              </a:rPr>
              <a:t>Задача.</a:t>
            </a:r>
            <a:r>
              <a:rPr lang="ru-RU" sz="2400" i="1" dirty="0">
                <a:latin typeface="Comic Sans MS" pitchFamily="66" charset="0"/>
                <a:ea typeface="Times New Roman"/>
                <a:cs typeface="Times New Roman"/>
              </a:rPr>
              <a:t> Рассчитайте количество сухого вещества в </a:t>
            </a:r>
            <a:r>
              <a:rPr lang="ru-RU" sz="2400" i="1" dirty="0" smtClean="0">
                <a:latin typeface="Comic Sans MS" pitchFamily="66" charset="0"/>
                <a:ea typeface="Times New Roman"/>
                <a:cs typeface="Times New Roman"/>
              </a:rPr>
              <a:t>750мл </a:t>
            </a:r>
            <a:r>
              <a:rPr lang="ru-RU" sz="2400" i="1" dirty="0">
                <a:latin typeface="Comic Sans MS" pitchFamily="66" charset="0"/>
                <a:ea typeface="Times New Roman"/>
                <a:cs typeface="Times New Roman"/>
              </a:rPr>
              <a:t>0,2% раствора</a:t>
            </a:r>
            <a:r>
              <a:rPr lang="ru-RU" sz="2400" i="1" dirty="0" smtClean="0">
                <a:latin typeface="Comic Sans MS" pitchFamily="66" charset="0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Comic Sans MS" pitchFamily="66" charset="0"/>
                <a:ea typeface="Times New Roman"/>
                <a:cs typeface="Times New Roman"/>
              </a:rPr>
              <a:t>Задача.</a:t>
            </a:r>
            <a:r>
              <a:rPr lang="ru-RU" sz="2400" i="1" dirty="0">
                <a:latin typeface="Comic Sans MS" pitchFamily="66" charset="0"/>
                <a:ea typeface="Times New Roman"/>
                <a:cs typeface="Times New Roman"/>
              </a:rPr>
              <a:t> Потребность поликлиники в специалистах - 25 человек, а работает всего 22 человека. Сколько это процентов</a:t>
            </a:r>
            <a:r>
              <a:rPr lang="ru-RU" sz="2400" i="1" dirty="0" smtClean="0">
                <a:latin typeface="Comic Sans MS" pitchFamily="66" charset="0"/>
                <a:ea typeface="Times New Roman"/>
                <a:cs typeface="Times New Roman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Comic Sans MS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Comic Sans MS" pitchFamily="66" charset="0"/>
                <a:ea typeface="Times New Roman"/>
                <a:cs typeface="Times New Roman"/>
              </a:rPr>
              <a:t>Задача.</a:t>
            </a:r>
            <a:r>
              <a:rPr lang="ru-RU" sz="2400" i="1" dirty="0">
                <a:latin typeface="Comic Sans MS" pitchFamily="66" charset="0"/>
                <a:ea typeface="Times New Roman"/>
                <a:cs typeface="Times New Roman"/>
              </a:rPr>
              <a:t> После увеличения зарплаты фармацевту за непрерывность стажа работы на 15 %, его зарплата составила 30000 руб. Какова была его первоначальная зарплата.</a:t>
            </a:r>
            <a:endParaRPr lang="ru-RU" sz="2400" dirty="0"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5" name="Rectangle 7"/>
          <p:cNvSpPr>
            <a:spLocks noGrp="1"/>
          </p:cNvSpPr>
          <p:nvPr>
            <p:ph type="title"/>
          </p:nvPr>
        </p:nvSpPr>
        <p:spPr>
          <a:xfrm>
            <a:off x="1750964" y="260648"/>
            <a:ext cx="7056784" cy="1367879"/>
          </a:xfrm>
          <a:prstGeom prst="rect">
            <a:avLst/>
          </a:prstGeom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«…нет ни одной области в математике, которая когда-либо не окажется применимой </a:t>
            </a:r>
            <a:b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 явлениям действительного мира…»              </a:t>
            </a:r>
            <a:b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Н.И. Лобачевский </a:t>
            </a:r>
          </a:p>
        </p:txBody>
      </p:sp>
    </p:spTree>
    <p:extLst>
      <p:ext uri="{BB962C8B-B14F-4D97-AF65-F5344CB8AC3E}">
        <p14:creationId xmlns:p14="http://schemas.microsoft.com/office/powerpoint/2010/main" val="2754596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Задача.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отделе имеются 17 упаковок отечественного производства и 10 упаковок импортного производства некоторого лекарственного препарата. Найдите вероятность того, что наудачу взятая упаковка окажется отечественного производства</a:t>
            </a:r>
            <a:r>
              <a:rPr lang="ru-RU" sz="2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Дано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=17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=10+17=27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Найти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: Р(А).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Решение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Р(А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)=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: 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Р(А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) =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17:27*100%=0,63*100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%=63%.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Ответ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: 63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%.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60" y="2708920"/>
            <a:ext cx="28270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9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Задача.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Имеется  10 пробирок с различными штаммами бактерий. Для эксперимента необходимо отобрать 4 пробирки. Сколькими способами это можно сделать?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Задача.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Среди 500 ампул, проверенных на герметичность, оказалось 10 с трещинами. Определить вероятность появления ампул, имеющих трещины.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Задача.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Среди 1000 новорожденных оказалось 517 мальчиков. Найти вероятность рождения мальчиков.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Задача.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Рассчитать статистический показатель рождаемости, если число родившихся живыми в данном году составило 6400 человек, а среднегодовая численность населения – 800000 человек.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Задача.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Рассчитать общий показатель смертности населения, если число умерших за год составляет 12000 человек, а среднегодовая численность населения – 800000 человек.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60" y="5445225"/>
            <a:ext cx="2500095" cy="14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84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23-2024 учебный год\Выступления на 2023-2024 уч г\Рисунки\361e783c-09d6-48ba-bdbb-e8e80696077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0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2023-2024 учебный год\Выступления на 2023-2024 уч г\Рисунки\1c61c6f291b1042acb614375d346fb03-800x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3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144000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Шар, сфера в медицине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5638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59157"/>
            <a:ext cx="3197409" cy="227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71" y="3834755"/>
            <a:ext cx="3054929" cy="30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9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69106" y="404664"/>
            <a:ext cx="8736632" cy="1143000"/>
          </a:xfrm>
          <a:prstGeom prst="rect">
            <a:avLst/>
          </a:prstGeom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то, посредством чего люди управляют природой и собой.</a:t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А.Н. Колмогоров      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48004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1" y="2060848"/>
            <a:ext cx="4552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82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2023-2024 учебный год\Выступления на 2023-2024 уч г\Рисунки\07b8ac1c1393dbeed83d1cd8988d0aa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40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5" y="116632"/>
            <a:ext cx="885976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884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023-2024 учебный год\Выступления на 2023-2024 уч г\Рисунки\b66db4489f64aa688e6977f3db4ed5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6211" r="3939" b="27276"/>
          <a:stretch/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45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1484" y="1844824"/>
            <a:ext cx="8793004" cy="864096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 задач на определение цены деления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шприца:</a:t>
            </a:r>
          </a:p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/>
                <a:ea typeface="Times New Roman"/>
              </a:rPr>
              <a:t>Прикладные задачи в области профессиональной деятельности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5" y="2436199"/>
            <a:ext cx="871296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4" y="4437112"/>
            <a:ext cx="8685259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59" y="2996952"/>
            <a:ext cx="2974908" cy="12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59" y="5229200"/>
            <a:ext cx="2957249" cy="151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257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7" cy="124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4482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/>
                <a:ea typeface="Times New Roman"/>
              </a:rPr>
              <a:t>Решение задач на </a:t>
            </a:r>
            <a:r>
              <a:rPr lang="ru-RU" sz="2400" b="1" u="sng" dirty="0" smtClean="0">
                <a:latin typeface="Times New Roman"/>
                <a:ea typeface="Times New Roman"/>
              </a:rPr>
              <a:t>приготовление растворов: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92895"/>
            <a:ext cx="8568952" cy="241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16" y="2996952"/>
            <a:ext cx="33580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3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16632"/>
            <a:ext cx="83518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617" y="1383158"/>
            <a:ext cx="8326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/>
                <a:ea typeface="Times New Roman"/>
              </a:rPr>
              <a:t>Решение задач на расчёт водного </a:t>
            </a:r>
            <a:r>
              <a:rPr lang="ru-RU" sz="2400" b="1" u="sng" dirty="0" smtClean="0">
                <a:latin typeface="Times New Roman"/>
                <a:ea typeface="Times New Roman"/>
              </a:rPr>
              <a:t>баланса: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0" y="1844823"/>
            <a:ext cx="8111824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3" r="50000"/>
          <a:stretch/>
        </p:blipFill>
        <p:spPr bwMode="auto">
          <a:xfrm>
            <a:off x="5724128" y="2505866"/>
            <a:ext cx="3393473" cy="421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914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60648"/>
            <a:ext cx="83518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287" y="1608435"/>
            <a:ext cx="8351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/>
                <a:ea typeface="Times New Roman"/>
              </a:rPr>
              <a:t>Разведение </a:t>
            </a:r>
            <a:r>
              <a:rPr lang="ru-RU" sz="2400" b="1" u="sng" dirty="0" smtClean="0">
                <a:latin typeface="Times New Roman"/>
                <a:ea typeface="Times New Roman"/>
              </a:rPr>
              <a:t>антибиотиков:</a:t>
            </a: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204864"/>
            <a:ext cx="849719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915816" cy="20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657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/>
                <a:ea typeface="Times New Roman"/>
              </a:rPr>
              <a:t>Математические вычисления при осуществлении лечебно-диагностической деятельности в </a:t>
            </a:r>
            <a:r>
              <a:rPr lang="ru-RU" sz="2400" b="1" u="sng" dirty="0" smtClean="0">
                <a:latin typeface="Times New Roman"/>
                <a:ea typeface="Times New Roman"/>
              </a:rPr>
              <a:t>терапии:</a:t>
            </a:r>
            <a:endParaRPr lang="ru-RU" sz="24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6232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5623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25" y="2420888"/>
            <a:ext cx="189020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23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/>
                <a:ea typeface="Times New Roman"/>
              </a:rPr>
              <a:t>Математические вычисления при осуществлении лечебно-диагностической деятельности в </a:t>
            </a:r>
            <a:r>
              <a:rPr lang="ru-RU" sz="2400" b="1" u="sng" dirty="0" smtClean="0">
                <a:latin typeface="Times New Roman"/>
                <a:ea typeface="Times New Roman"/>
              </a:rPr>
              <a:t>педиатрии:</a:t>
            </a:r>
            <a:endParaRPr lang="ru-RU" sz="24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84784"/>
            <a:ext cx="9217024" cy="276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shutterstock_3879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645024"/>
            <a:ext cx="4471410" cy="29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47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/>
                <a:ea typeface="Times New Roman"/>
              </a:rPr>
              <a:t>Математические вычисления при осуществлении лечебно-диагностической деятельности в акушерстве и </a:t>
            </a:r>
            <a:r>
              <a:rPr lang="ru-RU" sz="2400" b="1" u="sng" dirty="0" smtClean="0">
                <a:latin typeface="Times New Roman"/>
                <a:ea typeface="Times New Roman"/>
              </a:rPr>
              <a:t>гинекологии:</a:t>
            </a:r>
            <a:endParaRPr lang="ru-RU" sz="24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9073008" cy="26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38276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22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2854" y="332656"/>
            <a:ext cx="5393641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Медицина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— 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область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профессиональной практической и научной деятельности, имеющая своей целью распознавание, лечение и предупреждение болезней, сохранение и укрепление здоровья и трудоспособности, </a:t>
            </a: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продление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жизни людей.</a:t>
            </a:r>
            <a:endParaRPr lang="ru-RU" sz="3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97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568952" cy="56166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Использование в процессе обучения математике по специальностям СПО задач с профессиональным контекстом не только способствуют осознанию обучающимися прикладного значения математики, но и повышают мотивацию к ее изучению, осуществляют интеграцию математического содержания с предметами профессионального цикла и, как следствие, обеспечивают необходимый уровень сформированности общих и профессиональных компетенций в соответствии с ФГОС.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258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496943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33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76798" y="2460258"/>
            <a:ext cx="2263353" cy="2119337"/>
            <a:chOff x="3714756" y="2515849"/>
            <a:chExt cx="1790402" cy="179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3714756" y="2515849"/>
              <a:ext cx="1790402" cy="179040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/>
            <a:sp3d contourW="19050" prstMaterial="metal">
              <a:bevelT w="88900" h="203200"/>
              <a:bevelB w="165100" h="254000"/>
            </a:sp3d>
          </p:spPr>
        </p:sp>
        <p:sp>
          <p:nvSpPr>
            <p:cNvPr id="7" name="Овал 4"/>
            <p:cNvSpPr/>
            <p:nvPr/>
          </p:nvSpPr>
          <p:spPr>
            <a:xfrm>
              <a:off x="3826682" y="2778047"/>
              <a:ext cx="1567146" cy="12660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ФГОС</a:t>
              </a:r>
              <a:endPara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04106" y="1988840"/>
            <a:ext cx="608736" cy="382321"/>
            <a:chOff x="4286774" y="1974969"/>
            <a:chExt cx="608736" cy="3823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Стрелка вправо 8"/>
            <p:cNvSpPr/>
            <p:nvPr/>
          </p:nvSpPr>
          <p:spPr>
            <a:xfrm rot="16148047">
              <a:off x="4399981" y="1861762"/>
              <a:ext cx="382321" cy="6087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5282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10" name="Стрелка вправо 4"/>
            <p:cNvSpPr/>
            <p:nvPr/>
          </p:nvSpPr>
          <p:spPr>
            <a:xfrm rot="26948047">
              <a:off x="4458196" y="2040850"/>
              <a:ext cx="267625" cy="365242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66969" y="2510426"/>
            <a:ext cx="363646" cy="608736"/>
            <a:chOff x="5485902" y="2482949"/>
            <a:chExt cx="363646" cy="6087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трелка вправо 11"/>
            <p:cNvSpPr/>
            <p:nvPr/>
          </p:nvSpPr>
          <p:spPr>
            <a:xfrm rot="19768410">
              <a:off x="5485902" y="2482949"/>
              <a:ext cx="363646" cy="6087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5282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13" name="Стрелка вправо 4"/>
            <p:cNvSpPr/>
            <p:nvPr/>
          </p:nvSpPr>
          <p:spPr>
            <a:xfrm rot="19768410">
              <a:off x="5493463" y="2632402"/>
              <a:ext cx="254552" cy="365242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914908" y="4038397"/>
            <a:ext cx="361304" cy="608736"/>
            <a:chOff x="5487115" y="3726112"/>
            <a:chExt cx="361304" cy="6087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Стрелка вправо 14"/>
            <p:cNvSpPr/>
            <p:nvPr/>
          </p:nvSpPr>
          <p:spPr>
            <a:xfrm rot="1821139">
              <a:off x="5487115" y="3726112"/>
              <a:ext cx="361304" cy="6087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5282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16" name="Стрелка вправо 4"/>
            <p:cNvSpPr/>
            <p:nvPr/>
          </p:nvSpPr>
          <p:spPr>
            <a:xfrm rot="1821139">
              <a:off x="5494543" y="3820473"/>
              <a:ext cx="252913" cy="365242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64472" y="4687479"/>
            <a:ext cx="608736" cy="379862"/>
            <a:chOff x="4305581" y="4463930"/>
            <a:chExt cx="608736" cy="3798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трелка вправо 17"/>
            <p:cNvSpPr/>
            <p:nvPr/>
          </p:nvSpPr>
          <p:spPr>
            <a:xfrm rot="5400023">
              <a:off x="4420018" y="4349493"/>
              <a:ext cx="379862" cy="6087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5282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19" name="Стрелка вправо 4"/>
            <p:cNvSpPr/>
            <p:nvPr/>
          </p:nvSpPr>
          <p:spPr>
            <a:xfrm rot="16200023">
              <a:off x="4476998" y="4414261"/>
              <a:ext cx="265903" cy="365242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92227" y="4038397"/>
            <a:ext cx="379870" cy="608736"/>
            <a:chOff x="3343709" y="3728091"/>
            <a:chExt cx="379870" cy="6087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Стрелка вправо 20"/>
            <p:cNvSpPr/>
            <p:nvPr/>
          </p:nvSpPr>
          <p:spPr>
            <a:xfrm rot="9000000">
              <a:off x="3343709" y="3728091"/>
              <a:ext cx="379870" cy="6087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5282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22" name="Стрелка вправо 4"/>
            <p:cNvSpPr/>
            <p:nvPr/>
          </p:nvSpPr>
          <p:spPr>
            <a:xfrm rot="19800000">
              <a:off x="3450036" y="3821348"/>
              <a:ext cx="265909" cy="365242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60130" y="2506406"/>
            <a:ext cx="379861" cy="608736"/>
            <a:chOff x="3343717" y="2485284"/>
            <a:chExt cx="379861" cy="6087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трелка вправо 23"/>
            <p:cNvSpPr/>
            <p:nvPr/>
          </p:nvSpPr>
          <p:spPr>
            <a:xfrm rot="12599976">
              <a:off x="3343717" y="2485284"/>
              <a:ext cx="379861" cy="6087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52825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25" name="Стрелка вправо 4"/>
            <p:cNvSpPr/>
            <p:nvPr/>
          </p:nvSpPr>
          <p:spPr>
            <a:xfrm rot="23399976">
              <a:off x="3450041" y="2635520"/>
              <a:ext cx="265903" cy="365242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18289" y="116633"/>
            <a:ext cx="1919281" cy="1867630"/>
            <a:chOff x="3676798" y="4371"/>
            <a:chExt cx="1790402" cy="179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Овал 26"/>
            <p:cNvSpPr/>
            <p:nvPr/>
          </p:nvSpPr>
          <p:spPr>
            <a:xfrm>
              <a:off x="3676798" y="4371"/>
              <a:ext cx="1790402" cy="179040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28" name="Овал 4"/>
            <p:cNvSpPr/>
            <p:nvPr/>
          </p:nvSpPr>
          <p:spPr>
            <a:xfrm>
              <a:off x="3783430" y="266569"/>
              <a:ext cx="1604058" cy="12660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mic Sans MS" pitchFamily="66" charset="0"/>
                </a:rPr>
                <a:t>Новая цель образования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04201" y="1340769"/>
            <a:ext cx="2040207" cy="1882750"/>
            <a:chOff x="5848024" y="1257929"/>
            <a:chExt cx="1790402" cy="179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Овал 29"/>
            <p:cNvSpPr/>
            <p:nvPr/>
          </p:nvSpPr>
          <p:spPr>
            <a:xfrm>
              <a:off x="5848024" y="1257929"/>
              <a:ext cx="1790402" cy="179040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1" name="Овал 4"/>
            <p:cNvSpPr/>
            <p:nvPr/>
          </p:nvSpPr>
          <p:spPr>
            <a:xfrm>
              <a:off x="6110222" y="1520127"/>
              <a:ext cx="1266006" cy="12660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mic Sans MS" pitchFamily="66" charset="0"/>
                </a:rPr>
                <a:t>Новое содержания образования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294301" y="3901948"/>
            <a:ext cx="2167566" cy="2047332"/>
            <a:chOff x="5848024" y="3765044"/>
            <a:chExt cx="1790402" cy="179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Овал 32"/>
            <p:cNvSpPr/>
            <p:nvPr/>
          </p:nvSpPr>
          <p:spPr>
            <a:xfrm>
              <a:off x="5848024" y="3765044"/>
              <a:ext cx="1790402" cy="179040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4" name="Овал 4"/>
            <p:cNvSpPr/>
            <p:nvPr/>
          </p:nvSpPr>
          <p:spPr>
            <a:xfrm>
              <a:off x="6032510" y="4027242"/>
              <a:ext cx="1486959" cy="12660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mic Sans MS" pitchFamily="66" charset="0"/>
                </a:rPr>
                <a:t>Новое </a:t>
              </a:r>
              <a:r>
                <a:rPr kumimoji="0" lang="ru-R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mic Sans MS" pitchFamily="66" charset="0"/>
                </a:rPr>
                <a:t>целеполагание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mic Sans MS" pitchFamily="66" charset="0"/>
                </a:rPr>
                <a:t> для обучающегося и преподавателя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818290" y="5124582"/>
            <a:ext cx="1919281" cy="1649395"/>
            <a:chOff x="3720962" y="5022973"/>
            <a:chExt cx="1784179" cy="179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Овал 35"/>
            <p:cNvSpPr/>
            <p:nvPr/>
          </p:nvSpPr>
          <p:spPr>
            <a:xfrm>
              <a:off x="3720962" y="5022973"/>
              <a:ext cx="1784179" cy="179040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7" name="Овал 4"/>
            <p:cNvSpPr/>
            <p:nvPr/>
          </p:nvSpPr>
          <p:spPr>
            <a:xfrm>
              <a:off x="3827224" y="5285171"/>
              <a:ext cx="1598481" cy="12660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mic Sans MS" pitchFamily="66" charset="0"/>
                </a:rPr>
                <a:t>Новые требования к подготовке преподавателя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971600" y="3995428"/>
            <a:ext cx="2244514" cy="2097867"/>
            <a:chOff x="1543509" y="3769419"/>
            <a:chExt cx="1790402" cy="179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9" name="Овал 38"/>
            <p:cNvSpPr/>
            <p:nvPr/>
          </p:nvSpPr>
          <p:spPr>
            <a:xfrm>
              <a:off x="1543509" y="3769419"/>
              <a:ext cx="1790402" cy="179040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40" name="Овал 4"/>
            <p:cNvSpPr/>
            <p:nvPr/>
          </p:nvSpPr>
          <p:spPr>
            <a:xfrm>
              <a:off x="1805707" y="4031617"/>
              <a:ext cx="1266006" cy="12660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mic Sans MS" pitchFamily="66" charset="0"/>
                </a:rPr>
                <a:t>Новое техническое оборудование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145926" y="1495342"/>
            <a:ext cx="2087467" cy="1913751"/>
            <a:chOff x="1543515" y="1262303"/>
            <a:chExt cx="1790402" cy="17904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Овал 41"/>
            <p:cNvSpPr/>
            <p:nvPr/>
          </p:nvSpPr>
          <p:spPr>
            <a:xfrm>
              <a:off x="1543515" y="1262303"/>
              <a:ext cx="1790402" cy="1790402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43" name="Овал 4"/>
            <p:cNvSpPr/>
            <p:nvPr/>
          </p:nvSpPr>
          <p:spPr>
            <a:xfrm>
              <a:off x="1805713" y="1524501"/>
              <a:ext cx="1266006" cy="126600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652825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omic Sans MS" pitchFamily="66" charset="0"/>
                </a:rPr>
                <a:t>Новые средства обучения</a:t>
              </a:r>
              <a:endPara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652825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70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768" y="18864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: освоение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обучающимися содержания общеобразовательной дисциплины «Математика» и достижение результатов ее изучения в соответствии с требованиями ФГОС СОО с учетом профессиональной направленности ФГОС СПО.</a:t>
            </a:r>
          </a:p>
          <a:p>
            <a:pPr algn="ctr"/>
            <a:r>
              <a:rPr lang="ru-RU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27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Задачи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общеобразовательной дисциплины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«Математика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»: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представления о социальных, культурных и исторических факторах становления математики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основы логического, алгоритмического и математического мышления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умение применять полученные знания при решении различных задач, в том числе профессиональных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представление о математике как части общечеловеческой культуры, универсальном языке науки, позволяющем описывать и изучать реальные процессы и явления в повседневной жизни и в профессиональной деятельности.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1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6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129575"/>
            <a:ext cx="4389281" cy="145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Системно-деятельностный подход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3" y="4129575"/>
            <a:ext cx="4176463" cy="1459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Компетентностный подход </a:t>
            </a:r>
            <a:endParaRPr lang="ru-RU" sz="3200" b="1" dirty="0"/>
          </a:p>
        </p:txBody>
      </p:sp>
      <p:sp>
        <p:nvSpPr>
          <p:cNvPr id="6" name="Стрелка вниз 5"/>
          <p:cNvSpPr/>
          <p:nvPr/>
        </p:nvSpPr>
        <p:spPr>
          <a:xfrm rot="2688246">
            <a:off x="3160972" y="1751025"/>
            <a:ext cx="252028" cy="2744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67420">
            <a:off x="5747324" y="1945883"/>
            <a:ext cx="252028" cy="2390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04664"/>
            <a:ext cx="8640960" cy="160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04664"/>
            <a:ext cx="8352928" cy="16052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Основные подходы в преподавании общеобразовательной дисциплины в соответствии со ФГОС СОО и ФГОС СПО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092280" y="6165304"/>
            <a:ext cx="1944216" cy="57606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rot="20830217">
            <a:off x="6897931" y="6080882"/>
            <a:ext cx="1333840" cy="303378"/>
          </a:xfrm>
          <a:prstGeom prst="ellipse">
            <a:avLst/>
          </a:prstGeom>
          <a:solidFill>
            <a:srgbClr val="E39DE3"/>
          </a:solidFill>
          <a:ln>
            <a:solidFill>
              <a:srgbClr val="E39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32571"/>
            <a:ext cx="1299304" cy="50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19808"/>
            <a:ext cx="1298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852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542</TotalTime>
  <Words>645</Words>
  <Application>Microsoft Office PowerPoint</Application>
  <PresentationFormat>Экран (4:3)</PresentationFormat>
  <Paragraphs>73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Математика в профессиональной деятельности медицинского работника. Специфика преподавания математики в соответствии с ФГОС СОО и СПО </vt:lpstr>
      <vt:lpstr>Математика – это то, посредством чего люди управляют природой и собой.                                                           А.Н. Колмогоров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Важность математики:</vt:lpstr>
      <vt:lpstr>«…нет ни одной области в математике, которая когда-либо не окажется применимой  к явлениям действительного мира…»               Н.И. Лобачевский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преподавания математики в соответствии с ФГОС СОО и СПО </dc:title>
  <dc:creator>User</dc:creator>
  <cp:lastModifiedBy>User</cp:lastModifiedBy>
  <cp:revision>58</cp:revision>
  <dcterms:created xsi:type="dcterms:W3CDTF">2023-11-06T17:29:06Z</dcterms:created>
  <dcterms:modified xsi:type="dcterms:W3CDTF">2023-11-27T16:19:37Z</dcterms:modified>
</cp:coreProperties>
</file>