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7" r:id="rId2"/>
    <p:sldId id="273" r:id="rId3"/>
    <p:sldId id="387" r:id="rId4"/>
    <p:sldId id="312" r:id="rId5"/>
    <p:sldId id="274" r:id="rId6"/>
    <p:sldId id="275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6" r:id="rId15"/>
    <p:sldId id="277" r:id="rId16"/>
    <p:sldId id="287" r:id="rId17"/>
    <p:sldId id="279" r:id="rId18"/>
    <p:sldId id="288" r:id="rId19"/>
    <p:sldId id="341" r:id="rId20"/>
    <p:sldId id="342" r:id="rId21"/>
    <p:sldId id="291" r:id="rId22"/>
    <p:sldId id="292" r:id="rId23"/>
    <p:sldId id="302" r:id="rId24"/>
    <p:sldId id="293" r:id="rId25"/>
    <p:sldId id="295" r:id="rId26"/>
    <p:sldId id="294" r:id="rId27"/>
    <p:sldId id="356" r:id="rId28"/>
    <p:sldId id="301" r:id="rId29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9B23B-EC83-4686-B30A-512413B5E67A}"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428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042E67-0227-4BC3-82B0-5759BC2EE067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DCC9AE-B7F3-45CB-BB2E-3222B2AEBBC3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E58623-7ACF-43A9-B9A8-787CA2B0B620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DEFBE7-4C1B-4778-8B46-649E4193A0B2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CCFD91-7790-4468-A129-07AFFDDBA1C7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E41293-93E0-46D4-A151-C6BFE1D839E4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791C00-DC62-4142-9F6D-DA1C45AB977D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395BA2-92C5-4296-B336-F8334E18CE48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DBA5C4-3A0B-44F2-A553-77BCC15D81C0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601DC2-C9FF-4CCB-9CA8-59247185429A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00A0FC-F56C-4772-9C86-2C39F56A45E8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21.05.2024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7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БПОУ ВО «Борисоглебскмедколледж»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1372235"/>
            <a:ext cx="10515600" cy="480504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 Семинар- практикум </a:t>
            </a:r>
            <a:b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«Речь преподавателя как  условие педагогического мастерства»</a:t>
            </a:r>
          </a:p>
          <a:p>
            <a:pPr marL="0" indent="0" algn="r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Докладчик: И.М.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Архирейская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преподаватель</a:t>
            </a:r>
          </a:p>
          <a:p>
            <a:pPr marL="0" indent="0" algn="r"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г. Борисоглебск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2024г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2848"/>
            <a:ext cx="10972800" cy="514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34730" y="2793534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929468" y="1258349"/>
            <a:ext cx="7659149" cy="46810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.....- последовательное, непротиворечивое и аргументированное выражение  содержания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687736" y="2747815"/>
            <a:ext cx="45719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2848"/>
            <a:ext cx="10972800" cy="514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34730" y="2793534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929468" y="1258349"/>
            <a:ext cx="7659149" cy="46810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.....- особенность речи, поддерживающая интерес и внимание у слушающих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687736" y="2747815"/>
            <a:ext cx="45719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2848"/>
            <a:ext cx="10972800" cy="514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34730" y="2793534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929468" y="1258349"/>
            <a:ext cx="7659149" cy="46810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…..- отсутствие в языке засоряющих элементов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687736" y="2747815"/>
            <a:ext cx="45719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2848"/>
            <a:ext cx="10972800" cy="514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34730" y="2793534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929468" y="1258349"/>
            <a:ext cx="7659149" cy="46810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.....- соответствие речи нормам литературного языка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687736" y="2747815"/>
            <a:ext cx="45719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793115"/>
            <a:ext cx="10972800" cy="553148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Языковая норма – принятые в общественной речевой практике образованных людей правила произношения, грамматики и словоупотребления.</a:t>
            </a:r>
          </a:p>
          <a:p>
            <a:pPr marL="0" indent="0">
              <a:buNone/>
            </a:pPr>
            <a:endParaRPr lang="ru-RU" sz="2800" u="sng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8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Особенности языковой нормы: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относительная устойчивость;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распространённость;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общеупотребительность;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общеобязательность.</a:t>
            </a:r>
          </a:p>
          <a:p>
            <a:pPr rtl="0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172" y="704088"/>
            <a:ext cx="11190914" cy="948543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Виды языковых норм русского языка: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Орфоэпические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Лексические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Морфологические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Синтаксические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Нормы правописания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91904"/>
            <a:ext cx="10972800" cy="503269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Орфоэпические нормы - это правила звукового оформления слов, частей слов, предложений, 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т.е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правила произношения звуков, постановки ударения, использования интонации.</a:t>
            </a: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36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Акцентологические нормы</a:t>
            </a:r>
            <a:endParaRPr lang="ru-RU" sz="3600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Инсульт  или 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инсУльт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ФлюорогрАфия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или 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флюорографИя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МедикАменты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или 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медикамЕнты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?</a:t>
            </a:r>
          </a:p>
          <a:p>
            <a:pPr marL="0" indent="0" algn="ctr">
              <a:buNone/>
            </a:pPr>
            <a:r>
              <a:rPr lang="ru-RU" sz="36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Произносительные нормы</a:t>
            </a:r>
            <a:endParaRPr lang="ru-RU" sz="3600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АфЕра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или 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АфЁра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Бу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[те]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рброд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 или 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Бу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[тэ]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рброд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Эк[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зе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]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ма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 или Эк[зэ]</a:t>
            </a:r>
            <a:r>
              <a:rPr lang="ru-RU" sz="3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ма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rtl="0"/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5794"/>
            <a:ext cx="10972800" cy="494880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Лексические нормы - это правила употребления слов, а также устойчивых словосочетаний в точном соответствии  с их значениями.</a:t>
            </a:r>
          </a:p>
          <a:p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2800" cy="95377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555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Ошибки, связанные с нарушением лексической нормы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1. 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Позавчера так ударилась локтем, хорошо хоть опухоль спала немного.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2. Уровень культуры нашего народа растёт из года в год.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3. Все гости получили памятные сувениры.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4. Этот необыкновенный случай случился со мной в молодости.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sym typeface="+mn-ea"/>
              </a:rPr>
              <a:t>5. Командировочные вынуждены летать с пересадками из-за отмены рейсов.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alt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611273"/>
          </a:xfrm>
        </p:spPr>
        <p:txBody>
          <a:bodyPr rtlCol="0"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Цель : п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овышение компетентность педагогов  в вопросах профессиональной речевой культуры. 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2461895"/>
            <a:ext cx="10972800" cy="3862705"/>
          </a:xfrm>
          <a:noFill/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Задачи семинара: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- охарактеризовать понятие «культура речи»;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- ознакомить с  требованиями к профессиональной речи преподавателя;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- совершенствовать навыки владения  нормами русского литературного языка.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2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32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3865"/>
            <a:ext cx="10972800" cy="1202055"/>
          </a:xfrm>
        </p:spPr>
        <p:txBody>
          <a:bodyPr>
            <a:normAutofit/>
          </a:bodyPr>
          <a:lstStyle/>
          <a:p>
            <a:r>
              <a:rPr lang="ru-RU" sz="355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Морфологические нормы - это правила образования форм слов разных  частей речи.</a:t>
            </a:r>
            <a:endParaRPr lang="ru-RU" altLang="en-US" sz="35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805940"/>
            <a:ext cx="10972800" cy="4518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80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ru-RU" altLang="en-US" sz="3200" u="sng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Ошибки: </a:t>
            </a:r>
          </a:p>
          <a:p>
            <a:pPr marL="0" indent="0">
              <a:buNone/>
            </a:pPr>
            <a:r>
              <a:rPr lang="ru-RU" altLang="en-US" sz="280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1. В финансовом отделе учреждения работают опытные бухгалтера.</a:t>
            </a:r>
          </a:p>
          <a:p>
            <a:pPr marL="0" indent="0">
              <a:buNone/>
            </a:pPr>
            <a:r>
              <a:rPr lang="ru-RU" altLang="en-US" sz="280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2. Этот переход составил около четыреста шестьдесят  пяти километров.</a:t>
            </a:r>
          </a:p>
          <a:p>
            <a:pPr marL="0" indent="0">
              <a:buNone/>
            </a:pPr>
            <a:r>
              <a:rPr lang="ru-RU" altLang="en-US" sz="280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3. По совету врача больной полоскает горло раствором питьевой соды.</a:t>
            </a:r>
          </a:p>
          <a:p>
            <a:pPr marL="0" indent="0">
              <a:buNone/>
            </a:pPr>
            <a:r>
              <a:rPr lang="ru-RU" altLang="en-US" sz="280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4. Я попросил товарища принести  свои записи лекций (чьи записи: рассказчика или товарища?)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09600" y="721453"/>
            <a:ext cx="10972800" cy="56031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Литературные формы глаголов:</a:t>
            </a: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Полощет- </a:t>
            </a:r>
            <a:r>
              <a:rPr lang="ru-RU" sz="3900" strike="sngStrike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полоскает</a:t>
            </a:r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Машет- </a:t>
            </a:r>
            <a:r>
              <a:rPr lang="ru-RU" sz="3900" strike="sngStrike" dirty="0">
                <a:solidFill>
                  <a:srgbClr val="002060"/>
                </a:solidFill>
                <a:latin typeface="Arial Black" panose="020B0A04020102020204" pitchFamily="34" charset="0"/>
              </a:rPr>
              <a:t>махает</a:t>
            </a:r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Колышет- </a:t>
            </a:r>
            <a:r>
              <a:rPr lang="ru-RU" sz="3900" strike="sngStrike" dirty="0">
                <a:solidFill>
                  <a:srgbClr val="002060"/>
                </a:solidFill>
                <a:latin typeface="Arial Black" panose="020B0A04020102020204" pitchFamily="34" charset="0"/>
              </a:rPr>
              <a:t>колыхает</a:t>
            </a:r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Кличет- </a:t>
            </a:r>
            <a:r>
              <a:rPr lang="ru-RU" sz="3900" strike="sngStrike" dirty="0">
                <a:solidFill>
                  <a:srgbClr val="002060"/>
                </a:solidFill>
                <a:latin typeface="Arial Black" panose="020B0A04020102020204" pitchFamily="34" charset="0"/>
              </a:rPr>
              <a:t>кликает</a:t>
            </a:r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Кудахчет- </a:t>
            </a:r>
            <a:r>
              <a:rPr lang="ru-RU" sz="3900" strike="sngStrike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кудахтает</a:t>
            </a:r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Сыплет- </a:t>
            </a:r>
            <a:r>
              <a:rPr lang="ru-RU" sz="3900" strike="sngStrike" dirty="0">
                <a:solidFill>
                  <a:srgbClr val="002060"/>
                </a:solidFill>
                <a:latin typeface="Arial Black" panose="020B0A04020102020204" pitchFamily="34" charset="0"/>
              </a:rPr>
              <a:t>сыпет</a:t>
            </a:r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Щиплет- </a:t>
            </a:r>
            <a:r>
              <a:rPr lang="ru-RU" sz="3900" strike="sngStrike" dirty="0" err="1">
                <a:solidFill>
                  <a:srgbClr val="002060"/>
                </a:solidFill>
                <a:latin typeface="Arial Black" panose="020B0A04020102020204" pitchFamily="34" charset="0"/>
              </a:rPr>
              <a:t>щипет</a:t>
            </a:r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Мяукает- </a:t>
            </a:r>
            <a:r>
              <a:rPr lang="ru-RU" sz="3900" strike="sngStrike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мяучит</a:t>
            </a:r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Кладёт- </a:t>
            </a:r>
            <a:r>
              <a:rPr lang="ru-RU" sz="3900" strike="sngStrike" dirty="0" err="1">
                <a:solidFill>
                  <a:srgbClr val="002060"/>
                </a:solidFill>
                <a:latin typeface="Arial Black" panose="020B0A04020102020204" pitchFamily="34" charset="0"/>
              </a:rPr>
              <a:t>ложит</a:t>
            </a:r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Ездит-</a:t>
            </a:r>
            <a:r>
              <a:rPr lang="ru-RU" sz="3900" strike="sngStrike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900" strike="sngStrike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ездиет</a:t>
            </a:r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39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endParaRPr lang="ru-RU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09600" y="751205"/>
            <a:ext cx="10972800" cy="5573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Синтаксические нормы - это правила построения словосочетаний и предложений.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Ошибки: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1. На собрании принятые обязательства успешно выполнены.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2. К концу года эти сотрудники должны будут отчитаться о проделанной работе.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3. Возвращаясь домой, меня застиг дождь.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4. Больным давали фрукты, крепкий бульон, какао, апельсины.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09600" y="1593909"/>
            <a:ext cx="10972800" cy="473069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Нормы правописания - это нормы, связанные с правилами оформления письменной формы литературного языка (орфография и пунктуация).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24793"/>
            <a:ext cx="10972800" cy="5099807"/>
          </a:xfrm>
        </p:spPr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Практикум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«Проверь себя»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9535"/>
            <a:ext cx="10972800" cy="1010920"/>
          </a:xfrm>
        </p:spPr>
        <p:txBody>
          <a:bodyPr>
            <a:normAutofit/>
          </a:bodyPr>
          <a:lstStyle/>
          <a:p>
            <a:pPr algn="ctr"/>
            <a:r>
              <a:rPr lang="ru-RU" sz="2220" dirty="0">
                <a:latin typeface="Arial Black" panose="020B0A04020102020204" pitchFamily="34" charset="0"/>
              </a:rPr>
              <a:t> </a:t>
            </a:r>
            <a:r>
              <a:rPr lang="en-US" sz="2220" dirty="0">
                <a:solidFill>
                  <a:srgbClr val="002060"/>
                </a:solidFill>
                <a:latin typeface="Arial Black" panose="020B0A04020102020204" pitchFamily="34" charset="0"/>
              </a:rPr>
              <a:t>I</a:t>
            </a:r>
            <a:r>
              <a:rPr lang="ru-RU" sz="2220" dirty="0">
                <a:solidFill>
                  <a:srgbClr val="002060"/>
                </a:solidFill>
                <a:latin typeface="Arial Black" panose="020B0A04020102020204" pitchFamily="34" charset="0"/>
              </a:rPr>
              <a:t>. Выберите правильный вариант ударения, произношения, словоупотребления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53795" y="1096010"/>
          <a:ext cx="8201660" cy="586359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14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выздоровею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выздоровлю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кОллапс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коллАпс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эпилепсИя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эпилЕпсия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рожЕница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рОженица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ажурная тюль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ажурный тюль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пары носок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пары носков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углУбить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углубИть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умЕрший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Умерший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тошнОта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тошнотА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юрисконсульт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юристконсульт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горчи[шн]ик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горчи[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чн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О[д'е]сса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О[дэ]сса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облЕгчить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облегчИть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закУпорка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закупОрка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сИроты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яи[чн]ица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яи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 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 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238139" y="90100"/>
            <a:ext cx="165643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325" y="384810"/>
          <a:ext cx="4990465" cy="605663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99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выздоровею</a:t>
                      </a: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коллАпс</a:t>
                      </a:r>
                      <a:endParaRPr lang="ru-RU" sz="1800" b="1" dirty="0" err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эпилЕпсия</a:t>
                      </a:r>
                      <a:endParaRPr lang="ru-RU" sz="1800" b="1" dirty="0" err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шпрИцы</a:t>
                      </a:r>
                      <a:endParaRPr lang="ru-RU" sz="1800" dirty="0" err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</a:t>
                      </a:r>
                      <a:endParaRPr lang="ru-RU" sz="1800" b="1" dirty="0" err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рожЕница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роженИца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ажурный тюль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пары носков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углубИть</a:t>
                      </a:r>
                      <a:endParaRPr lang="ru-RU" sz="1800" b="1" dirty="0" err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умЕрший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тошнотА</a:t>
                      </a:r>
                      <a:endParaRPr lang="ru-RU" sz="1800" b="1" dirty="0" err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юрисконсульт</a:t>
                      </a: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горчи[шн]ик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О[д'е]сса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облегчИть</a:t>
                      </a:r>
                      <a:endParaRPr lang="ru-RU" sz="1800" b="1" dirty="0" err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закУпорка</a:t>
                      </a:r>
                      <a:endParaRPr lang="ru-RU" sz="1800" dirty="0" err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сирОты</a:t>
                      </a:r>
                      <a:endParaRPr lang="ru-RU" sz="1800" b="1" dirty="0" err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яи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3865"/>
            <a:ext cx="10972800" cy="12877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11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III.В приведённых предложениях найдите случаи нарушения лексической сочетаемости. Вместо ошибочных словосочетаний запишите правильные сочетания слов.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2241550"/>
            <a:ext cx="10972800" cy="4083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en-US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1.Большую половину  своего выступления докладчик посвятил анализу политической ситуации.</a:t>
            </a:r>
          </a:p>
          <a:p>
            <a:pPr marL="0" indent="0">
              <a:buNone/>
            </a:pPr>
            <a:r>
              <a:rPr lang="ru-RU" altLang="en-US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2.Это важный шаг, и его надо пройти.</a:t>
            </a:r>
          </a:p>
          <a:p>
            <a:pPr marL="0" indent="0">
              <a:buNone/>
            </a:pPr>
            <a:r>
              <a:rPr lang="ru-RU" altLang="en-US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3.Пора подвести результаты встречи: наша команда впереди.</a:t>
            </a:r>
          </a:p>
          <a:p>
            <a:pPr marL="0" indent="0">
              <a:buNone/>
            </a:pPr>
            <a:r>
              <a:rPr lang="ru-RU" altLang="en-US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4.Иванову оказан судебный иск.</a:t>
            </a:r>
          </a:p>
          <a:p>
            <a:pPr marL="0" indent="0">
              <a:buNone/>
            </a:pPr>
            <a:r>
              <a:rPr lang="ru-RU" altLang="en-US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5.Необходимо выяснить, кто будет оплачивать убытки в случае пожара в незастрахованном помещении.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/>
          <a:lstStyle/>
          <a:p>
            <a:pPr algn="ctr"/>
            <a:r>
              <a:rPr lang="ru-RU" altLang="en-US" sz="320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«Доживём до понедельника»(1968)</a:t>
            </a:r>
          </a:p>
        </p:txBody>
      </p:sp>
      <p:pic>
        <p:nvPicPr>
          <p:cNvPr id="4" name="С ответом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3145" y="1200918"/>
            <a:ext cx="9297824" cy="522990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8490" y="659130"/>
            <a:ext cx="10447655" cy="1032510"/>
          </a:xfrm>
        </p:spPr>
        <p:txBody>
          <a:bodyPr/>
          <a:lstStyle/>
          <a:p>
            <a:pPr algn="ctr"/>
            <a:r>
              <a:rPr lang="ru-RU" altLang="en-US" sz="280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Культура речи педагога – важнейшее качество его профессиональной педагогической деятельности</a:t>
            </a:r>
          </a:p>
        </p:txBody>
      </p:sp>
      <p:sp>
        <p:nvSpPr>
          <p:cNvPr id="11" name="Замещающее содержимое 10"/>
          <p:cNvSpPr>
            <a:spLocks noGrp="1"/>
          </p:cNvSpPr>
          <p:nvPr>
            <p:ph idx="1"/>
          </p:nvPr>
        </p:nvSpPr>
        <p:spPr>
          <a:xfrm>
            <a:off x="4883785" y="2155190"/>
            <a:ext cx="6698615" cy="3687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en-US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ru-RU" altLang="en-US" sz="2800">
                <a:solidFill>
                  <a:srgbClr val="00206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Посредством речи педагог передает определенную информацию, развивает и обогащает интеллект обучающихся, побуждает их к деятельности на основе полученных знаний.</a:t>
            </a:r>
            <a:endParaRPr lang="ru-RU" altLang="en-US" sz="280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altLang="en-US" sz="280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2" name="Замещающий текст 11"/>
          <p:cNvSpPr>
            <a:spLocks noGrp="1"/>
          </p:cNvSpPr>
          <p:nvPr>
            <p:ph type="body" sz="half" idx="2"/>
          </p:nvPr>
        </p:nvSpPr>
        <p:spPr>
          <a:xfrm>
            <a:off x="619125" y="2332990"/>
            <a:ext cx="3952875" cy="3915410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100" name="Изображение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927860"/>
            <a:ext cx="3953510" cy="391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648335"/>
            <a:ext cx="10972800" cy="56762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Культура речи – владение нормами устного и письменного литературного языка (правилами произношения, ударения, грамматики, словоупотребления и т.д.), а также умение использовать выразительные языковые средства в разных условиях общения в соответствии с целями и содержанием речи.</a:t>
            </a:r>
          </a:p>
          <a:p>
            <a:pPr marL="0" indent="0" algn="r">
              <a:buNone/>
            </a:pPr>
            <a:r>
              <a:rPr lang="ru-RU" sz="3500" dirty="0">
                <a:solidFill>
                  <a:srgbClr val="002060"/>
                </a:solidFill>
                <a:latin typeface="Arial Black" panose="020B0A04020102020204" pitchFamily="34" charset="0"/>
              </a:rPr>
              <a:t> Л.И. Скворцов</a:t>
            </a:r>
          </a:p>
          <a:p>
            <a:pPr marL="0" indent="0" rtl="0">
              <a:buNone/>
            </a:pPr>
            <a:endParaRPr lang="ru-RU" sz="35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182848"/>
            <a:ext cx="10972800" cy="5141752"/>
          </a:xfrm>
        </p:spPr>
        <p:txBody>
          <a:bodyPr rtlCol="0"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Коммуникативные качества речи – такие свойства речи, которые помогают организовать общение и сделать его эффективным.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 основным коммуникативным качествам речи относят: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правильность, точность, уместность, логичность, выразительность, богатство речи.</a:t>
            </a:r>
          </a:p>
          <a:p>
            <a:pPr marL="0" indent="0" rtl="0">
              <a:buNone/>
            </a:pP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57935"/>
            <a:ext cx="10972800" cy="50666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34730" y="2793534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929468" y="1258349"/>
            <a:ext cx="7659149" cy="46810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......-использование всех языковых единиц с целью оптимального выражения информации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687736" y="2747815"/>
            <a:ext cx="45719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2848"/>
            <a:ext cx="10972800" cy="514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34730" y="2793534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929468" y="1258349"/>
            <a:ext cx="7659149" cy="46810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.....- соответствие смыслового содержания речи и информации, которая лежит в её основе 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687736" y="2747815"/>
            <a:ext cx="45719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82848"/>
            <a:ext cx="10972800" cy="514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34730" y="2793534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929468" y="1258349"/>
            <a:ext cx="7659149" cy="46810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.....- соответствие речи ситуации и условиям общения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687736" y="2747815"/>
            <a:ext cx="45719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741</Words>
  <Application>Microsoft Office PowerPoint</Application>
  <PresentationFormat>Широкоэкранный</PresentationFormat>
  <Paragraphs>159</Paragraphs>
  <Slides>28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SimSun</vt:lpstr>
      <vt:lpstr>Arial</vt:lpstr>
      <vt:lpstr>Arial Black</vt:lpstr>
      <vt:lpstr>Calibri</vt:lpstr>
      <vt:lpstr>Calibri Light</vt:lpstr>
      <vt:lpstr>Helvetica</vt:lpstr>
      <vt:lpstr>Times New Roman</vt:lpstr>
      <vt:lpstr>Wingdings</vt:lpstr>
      <vt:lpstr>Тема Office</vt:lpstr>
      <vt:lpstr>БПОУ ВО «Борисоглебскмедколледж» </vt:lpstr>
      <vt:lpstr>Цель : повышение компетентность педагогов  в вопросах профессиональной речевой культуры. </vt:lpstr>
      <vt:lpstr>«Доживём до понедельника»(1968)</vt:lpstr>
      <vt:lpstr>Культура речи педагога – важнейшее качество его профессиональной педагогической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языковых норм русского языка:</vt:lpstr>
      <vt:lpstr>Презентация PowerPoint</vt:lpstr>
      <vt:lpstr>Презентация PowerPoint</vt:lpstr>
      <vt:lpstr>Презентация PowerPoint</vt:lpstr>
      <vt:lpstr>Ошибки, связанные с нарушением лексической нормы</vt:lpstr>
      <vt:lpstr>Морфологические нормы - это правила образования форм слов разных  частей речи.</vt:lpstr>
      <vt:lpstr>Презентация PowerPoint</vt:lpstr>
      <vt:lpstr>Презентация PowerPoint</vt:lpstr>
      <vt:lpstr>Презентация PowerPoint</vt:lpstr>
      <vt:lpstr>Презентация PowerPoint</vt:lpstr>
      <vt:lpstr> I. Выберите правильный вариант ударения, произношения, словоупотребления </vt:lpstr>
      <vt:lpstr>Презентация PowerPoint</vt:lpstr>
      <vt:lpstr>III.В приведённых предложениях найдите случаи нарушения лексической сочетаемости. Вместо ошибочных словосочетаний запишите правильные сочетания слов.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«Культура речи преподавателя как условие его успешной профессиональной деятельности»</dc:title>
  <dc:creator>Desktop</dc:creator>
  <cp:lastModifiedBy>CompKlass0</cp:lastModifiedBy>
  <cp:revision>25</cp:revision>
  <dcterms:created xsi:type="dcterms:W3CDTF">2024-05-19T13:45:00Z</dcterms:created>
  <dcterms:modified xsi:type="dcterms:W3CDTF">2024-05-21T06:14:11Z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74069104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ICV">
    <vt:lpwstr>EA737754CEFF439FACAA4A1A61ADCF01_12</vt:lpwstr>
  </property>
  <property fmtid="{D5CDD505-2E9C-101B-9397-08002B2CF9AE}" pid="13" name="KSOProductBuildVer">
    <vt:lpwstr>1049-12.2.0.16909</vt:lpwstr>
  </property>
</Properties>
</file>