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26D34-5BBA-4A43-A28F-CBC5F8C905D5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0008213-E1D7-412B-B036-8DDE1EC76B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8700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26D34-5BBA-4A43-A28F-CBC5F8C905D5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008213-E1D7-412B-B036-8DDE1EC76B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5412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26D34-5BBA-4A43-A28F-CBC5F8C905D5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008213-E1D7-412B-B036-8DDE1EC76B6D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37416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26D34-5BBA-4A43-A28F-CBC5F8C905D5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008213-E1D7-412B-B036-8DDE1EC76B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4304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26D34-5BBA-4A43-A28F-CBC5F8C905D5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008213-E1D7-412B-B036-8DDE1EC76B6D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18628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26D34-5BBA-4A43-A28F-CBC5F8C905D5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008213-E1D7-412B-B036-8DDE1EC76B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83571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26D34-5BBA-4A43-A28F-CBC5F8C905D5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08213-E1D7-412B-B036-8DDE1EC76B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1768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26D34-5BBA-4A43-A28F-CBC5F8C905D5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08213-E1D7-412B-B036-8DDE1EC76B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3847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26D34-5BBA-4A43-A28F-CBC5F8C905D5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08213-E1D7-412B-B036-8DDE1EC76B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263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26D34-5BBA-4A43-A28F-CBC5F8C905D5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008213-E1D7-412B-B036-8DDE1EC76B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457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26D34-5BBA-4A43-A28F-CBC5F8C905D5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0008213-E1D7-412B-B036-8DDE1EC76B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794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26D34-5BBA-4A43-A28F-CBC5F8C905D5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0008213-E1D7-412B-B036-8DDE1EC76B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193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26D34-5BBA-4A43-A28F-CBC5F8C905D5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08213-E1D7-412B-B036-8DDE1EC76B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483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26D34-5BBA-4A43-A28F-CBC5F8C905D5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08213-E1D7-412B-B036-8DDE1EC76B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837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26D34-5BBA-4A43-A28F-CBC5F8C905D5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08213-E1D7-412B-B036-8DDE1EC76B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156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26D34-5BBA-4A43-A28F-CBC5F8C905D5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008213-E1D7-412B-B036-8DDE1EC76B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329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26D34-5BBA-4A43-A28F-CBC5F8C905D5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0008213-E1D7-412B-B036-8DDE1EC76B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4060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62857"/>
            <a:ext cx="9144000" cy="638629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БПОУ ВО «</a:t>
            </a:r>
            <a:r>
              <a:rPr lang="ru-RU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Борисоглебскмедколледж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33714" y="1785257"/>
            <a:ext cx="9434286" cy="3472543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Тема:</a:t>
            </a:r>
            <a:r>
              <a:rPr lang="ru-RU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по формированию контрольных заданий для текущего контроля и промежуточной аттестации.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Докладчик: Самойленко Т.А.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192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2312988" y="623888"/>
            <a:ext cx="9879012" cy="1281112"/>
          </a:xfrm>
        </p:spPr>
        <p:txBody>
          <a:bodyPr/>
          <a:lstStyle/>
          <a:p>
            <a:r>
              <a:rPr lang="ru-RU" dirty="0" smtClean="0"/>
              <a:t>Структура КОС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277938"/>
            <a:ext cx="11190288" cy="4948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498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6629" y="571500"/>
            <a:ext cx="10276114" cy="628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645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04690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Фонд оценочных средств(ФОС)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06286" y="1611086"/>
            <a:ext cx="10198326" cy="4300136"/>
          </a:xfrm>
        </p:spPr>
        <p:txBody>
          <a:bodyPr>
            <a:norm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федеральным государственным образовательным стандартом среднего профессионального образования для аттестации обучающихся на соответствие их персональных достижений поэтапным требованиям соответствующей  образовательной программы  (текущая и промежуточная аттестация) создаются фонды оценочных средств, позволяющие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оценить знания, умения и освоенные компетенции. </a:t>
            </a:r>
          </a:p>
        </p:txBody>
      </p:sp>
    </p:spTree>
    <p:extLst>
      <p:ext uri="{BB962C8B-B14F-4D97-AF65-F5344CB8AC3E}">
        <p14:creationId xmlns:p14="http://schemas.microsoft.com/office/powerpoint/2010/main" val="531177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качества подготовки обучающихся и выпускников осуществляется в двух основных направлениях: </a:t>
            </a:r>
            <a:b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</a:t>
            </a:r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уровня освоения </a:t>
            </a:r>
            <a:r>
              <a:rPr lang="ru-RU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</a:t>
            </a:r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*оценка </a:t>
            </a:r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компетенций </a:t>
            </a:r>
            <a:r>
              <a:rPr lang="ru-RU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</a:t>
            </a:r>
            <a:endParaRPr lang="ru-RU" sz="4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056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279775" y="623888"/>
            <a:ext cx="8912225" cy="1281112"/>
          </a:xfrm>
        </p:spPr>
        <p:txBody>
          <a:bodyPr>
            <a:no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результатов освоения образовательной программы включает: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текущий контроль успеваемости;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промежуточную аттестацию;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государственную итоговую аттестацию.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038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2801" y="1028343"/>
            <a:ext cx="97536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Текущий контроль успеваемости представляет собой проверку усвоения учебного материала, регулярно осуществляемую на протяжении семестра. Текущий контроль успеваемости обучающихся может осуществляться в следующих формах: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опрос (устный или письменный);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выполнение лабораторных, практических, расчетно-графических, творческих и иных работ;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контрольная работа;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тестирование;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решение ситуационных задач;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семинарские занятия;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коллоквиумы;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защита результатов самостоятельной работы (реферата, проекта, эссе, исследовательской работы и др.); - другое. </a:t>
            </a:r>
          </a:p>
        </p:txBody>
      </p:sp>
    </p:spTree>
    <p:extLst>
      <p:ext uri="{BB962C8B-B14F-4D97-AF65-F5344CB8AC3E}">
        <p14:creationId xmlns:p14="http://schemas.microsoft.com/office/powerpoint/2010/main" val="3111097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6629" y="348343"/>
            <a:ext cx="1029062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Промежуточная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 осуществляется в конце семестра и может завершать изучение как УП, УД, МДК или ПМ в целом, так и отдельного раздела (разделов). Она проводится с целью определения: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соответствия уровня и качества подготовки специалиста требованиям ФГОС СПО;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полноты и прочности теоретических знаний по предметам, дисциплинам и междисциплинарным курсам (далее - МДК);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общих и профессиональных компетенций. 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формами промежуточной аттестации являются: контрольная работа, дифференцированный зачет, экзамен, экзамен по модулю,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комплексный дифференцированный зачет,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демонстрационный экзамен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26304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9200" y="889844"/>
            <a:ext cx="1024708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	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Промежуточная аттестация обучающихся по учебной и производственной практикам осуществляется в рамках учебной и производственной практик. Предметом оценки по учебной и производственной практике обязательно являются дидактические единицы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«иметь практический опыт» и «уметь».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Промежуточная аттестация обучающихся по профессиональному модулю в целом осуществляется в форме экзамена по модулю или квалификационного экзамена (в случаях, предусмотренных ФГОС) и позволяет определить готовность к выполнению соответствующего 	вида 	профессиональной 	деятельности 	и 	обеспечивающих 	его профессиональных компетенций, а также развитие общих компетенций, предусмотренных для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целом. </a:t>
            </a:r>
          </a:p>
        </p:txBody>
      </p:sp>
    </p:spTree>
    <p:extLst>
      <p:ext uri="{BB962C8B-B14F-4D97-AF65-F5344CB8AC3E}">
        <p14:creationId xmlns:p14="http://schemas.microsoft.com/office/powerpoint/2010/main" val="1930077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4057" y="1166843"/>
            <a:ext cx="1058091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итоговая аттестация (далее - ГИА) служит для проверки качества освоения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целом. Она проводится при участии внешних экспертов, в том числе работодателей и позволяет в полной мере оценить приобретенные обучающимися ОК и ПК. 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Формой ГИА является подготовка и защита выпускной квалификационной работы (дипломная работа, дипломный проект), тематика которой должна соответствовать содержанию одного или нескольких ПМ. 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специальностей, реализующих Актуализированные ФГОС, формой ГИА является подготовка и защита выпускной квалификационной работы и демонстрационный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экзамен, государственный экзамен.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517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224155" indent="-6350" algn="ctr">
              <a:lnSpc>
                <a:spcPct val="107000"/>
              </a:lnSpc>
              <a:spcAft>
                <a:spcPts val="95"/>
              </a:spcAft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Сравнительная характеристика КОС по дисциплине и по модулю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800" dirty="0"/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1578185"/>
              </p:ext>
            </p:extLst>
          </p:nvPr>
        </p:nvGraphicFramePr>
        <p:xfrm>
          <a:off x="1988457" y="1604320"/>
          <a:ext cx="9347199" cy="5312647"/>
        </p:xfrm>
        <a:graphic>
          <a:graphicData uri="http://schemas.openxmlformats.org/drawingml/2006/table">
            <a:tbl>
              <a:tblPr firstRow="1" firstCol="1" bandRow="1"/>
              <a:tblGrid>
                <a:gridCol w="2621337">
                  <a:extLst>
                    <a:ext uri="{9D8B030D-6E8A-4147-A177-3AD203B41FA5}">
                      <a16:colId xmlns:a16="http://schemas.microsoft.com/office/drawing/2014/main" val="360630679"/>
                    </a:ext>
                  </a:extLst>
                </a:gridCol>
                <a:gridCol w="3126189">
                  <a:extLst>
                    <a:ext uri="{9D8B030D-6E8A-4147-A177-3AD203B41FA5}">
                      <a16:colId xmlns:a16="http://schemas.microsoft.com/office/drawing/2014/main" val="3761391476"/>
                    </a:ext>
                  </a:extLst>
                </a:gridCol>
                <a:gridCol w="3599673">
                  <a:extLst>
                    <a:ext uri="{9D8B030D-6E8A-4147-A177-3AD203B41FA5}">
                      <a16:colId xmlns:a16="http://schemas.microsoft.com/office/drawing/2014/main" val="1156842531"/>
                    </a:ext>
                  </a:extLst>
                </a:gridCol>
              </a:tblGrid>
              <a:tr h="371656">
                <a:tc>
                  <a:txBody>
                    <a:bodyPr/>
                    <a:lstStyle/>
                    <a:p>
                      <a:pPr marR="8255" indent="22098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Характеристики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26035" marR="19685" marT="2476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065" indent="22098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КОС по УД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26035" marR="19685" marT="2476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065" indent="22098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КОС по ПМ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26035" marR="19685" marT="2476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4135105"/>
                  </a:ext>
                </a:extLst>
              </a:tr>
              <a:tr h="319696">
                <a:tc>
                  <a:txBody>
                    <a:bodyPr/>
                    <a:lstStyle/>
                    <a:p>
                      <a:pPr indent="22098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Объект измерения </a:t>
                      </a:r>
                    </a:p>
                  </a:txBody>
                  <a:tcPr marL="26035" marR="19685" marT="2476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1430" indent="22098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Знания, умения </a:t>
                      </a:r>
                    </a:p>
                  </a:txBody>
                  <a:tcPr marL="26035" marR="19685" marT="2476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indent="22098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Компетенции </a:t>
                      </a:r>
                    </a:p>
                  </a:txBody>
                  <a:tcPr marL="26035" marR="19685" marT="2476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0875207"/>
                  </a:ext>
                </a:extLst>
              </a:tr>
              <a:tr h="598597">
                <a:tc>
                  <a:txBody>
                    <a:bodyPr/>
                    <a:lstStyle/>
                    <a:p>
                      <a:pPr indent="22098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Достижения обучающихся </a:t>
                      </a:r>
                    </a:p>
                  </a:txBody>
                  <a:tcPr marL="26035" marR="19685" marT="2476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0160" indent="22098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Измеряют </a:t>
                      </a:r>
                    </a:p>
                    <a:p>
                      <a:pPr marL="19050" indent="22098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26035" marR="19685" marT="2476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230" indent="22098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Дают качественную оценку </a:t>
                      </a:r>
                    </a:p>
                  </a:txBody>
                  <a:tcPr marL="26035" marR="19685" marT="2476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477776"/>
                  </a:ext>
                </a:extLst>
              </a:tr>
              <a:tr h="659276">
                <a:tc>
                  <a:txBody>
                    <a:bodyPr/>
                    <a:lstStyle/>
                    <a:p>
                      <a:pPr indent="22098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оценивания </a:t>
                      </a:r>
                    </a:p>
                    <a:p>
                      <a:pPr indent="22098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26035" marR="19685" marT="2476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098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Оценивают в баллах (по пятибалльной шкале) </a:t>
                      </a:r>
                    </a:p>
                  </a:txBody>
                  <a:tcPr marL="26035" marR="19685" marT="2476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1430" indent="22098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Освоен / не освоен </a:t>
                      </a:r>
                    </a:p>
                  </a:txBody>
                  <a:tcPr marL="26035" marR="19685" marT="2476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1368451"/>
                  </a:ext>
                </a:extLst>
              </a:tr>
              <a:tr h="1232700">
                <a:tc>
                  <a:txBody>
                    <a:bodyPr/>
                    <a:lstStyle/>
                    <a:p>
                      <a:pPr indent="22098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Вид контроля по этапам обучения </a:t>
                      </a:r>
                    </a:p>
                  </a:txBody>
                  <a:tcPr marL="26035" marR="19685" marT="2476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0980" algn="ctr">
                        <a:lnSpc>
                          <a:spcPct val="112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Текущий контроль и промежуточная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аттеста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marL="50165" indent="220980" algn="l">
                        <a:lnSpc>
                          <a:spcPct val="107000"/>
                        </a:lnSpc>
                        <a:spcAft>
                          <a:spcPts val="75"/>
                        </a:spcAft>
                      </a:pP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ция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по учебной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дисцип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marR="11430" indent="22098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лине (УД) </a:t>
                      </a:r>
                    </a:p>
                  </a:txBody>
                  <a:tcPr marL="26035" marR="19685" marT="2476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098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Текущий и рубежный контроль по МДК, практике Экзамен 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по профессиональному</a:t>
                      </a:r>
                      <a:r>
                        <a:rPr lang="ru-RU" sz="18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модулю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35" marR="19685" marT="2476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0945825"/>
                  </a:ext>
                </a:extLst>
              </a:tr>
              <a:tr h="1160660">
                <a:tc>
                  <a:txBody>
                    <a:bodyPr/>
                    <a:lstStyle/>
                    <a:p>
                      <a:pPr indent="22098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Функции </a:t>
                      </a:r>
                    </a:p>
                    <a:p>
                      <a:pPr indent="22098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26035" marR="19685" marT="2476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0980" algn="ctr">
                        <a:lnSpc>
                          <a:spcPct val="99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Мотивация, диагностика, корректировка,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стимули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marR="9525" indent="220980" algn="ctr">
                        <a:lnSpc>
                          <a:spcPct val="107000"/>
                        </a:lnSpc>
                        <a:spcAft>
                          <a:spcPts val="65"/>
                        </a:spcAft>
                      </a:pP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рование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оценка, кон-</a:t>
                      </a:r>
                    </a:p>
                    <a:p>
                      <a:pPr marR="9525" indent="22098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троль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26035" marR="19685" marT="2476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1430" indent="22098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 и оценка </a:t>
                      </a:r>
                    </a:p>
                    <a:p>
                      <a:pPr marL="19685" indent="22098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26035" marR="19685" marT="2476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6341675"/>
                  </a:ext>
                </a:extLst>
              </a:tr>
              <a:tr h="934268">
                <a:tc>
                  <a:txBody>
                    <a:bodyPr/>
                    <a:lstStyle/>
                    <a:p>
                      <a:pPr indent="22098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/ утверждение </a:t>
                      </a:r>
                    </a:p>
                  </a:txBody>
                  <a:tcPr marL="26035" marR="19685" marT="2476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0980"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Преподаватель, МЦК, зам. директора </a:t>
                      </a:r>
                    </a:p>
                    <a:p>
                      <a:pPr marL="19050" indent="22098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26035" marR="19685" marT="2476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098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ЦМК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 зам. директора / </a:t>
                      </a:r>
                      <a:r>
                        <a:rPr lang="ru-RU" sz="1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представители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работодателя </a:t>
                      </a:r>
                    </a:p>
                  </a:txBody>
                  <a:tcPr marL="26035" marR="19685" marT="2476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26107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667430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843</TotalTime>
  <Words>359</Words>
  <Application>Microsoft Office PowerPoint</Application>
  <PresentationFormat>Широкоэкранный</PresentationFormat>
  <Paragraphs>61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Times New Roman</vt:lpstr>
      <vt:lpstr>Wingdings 3</vt:lpstr>
      <vt:lpstr>Легкий дым</vt:lpstr>
      <vt:lpstr>БПОУ ВО «Борисоглебскмедколледж»</vt:lpstr>
      <vt:lpstr>Фонд оценочных средств(ФОС)</vt:lpstr>
      <vt:lpstr> Оценка качества подготовки обучающихся и выпускников осуществляется в двух основных направлениях:  *оценка уровня освоения дисциплин *оценка компетенций обучающихся</vt:lpstr>
      <vt:lpstr>Оценка результатов освоения образовательной программы включает:   - текущий контроль успеваемости;  - промежуточную аттестацию;  - государственную итоговую аттестацию.  </vt:lpstr>
      <vt:lpstr>Презентация PowerPoint</vt:lpstr>
      <vt:lpstr>Презентация PowerPoint</vt:lpstr>
      <vt:lpstr>Презентация PowerPoint</vt:lpstr>
      <vt:lpstr>Презентация PowerPoint</vt:lpstr>
      <vt:lpstr>Сравнительная характеристика КОС по дисциплине и по модулю  </vt:lpstr>
      <vt:lpstr>Структура КОС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Nout7</dc:creator>
  <cp:lastModifiedBy>Nout7</cp:lastModifiedBy>
  <cp:revision>25</cp:revision>
  <dcterms:created xsi:type="dcterms:W3CDTF">2024-10-23T04:59:29Z</dcterms:created>
  <dcterms:modified xsi:type="dcterms:W3CDTF">2024-10-24T11:29:51Z</dcterms:modified>
</cp:coreProperties>
</file>