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8" r:id="rId9"/>
    <p:sldId id="261" r:id="rId10"/>
    <p:sldId id="263" r:id="rId11"/>
    <p:sldId id="271" r:id="rId12"/>
    <p:sldId id="272" r:id="rId13"/>
    <p:sldId id="280" r:id="rId14"/>
    <p:sldId id="281" r:id="rId15"/>
    <p:sldId id="273" r:id="rId16"/>
    <p:sldId id="278" r:id="rId17"/>
    <p:sldId id="274" r:id="rId18"/>
    <p:sldId id="275" r:id="rId19"/>
    <p:sldId id="276" r:id="rId20"/>
    <p:sldId id="282" r:id="rId21"/>
    <p:sldId id="283" r:id="rId22"/>
    <p:sldId id="277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63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2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1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64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35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75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48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22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68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07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BEC32-032E-4CCD-9763-CC55604D9EFD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6A35D-0E8D-4687-98E0-5D9248EE5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9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-ksh2.k-edu.ru/sites/s-ksh2.k-edu.ru/files/konstruktor_uroka_po_fgos.pdf" TargetMode="External"/><Relationship Id="rId2" Type="http://schemas.openxmlformats.org/officeDocument/2006/relationships/hyperlink" Target="https://preobragenka.ucoz.ru/201314/metodicheskij_material_v_pomoshh_uchitelju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82" y="0"/>
            <a:ext cx="9148508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1781944" y="2579420"/>
            <a:ext cx="54543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Методические приемы, используемые для организации деятельности обучающихся на различных этапах урока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00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Организационный момент.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340768"/>
            <a:ext cx="59046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«Фантастическая добавка».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«Высказывания великих» или «Эпиграф».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«Интеллектуальная разминка».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«Нестандартный вход в урок».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2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Актуализация знаний.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052736"/>
            <a:ext cx="51480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«Цепочка признаков».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«Я беру тебя с собой».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«Да — нет».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«Шаг за шагом».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«До-после». «Жокей и лошадь».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«Толстый и тонкий вопрос».  «Вопросительные слова».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«Согласен — не согласен».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«Игровая цель».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«Корзина идей, понятий, имён».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«Развивающий канон».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«Ложная альтернатива».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42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286000" y="911617"/>
            <a:ext cx="53103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«Пинг-понг „Имя — Значение“».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«Лови ошибку».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«Послушать-сговориться-обсудить».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«Хорошо — плохо».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«Связи».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«Зигзаг».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«Стратегия „ИДЕАЛ“».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«Своя опора».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«Целое — часть».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«Часть — целое».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«Изобретательская задача».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4" name="Прямоугольник 3"/>
          <p:cNvSpPr/>
          <p:nvPr/>
        </p:nvSpPr>
        <p:spPr>
          <a:xfrm>
            <a:off x="1098376" y="404664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«Диктант на бегу»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running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dictation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 приём интерактивного обучения, который активизирует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аудирование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чтение и письмо, способствует развитию орфографических, пунктуационных и грамматических навыков, а также запоминанию лексических единиц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running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dictation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помогает создать благоприятный эмоциональный фон на занятиях, повышает мотивацию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не позволяет им скучать на уроках. </a:t>
            </a:r>
          </a:p>
        </p:txBody>
      </p:sp>
    </p:spTree>
    <p:extLst>
      <p:ext uri="{BB962C8B-B14F-4D97-AF65-F5344CB8AC3E}">
        <p14:creationId xmlns:p14="http://schemas.microsoft.com/office/powerpoint/2010/main" val="49318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4" name="Прямоугольник 3"/>
          <p:cNvSpPr/>
          <p:nvPr/>
        </p:nvSpPr>
        <p:spPr>
          <a:xfrm>
            <a:off x="1187624" y="1772816"/>
            <a:ext cx="64807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«Движение от доски к доске»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— это задание для групповой работы на уроке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его выполнения нужно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Разделить группу на несколько подгрупп. 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Разделить доску пополам и поставить две проблемы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После того как группа напишет ответ на доске справа, она перемещается левее к следующей доске.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Обучающиеся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пишут свой ответ под ответом предыдущей группы, не повторяясь. 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Когда все напишут свой ответ, они начинают обсуждать все способы решения проблем. </a:t>
            </a:r>
          </a:p>
        </p:txBody>
      </p:sp>
    </p:spTree>
    <p:extLst>
      <p:ext uri="{BB962C8B-B14F-4D97-AF65-F5344CB8AC3E}">
        <p14:creationId xmlns:p14="http://schemas.microsoft.com/office/powerpoint/2010/main" val="176188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Контроль знаний, обратная связь.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1124744"/>
            <a:ext cx="62646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«Метод интеллект-карт»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«Жокей и лошадь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«Цепочка признаков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«Диаграмма Венна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«Рюкзак»</a:t>
            </a:r>
          </a:p>
        </p:txBody>
      </p:sp>
    </p:spTree>
    <p:extLst>
      <p:ext uri="{BB962C8B-B14F-4D97-AF65-F5344CB8AC3E}">
        <p14:creationId xmlns:p14="http://schemas.microsoft.com/office/powerpoint/2010/main" val="14973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Рефлексия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913424"/>
            <a:ext cx="4572000" cy="443198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«Телеграмма».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«Цветные поля».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«Мысли во времени».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«Шесть шляп».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Райтинг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«Хайку».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«Диаманта».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«До — после».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«ЗХУ».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«Сообщи своё Я».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85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440" y="404664"/>
            <a:ext cx="6707088" cy="11430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Некоторые методические приёмы, которые можно использовать для организации деятельности обучающихся на различных этапах урока в СПО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60800" y="2060848"/>
            <a:ext cx="63367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этапе планирования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Преподаватель сообщает студентам, какую работу они должны выполнить, чтобы достичь цели. Студенты планируют способы достижения намеченной цели. 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практической деятельности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Под руководством преподавателя студенты выполняют ряд практических задач (чаще применяется фронтальный метод). Студенты осуществляют учебные действия по намеченному плану (применяется групповой, индивидуальный методы). 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этапе контроля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Преподаватель осуществляет контроль за выполнением студентами практической работы. Студенты осуществляют контроль (применяются формы самоконтроля, взаимоконтроль). </a:t>
            </a:r>
          </a:p>
        </p:txBody>
      </p:sp>
    </p:spTree>
    <p:extLst>
      <p:ext uri="{BB962C8B-B14F-4D97-AF65-F5344CB8AC3E}">
        <p14:creationId xmlns:p14="http://schemas.microsoft.com/office/powerpoint/2010/main" val="268014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1043608" y="332656"/>
            <a:ext cx="684076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b="1" dirty="0" smtClean="0"/>
          </a:p>
          <a:p>
            <a:pPr lvl="0"/>
            <a:endParaRPr lang="ru-RU" b="1" dirty="0"/>
          </a:p>
          <a:p>
            <a:pPr lvl="0"/>
            <a:endParaRPr lang="ru-RU" b="1" dirty="0" smtClean="0"/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этапе оценивания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Преподаватель осуществляет оценивание студентов за работу на уроке. Студенты дают оценку деятельности по её результатам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самооценивание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оценивание результатов деятельности однокурсников). 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этапе итога урока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Преподаватель выясняет у студентов, что они запомнили. Проводится рефлексия. 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этапе домашнего задания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Преподаватель объявляет и комментирует (чаще — задание одно для всех). Студенты могут выбирать задание из предложенных преподавателем с учётом индивидуальных возможностей. </a:t>
            </a:r>
          </a:p>
        </p:txBody>
      </p:sp>
    </p:spTree>
    <p:extLst>
      <p:ext uri="{BB962C8B-B14F-4D97-AF65-F5344CB8AC3E}">
        <p14:creationId xmlns:p14="http://schemas.microsoft.com/office/powerpoint/2010/main" val="175127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139136" cy="1143000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В рамках ФГОС СПО представлена новая образовательная технология «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Профессионалитет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», которая предполагает следующие методические приёмы: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1640" y="2348880"/>
            <a:ext cx="68967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Интенсификация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образовательной деятельности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 Увеличение концентрации элементов образовательной программы в единицу времени за счёт применения интегративных педагогических подходов и передовых методов практической подготовки на современном оборудовании. 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Интеграция содержания и технологий образования с профессиональной средой.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Сквозное распределение изучения учебных дисциплин и профессиональных модулей в течение всего периода обучения по профессии или специальности. 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подход.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Знания, умения и практический опыт формируются в процессе практической деятельности непосредственно в профессиональной среде. Преподаватель направляет деятельность обучающихся, подводит итоги, даёт экспертное заключение выполненной работы или действий, даёт разъяснения и направляет к источникам информации. </a:t>
            </a:r>
          </a:p>
        </p:txBody>
      </p:sp>
    </p:spTree>
    <p:extLst>
      <p:ext uri="{BB962C8B-B14F-4D97-AF65-F5344CB8AC3E}">
        <p14:creationId xmlns:p14="http://schemas.microsoft.com/office/powerpoint/2010/main" val="42682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Методические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рекомендации по организации и проведению современного урока в соответствии с ФГОС СПО:</a:t>
            </a:r>
            <a:br>
              <a:rPr lang="ru-RU" sz="18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1052736"/>
            <a:ext cx="734481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Личностно-ориентированный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индивидуальный характер урока.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приоритете самостоятельная работа обучающихся, а не преподавателя.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Практический,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подход.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Каждый урок направлен на развитие общих и профессиональных компетенций, личностных результатов, умений и знаний.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разнообразных эффективных приёмов с учётом возрастных и индивидуальных особенностей обучающихся.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Построение каждого этапа урока по схеме: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постановка учебного задания — деятельность обучающихся по его выполнению — подведение итога деятельности — контроль процесса и степени выполнения — рефлексия.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Организация парной или групповой работы.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 системы самоконтроля и взаимоконтроля.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Качественная положительная оценка деятельности обучающихся,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способствующая формированию положительной учебной мотивации. 4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Обеспечение психологического комфорта и условий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уроке. </a:t>
            </a:r>
          </a:p>
        </p:txBody>
      </p:sp>
    </p:spTree>
    <p:extLst>
      <p:ext uri="{BB962C8B-B14F-4D97-AF65-F5344CB8AC3E}">
        <p14:creationId xmlns:p14="http://schemas.microsoft.com/office/powerpoint/2010/main" val="237749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  <p:sp>
        <p:nvSpPr>
          <p:cNvPr id="7" name="Прямоугольник 6"/>
          <p:cNvSpPr/>
          <p:nvPr/>
        </p:nvSpPr>
        <p:spPr>
          <a:xfrm>
            <a:off x="973936" y="692696"/>
            <a:ext cx="741682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Некоторые методические приёмы, которые можно использовать в СПО:</a:t>
            </a:r>
            <a:endParaRPr lang="ru-RU" dirty="0" smtClean="0">
              <a:solidFill>
                <a:srgbClr val="333333"/>
              </a:solidFill>
              <a:latin typeface="YS Text"/>
            </a:endParaRPr>
          </a:p>
          <a:p>
            <a:endParaRPr lang="ru-RU" b="1" dirty="0">
              <a:solidFill>
                <a:srgbClr val="333333"/>
              </a:solidFill>
              <a:latin typeface="YS Text"/>
            </a:endParaRPr>
          </a:p>
          <a:p>
            <a:r>
              <a:rPr lang="ru-RU" b="1" dirty="0" smtClean="0">
                <a:solidFill>
                  <a:srgbClr val="333333"/>
                </a:solidFill>
                <a:latin typeface="YS Text"/>
              </a:rPr>
              <a:t>Метод 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«Подумай-обсуди-поделись»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 Студент своими словами формулирует определение, вопрос, пример в своей голове или в тетради. Затем в парах ребята обсуждают, что вспомнили и придумали, после поворачиваются к другим студентам и обсуждают уже в четвёрке. На заключительном этапе один студент из каждой группы делится результатами совместной работы. </a:t>
            </a:r>
          </a:p>
          <a:p>
            <a:pPr>
              <a:buFont typeface="Arial"/>
              <a:buChar char="•"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Свободное написание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 Студенты в свободной форме в течение определённого времени в тетради либо с помощью онлайн-сервисов пишут всё, что помнят по изученной теме. </a:t>
            </a:r>
          </a:p>
          <a:p>
            <a:pPr>
              <a:buFont typeface="Arial"/>
              <a:buChar char="•"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Приём «Объяснить по карточкам»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 Преподаватель заранее готовит карточки с понятиями, именами, датами, названиями и пр.. Студентам предлагается за ограниченное время (30 секунд–1 минута) объяснить группе указанные данные, не используя однокоренных слов. </a:t>
            </a:r>
          </a:p>
        </p:txBody>
      </p:sp>
    </p:spTree>
    <p:extLst>
      <p:ext uri="{BB962C8B-B14F-4D97-AF65-F5344CB8AC3E}">
        <p14:creationId xmlns:p14="http://schemas.microsoft.com/office/powerpoint/2010/main" val="159655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  <p:sp>
        <p:nvSpPr>
          <p:cNvPr id="7" name="Прямоугольник 6"/>
          <p:cNvSpPr/>
          <p:nvPr/>
        </p:nvSpPr>
        <p:spPr>
          <a:xfrm>
            <a:off x="971600" y="612844"/>
            <a:ext cx="64807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/>
              <a:buChar char="•"/>
            </a:pPr>
            <a:endParaRPr lang="ru-RU" b="1" dirty="0" smtClean="0">
              <a:solidFill>
                <a:srgbClr val="333333"/>
              </a:solidFill>
              <a:latin typeface="YS Text"/>
            </a:endParaRPr>
          </a:p>
          <a:p>
            <a:pPr lvl="0">
              <a:buFont typeface="Arial"/>
              <a:buChar char="•"/>
            </a:pPr>
            <a:endParaRPr lang="ru-RU" b="1" dirty="0">
              <a:solidFill>
                <a:srgbClr val="333333"/>
              </a:solidFill>
              <a:latin typeface="YS Text"/>
            </a:endParaRPr>
          </a:p>
          <a:p>
            <a:pPr lvl="0">
              <a:buFont typeface="Arial"/>
              <a:buChar char="•"/>
            </a:pPr>
            <a:endParaRPr lang="ru-RU" b="1" dirty="0" smtClean="0">
              <a:solidFill>
                <a:srgbClr val="333333"/>
              </a:solidFill>
              <a:latin typeface="YS Text"/>
            </a:endParaRPr>
          </a:p>
          <a:p>
            <a:pPr lvl="0">
              <a:buFont typeface="Arial"/>
              <a:buChar char="•"/>
            </a:pPr>
            <a:r>
              <a:rPr lang="ru-RU" b="1" dirty="0" smtClean="0">
                <a:solidFill>
                  <a:srgbClr val="333333"/>
                </a:solidFill>
                <a:latin typeface="YS Text"/>
              </a:rPr>
              <a:t>Приём 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«Верные и неверные тезисы»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 Педагог заранее готовит карточки с перечнем основных тезисов, в часть из них намеренно вносит ошибки. В начале занятия студентам предлагается прочитать тезисы и отметить верно/неверно напротив каждого из них. Затем проделать то же самое после изучения материала и сравнить результаты. </a:t>
            </a:r>
          </a:p>
          <a:p>
            <a:pPr lvl="0">
              <a:buFont typeface="Arial"/>
              <a:buChar char="•"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Кейс-технология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 Обучающимся предоставляется описание ситуации, содержащей проблему (противоречие, вопрос). На основе имеющихся знаний и изучения дополнительных источников информации им предлагается проанализировать ситуацию, разобраться в проблеме, предложить возможные варианты решения и выбрать лучший. </a:t>
            </a:r>
            <a:endParaRPr lang="ru-RU" dirty="0">
              <a:solidFill>
                <a:srgbClr val="333333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443283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2210382"/>
            <a:ext cx="6552728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>Методические </a:t>
            </a:r>
            <a:r>
              <a:rPr lang="ru-RU" dirty="0">
                <a:hlinkClick r:id="rId2"/>
              </a:rPr>
              <a:t>материалы в помощь учителю.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preobragenka.ucoz.ru/201314/metodicheskij_material_v_pomoshh_uchitelju.pdf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2.    Конструктор </a:t>
            </a:r>
            <a:r>
              <a:rPr lang="ru-RU" dirty="0"/>
              <a:t>урока 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3"/>
              </a:rPr>
              <a:t>s-ksh2.k-edu.ru/sites/s-ksh2.k-</a:t>
            </a:r>
            <a:r>
              <a:rPr lang="ru-RU" dirty="0">
                <a:hlinkClick r:id="rId3"/>
              </a:rPr>
              <a:t>        </a:t>
            </a:r>
            <a:r>
              <a:rPr lang="en-US" dirty="0">
                <a:hlinkClick r:id="rId3"/>
              </a:rPr>
              <a:t>edu.ru/files/konstruktor_uroka_po_fgos.pdf</a:t>
            </a: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 </a:t>
            </a:r>
          </a:p>
          <a:p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419872" y="76131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5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83768" y="2986295"/>
            <a:ext cx="4049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Спасибо за внимание </a:t>
            </a:r>
          </a:p>
        </p:txBody>
      </p:sp>
    </p:spTree>
    <p:extLst>
      <p:ext uri="{BB962C8B-B14F-4D97-AF65-F5344CB8AC3E}">
        <p14:creationId xmlns:p14="http://schemas.microsoft.com/office/powerpoint/2010/main" val="141266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Типы урока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2114694"/>
            <a:ext cx="61206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Вводный урок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 изучения и первичного закрепления новых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 закрепления новых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 комплексного применения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 обобщения и систематизации знаний и способов деятельности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Этапы урока по ФГОС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484784"/>
            <a:ext cx="6462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 Организационный этап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Этап проверки выполнения домашнего задания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3.  Этап подготовки обучающихся к учебно-познавательной деятельности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 Этап изучения нового материала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 Этап первичной проверка понимания изученного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 Этап закрепления новых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 Этап применения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 Этап обобщения и систематизации знаний и способов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 Этап контроля и самоконтроля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 Этап подведения итогов урока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11.  Этап коррекции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12.  Этап информирования  о домашнем задании, проведения    инструктажа по его выполнению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 Этап рефлексии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0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051720" y="1556792"/>
            <a:ext cx="50223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Методические приёмы — это специальным образом спланированные и организованные действия педагога, ориентированные на получение конкретного результата, решение конкретной задачи или проблемы.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22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286000" y="764704"/>
            <a:ext cx="51663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Приёмы могут быть разными, их можно разделить на четыре основные группы: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Словесные.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Наглядные и практические.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Репродуктивные и поисковые.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Приёмы самостоятельной учебной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1807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571184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Некоторые приёмы организации урока, нацеленные на стимулирование познавательной заинтересованности и активности обучающихся: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3328" y="1988840"/>
            <a:ext cx="62350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Приём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семантизации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 Способствует развитию интереса к теме или предмету за счёт раскрытия смыслового значения слова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Приём новизны. Предполагает включение в содержание учебного материала интересных фактов, сведений.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Постановка проблемного вопроса или создание проблемной ситуации. Использование проблемных вопросов в ходе изучения учебного материала способствует появлению у студентов  удивления, озадаченности, интеллектуальной активности.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Приём кластера. На этапе вызова студенты высказывают и фиксируют все имеющиеся знания по теме, свои предположения и ассоциации.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16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08" y="0"/>
            <a:ext cx="9148508" cy="6858000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b="1" dirty="0" smtClean="0">
                <a:latin typeface="Times New Roman"/>
                <a:ea typeface="Calibri"/>
                <a:cs typeface="Times New Roman"/>
              </a:rPr>
            </a:b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800" b="1" dirty="0" smtClean="0">
                <a:latin typeface="Times New Roman"/>
                <a:ea typeface="Calibri"/>
                <a:cs typeface="Times New Roman"/>
              </a:rPr>
            </a:b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Методические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приёмы могут использоваться на следующих стадиях прохождения урока:</a:t>
            </a:r>
            <a:br>
              <a:rPr lang="ru-RU" sz="2800" dirty="0">
                <a:latin typeface="Times New Roman"/>
                <a:ea typeface="Calibri"/>
                <a:cs typeface="Times New Roman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1844824"/>
            <a:ext cx="6912768" cy="4489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AutoNum type="arabicPeriod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Контроль выполнения домашнего задания. Например, обсуждение качества выполненной работы, тесты, </a:t>
            </a:r>
            <a:r>
              <a:rPr lang="ru-RU" sz="2000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разноуровневые</a:t>
            </a:r>
            <a:r>
              <a:rPr lang="ru-RU" sz="20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самостоятельные работы. 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AutoNum type="arabicPeriod"/>
              <a:tabLst>
                <a:tab pos="457200" algn="l"/>
              </a:tabLst>
            </a:pP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Восприятие нового материала и стимулирование заинтересованности в его изучении.  Например, приём «Корзина идей, понятий, имён» для индивидуальной и групповой работы обучающихся на начальной стадии урока, когда идёт актуализация имеющегося у них опыта и знаний. Также можно использовать приём «Удивляй!», который направлен на активизацию мыслительной деятельности и привлечение интереса к теме урока. 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169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358" y="0"/>
            <a:ext cx="9168358" cy="6872880"/>
          </a:xfrm>
        </p:spPr>
      </p:pic>
      <p:sp>
        <p:nvSpPr>
          <p:cNvPr id="10" name="Прямоугольник 9"/>
          <p:cNvSpPr/>
          <p:nvPr/>
        </p:nvSpPr>
        <p:spPr>
          <a:xfrm>
            <a:off x="2123728" y="404664"/>
            <a:ext cx="4572000" cy="60571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Осознание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и усвоение нового материала. Например, постановка вопросов, требующих активной мыслительной деятельности обучающихся, создание нестандартных ситуаций при использовании знаний.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 startAt="3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Закрепление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и последующее воспроизведение нового материала.  Например, использование взаимообразных задач, вопросно-ответное общение, придумывание своих заданий.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 startAt="3"/>
              <a:tabLst>
                <a:tab pos="457200" algn="l"/>
              </a:tabLs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Выполнение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домашнего задания. Например, приём написания эссе, когда студенты выражают свою индивидуальную точку зрения, идею, предлагают нестандартное решение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114310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Microsoft PowerPo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844</Words>
  <Application>Microsoft Office PowerPoint</Application>
  <PresentationFormat>Экран (4:3)</PresentationFormat>
  <Paragraphs>138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Презентация Microsoft PowerPoint</vt:lpstr>
      <vt:lpstr>Презентация PowerPoint</vt:lpstr>
      <vt:lpstr> Методические рекомендации по организации и проведению современного урока в соответствии с ФГОС СПО: :</vt:lpstr>
      <vt:lpstr>Типы урока </vt:lpstr>
      <vt:lpstr>Этапы урока по ФГОС  </vt:lpstr>
      <vt:lpstr>Презентация PowerPoint</vt:lpstr>
      <vt:lpstr>Презентация PowerPoint</vt:lpstr>
      <vt:lpstr> Некоторые приёмы организации урока, нацеленные на стимулирование познавательной заинтересованности и активности обучающихся: </vt:lpstr>
      <vt:lpstr>  Методические приёмы могут использоваться на следующих стадиях прохождения урока:  </vt:lpstr>
      <vt:lpstr>Презентация PowerPoint</vt:lpstr>
      <vt:lpstr>Организационный момент. </vt:lpstr>
      <vt:lpstr>Актуализация знаний.   </vt:lpstr>
      <vt:lpstr>Презентация PowerPoint</vt:lpstr>
      <vt:lpstr>Презентация PowerPoint</vt:lpstr>
      <vt:lpstr>Презентация PowerPoint</vt:lpstr>
      <vt:lpstr>Контроль знаний, обратная связь. </vt:lpstr>
      <vt:lpstr>Рефлексия  </vt:lpstr>
      <vt:lpstr>Некоторые методические приёмы, которые можно использовать для организации деятельности обучающихся на различных этапах урока в СПО:</vt:lpstr>
      <vt:lpstr>Презентация PowerPoint</vt:lpstr>
      <vt:lpstr>В рамках ФГОС СПО представлена новая образовательная технология «Профессионалитет», которая предполагает следующие методические приёмы: 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приемы, используемые для организации деятельности обучающихся на различных этапах урока</dc:title>
  <dc:creator>tatjana.titova2011@yandex.ru</dc:creator>
  <cp:lastModifiedBy>tatjana.titova2011@yandex.ru</cp:lastModifiedBy>
  <cp:revision>20</cp:revision>
  <dcterms:created xsi:type="dcterms:W3CDTF">2024-11-19T17:47:35Z</dcterms:created>
  <dcterms:modified xsi:type="dcterms:W3CDTF">2024-11-20T10:33:53Z</dcterms:modified>
</cp:coreProperties>
</file>