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94" r:id="rId10"/>
    <p:sldId id="284" r:id="rId11"/>
    <p:sldId id="285" r:id="rId12"/>
    <p:sldId id="286" r:id="rId13"/>
    <p:sldId id="291" r:id="rId14"/>
    <p:sldId id="288" r:id="rId15"/>
    <p:sldId id="289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14630400" cy="8229600"/>
  <p:notesSz cx="8229600" cy="14630400"/>
  <p:embeddedFontLst>
    <p:embeddedFont>
      <p:font typeface="Gelasio Semi Bold" panose="020B0604020202020204" charset="0"/>
      <p:regular r:id="rId26"/>
    </p:embeddedFont>
    <p:embeddedFont>
      <p:font typeface="Gelasio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96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0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09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79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50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8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33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86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76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83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07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1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0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99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5656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Как подготовить и опубликовать статью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8142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 данном докладе мы рассмотрим основные этапы подготовки и публикации научной статьи.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79524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Узнайте, как создать структурированный текст, провести качественную проверку и выбрать подходящее издание.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79310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5800725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70040" y="5800724"/>
            <a:ext cx="4045538" cy="372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ru-RU" sz="2200" b="1" dirty="0">
                <a:solidFill>
                  <a:srgbClr val="746558"/>
                </a:solidFill>
                <a:latin typeface="Gelasio Bold" pitchFamily="34" charset="0"/>
                <a:ea typeface="Gelasio Bold" pitchFamily="34" charset="-122"/>
                <a:cs typeface="Gelasio Bold" pitchFamily="34" charset="-120"/>
              </a:rPr>
              <a:t>Е</a:t>
            </a:r>
            <a:r>
              <a:rPr lang="en-US" sz="2200" b="1" dirty="0" err="1" smtClean="0">
                <a:solidFill>
                  <a:srgbClr val="746558"/>
                </a:solidFill>
                <a:latin typeface="Gelasio Bold" pitchFamily="34" charset="0"/>
                <a:ea typeface="Gelasio Bold" pitchFamily="34" charset="-122"/>
                <a:cs typeface="Gelasio Bold" pitchFamily="34" charset="-120"/>
              </a:rPr>
              <a:t>вгения</a:t>
            </a:r>
            <a:r>
              <a:rPr lang="en-US" sz="2200" b="1" dirty="0" smtClean="0">
                <a:solidFill>
                  <a:srgbClr val="746558"/>
                </a:solidFill>
                <a:latin typeface="Gelasio Bold" pitchFamily="34" charset="0"/>
                <a:ea typeface="Gelasio Bold" pitchFamily="34" charset="-122"/>
                <a:cs typeface="Gelasio Bold" pitchFamily="34" charset="-120"/>
              </a:rPr>
              <a:t> </a:t>
            </a:r>
            <a:r>
              <a:rPr lang="en-US" sz="2200" b="1" dirty="0">
                <a:solidFill>
                  <a:srgbClr val="746558"/>
                </a:solidFill>
                <a:latin typeface="Gelasio Bold" pitchFamily="34" charset="0"/>
                <a:ea typeface="Gelasio Bold" pitchFamily="34" charset="-122"/>
                <a:cs typeface="Gelasio Bold" pitchFamily="34" charset="-120"/>
              </a:rPr>
              <a:t>Полянская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655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Публикация научных статей: РИНЦ и УДК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5957740" y="4123253"/>
            <a:ext cx="787887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</a:t>
            </a:r>
            <a:r>
              <a:rPr lang="en-US" sz="1750" dirty="0" err="1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этой</a:t>
            </a: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75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части </a:t>
            </a:r>
            <a:r>
              <a:rPr lang="en-US" sz="175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презентации</a:t>
            </a:r>
            <a:r>
              <a:rPr lang="en-US" sz="175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мы рассмотрим, как РИНЦ и УДК помогают публиковать научные статьи. Мы также поделимся советами по написанию и публикации статей.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48401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83984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425" y="549116"/>
            <a:ext cx="3860363" cy="482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Что такое РИНЦ?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25" y="1340287"/>
            <a:ext cx="8859798" cy="49835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0425" y="6651903"/>
            <a:ext cx="1930122" cy="241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База данных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540425" y="7047428"/>
            <a:ext cx="6586418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Российский индекс научного цитирования (РИНЦ) — это национальная база данных, которая содержит информацию о публикациях российских ученых.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511177" y="6651903"/>
            <a:ext cx="2877503" cy="241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Аналитический инструмент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11177" y="7047428"/>
            <a:ext cx="6586418" cy="494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900"/>
              </a:lnSpc>
              <a:buNone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РИНЦ не только хранит данные, но и позволяет анализировать научную активность, эффективность исследований и качество публикаций.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374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102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Что такое УДК?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143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5242" y="3699391"/>
            <a:ext cx="12727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6143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Классификация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104799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УДК — это универсальная десятичная классификация, система для классификации научной информации.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6143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53821" y="3699391"/>
            <a:ext cx="17347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6143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Идентификация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104799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УДК используется для идентификации тематики научной работы и поиска соответствующей литературы.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378575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33633"/>
            <a:ext cx="7294408" cy="2595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Пример</a:t>
            </a: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4450" b="1" dirty="0" err="1" smtClean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статьи</a:t>
            </a:r>
            <a:r>
              <a:rPr lang="ru-RU" sz="4450" b="1" dirty="0" smtClean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</a:t>
            </a:r>
          </a:p>
          <a:p>
            <a:pPr>
              <a:lnSpc>
                <a:spcPts val="5550"/>
              </a:lnSpc>
            </a:pPr>
            <a:r>
              <a:rPr lang="en-US" sz="4800" dirty="0" err="1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Публикации</a:t>
            </a:r>
            <a:r>
              <a:rPr lang="en-US" sz="48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endParaRPr lang="ru-RU" sz="4800" dirty="0" smtClean="0">
              <a:solidFill>
                <a:srgbClr val="484237"/>
              </a:solidFill>
              <a:latin typeface="Gelasio Semi Bold" pitchFamily="34" charset="0"/>
              <a:ea typeface="Gelasio Semi Bold" pitchFamily="34" charset="-122"/>
              <a:cs typeface="Gelasio Semi Bold" pitchFamily="34" charset="-120"/>
            </a:endParaRPr>
          </a:p>
          <a:p>
            <a:pPr>
              <a:lnSpc>
                <a:spcPts val="5550"/>
              </a:lnSpc>
            </a:pPr>
            <a:r>
              <a:rPr lang="en-US" sz="4800" dirty="0" smtClean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 </a:t>
            </a:r>
            <a:r>
              <a:rPr lang="en-US" sz="4800" dirty="0" err="1" smtClean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конференционных</a:t>
            </a:r>
            <a:endParaRPr lang="ru-RU" sz="4800" dirty="0" smtClean="0">
              <a:solidFill>
                <a:srgbClr val="484237"/>
              </a:solidFill>
              <a:latin typeface="Gelasio Semi Bold" pitchFamily="34" charset="0"/>
              <a:ea typeface="Gelasio Semi Bold" pitchFamily="34" charset="-122"/>
              <a:cs typeface="Gelasio Semi Bold" pitchFamily="34" charset="-120"/>
            </a:endParaRPr>
          </a:p>
          <a:p>
            <a:pPr>
              <a:lnSpc>
                <a:spcPts val="5550"/>
              </a:lnSpc>
            </a:pPr>
            <a:r>
              <a:rPr lang="en-US" sz="4800" dirty="0" smtClean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4800" dirty="0" err="1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материалах</a:t>
            </a:r>
            <a:endParaRPr lang="en-US" sz="4800" dirty="0"/>
          </a:p>
          <a:p>
            <a:pPr marL="0" indent="0">
              <a:lnSpc>
                <a:spcPts val="5550"/>
              </a:lnSpc>
              <a:buNone/>
            </a:pPr>
            <a:endParaRPr lang="ru-RU" sz="4450" b="1" dirty="0" smtClean="0">
              <a:solidFill>
                <a:srgbClr val="443728"/>
              </a:solidFill>
              <a:latin typeface="Crimson Pro Bold" pitchFamily="34" charset="0"/>
              <a:ea typeface="Crimson Pro Bold" pitchFamily="34" charset="-122"/>
              <a:cs typeface="Crimson Pro Bold" pitchFamily="34" charset="-120"/>
            </a:endParaRPr>
          </a:p>
          <a:p>
            <a:pPr marL="0" indent="0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69112"/>
            <a:ext cx="7556421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Полянская Е.И. Технология реализации педагогического проекта «Школа Наставничества в БПОУ ВО «Борисоглебскмедколледж»  // Наставничество в образовании: культура, идеи, технологии: Всероссийская   с международным участием  научно-практическая конференция: Часть 2 / Уральский  государственный педагогический университет : главный редактор Г.А. Кругликова .-  Екатеринбург , 2023 – Текст : электронный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093" y="653142"/>
            <a:ext cx="4892213" cy="69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8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2731175"/>
            <a:ext cx="4919305" cy="276713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775817"/>
            <a:ext cx="75177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Как РИНЦ и УДК связаны?</a:t>
            </a:r>
            <a:endParaRPr lang="en-US" sz="4450" dirty="0"/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2824758"/>
            <a:ext cx="1134070" cy="1814513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754422" y="30515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Классификация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7754422" y="3541990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УДК используется для классификации научных работ, которые включаются в РИНЦ.</a:t>
            </a: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639270"/>
            <a:ext cx="1134070" cy="1814513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754422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Поиск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7754422" y="5356503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Используя УДК, можно найти публикации по определенной тематике в базе данных РИНЦ.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56213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914400"/>
            <a:ext cx="4919305" cy="611944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84904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Зачем публиковать статьи в РИНЦ?</a:t>
            </a:r>
            <a:endParaRPr lang="en-US" sz="4450" dirty="0"/>
          </a:p>
        </p:txBody>
      </p:sp>
      <p:sp>
        <p:nvSpPr>
          <p:cNvPr id="5" name="Shape 1"/>
          <p:cNvSpPr/>
          <p:nvPr/>
        </p:nvSpPr>
        <p:spPr>
          <a:xfrm>
            <a:off x="6280190" y="3606760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6514624" y="38411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Доступность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514624" y="4331613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Публикация в РИНЦ обеспечивает свободный доступ к вашим исследованиям для широкой аудитории.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171867" y="3606760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10406301" y="38411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 err="1" smtClean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Видимость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0406301" y="4331613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Статьи, опубликованные в РИНЦ, легко найти через поисковые системы и базы данных.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341243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337911"/>
            <a:ext cx="7416403" cy="2103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Путеводитель по написанию научных статей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63798" y="4811911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Перед вами руководство по написанию научных статей.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3798" y="5478185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18" y="5485805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2078" y="5459730"/>
            <a:ext cx="3139916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ru-RU" sz="2400" dirty="0" smtClean="0"/>
              <a:t>Полянская Евгения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5895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675692"/>
            <a:ext cx="7923371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Структура научной статьи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3798" y="3993952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Заголовок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63798" y="4591407"/>
            <a:ext cx="615029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Четко отражает суть статьи, должен быть коротким, информативным, и интригующим.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623929" y="3993952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Аннотация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623929" y="4591407"/>
            <a:ext cx="615029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Краткое резюме, которое содержит главные идеи и выводы статьи, написанное ясным и доступным языком.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84936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544717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Авторство и ключевые слова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63798" y="359509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077158" y="3704392"/>
            <a:ext cx="12858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27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665923" y="3595092"/>
            <a:ext cx="2782729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1. Авторство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65923" y="4093726"/>
            <a:ext cx="2782729" cy="2591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статье необходимо указать всех авторов, </a:t>
            </a:r>
            <a:r>
              <a:rPr lang="ru-RU" sz="1900" dirty="0" smtClean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их инициалы </a:t>
            </a:r>
            <a:r>
              <a:rPr lang="en-US" sz="1900" dirty="0" smtClean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контактную информацию в соответствии с требованиями журнала.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4695468" y="359509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4875490" y="3704392"/>
            <a:ext cx="19526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27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97592" y="3595092"/>
            <a:ext cx="2782729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2. Ключевые слова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97592" y="4444365"/>
            <a:ext cx="2782729" cy="185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Это набор слов, описывающих тему статьи, они помогают читателям найти статью в базах данных.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69302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0463" y="668179"/>
            <a:ext cx="6755249" cy="690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kern="0" spc="-43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Основная часть статьи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50463" y="1722953"/>
            <a:ext cx="3600093" cy="2799040"/>
          </a:xfrm>
          <a:prstGeom prst="roundRect">
            <a:avLst>
              <a:gd name="adj" fmla="val 1302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093470" y="1965960"/>
            <a:ext cx="2761417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kern="0" spc="-22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Введение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93470" y="2456736"/>
            <a:ext cx="3114080" cy="1822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Описывает контекст исследования, формулирует проблему, которую решает статья, и указывает цель работы.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693563" y="1722953"/>
            <a:ext cx="3600093" cy="2799040"/>
          </a:xfrm>
          <a:prstGeom prst="roundRect">
            <a:avLst>
              <a:gd name="adj" fmla="val 1302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936569" y="1965960"/>
            <a:ext cx="2761417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kern="0" spc="-22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Методы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936569" y="2456736"/>
            <a:ext cx="3114080" cy="1457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Подробно описывает методику исследования, инструменты и материалы, которые использовались.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50463" y="4765000"/>
            <a:ext cx="3600093" cy="2799040"/>
          </a:xfrm>
          <a:prstGeom prst="roundRect">
            <a:avLst>
              <a:gd name="adj" fmla="val 1302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1093470" y="5008007"/>
            <a:ext cx="2761417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kern="0" spc="-22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Результаты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093470" y="5498783"/>
            <a:ext cx="3114080" cy="1457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Представляет полученные результаты в виде таблиц, графиков, и текстового описания.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4693563" y="4765000"/>
            <a:ext cx="3600093" cy="2799040"/>
          </a:xfrm>
          <a:prstGeom prst="roundRect">
            <a:avLst>
              <a:gd name="adj" fmla="val 1302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4936569" y="5008007"/>
            <a:ext cx="2761417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kern="0" spc="-22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Обсуждение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4936569" y="5498783"/>
            <a:ext cx="3114080" cy="1822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Анализирует полученные результаты, сравнивает их с данными других исследований, и формулирует выводы.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2491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928926"/>
            <a:ext cx="5344001" cy="667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Виды статей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8070" y="2131219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Научные статьи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48070" y="2678906"/>
            <a:ext cx="2892385" cy="4103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Научные статьи - это наиболее распространенный тип публикаций в академических журналах. Они представляют собой подробное описание оригинальных исследований, экспериментов или обзоров существующей литературы.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4169569" y="2131219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Кейс-стадии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4169569" y="2678906"/>
            <a:ext cx="2892385" cy="3419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Кейс-стадии - это описания конкретных ситуаций или случаев из практики. Они могут быть использованы для иллюстрации теоретических концепций, демонстрации примеров успешного применения методов или анализа проблем.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591068" y="2131219"/>
            <a:ext cx="281928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Методические статьи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591068" y="2678906"/>
            <a:ext cx="2892385" cy="4103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Методические статьи описывают новые методы, подходы или технологии, которые могут быть применены в научных исследованиях или практической деятельности. Они могут содержать описание алгоритмов, процедур, инструментов или программ.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11012567" y="2131219"/>
            <a:ext cx="2892385" cy="1001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Публикации в конференционных материалах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11012567" y="3346847"/>
            <a:ext cx="2892385" cy="3761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Публикации в конференционных материалах представляют собой краткие доклады или статьи, которые были представлены на научных конференциях. Они обычно содержат результаты исследований или обзоры текущих научных проблем.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342555"/>
            <a:ext cx="5968603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Список литературы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198" y="3413998"/>
            <a:ext cx="616982" cy="6169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198" y="4277797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Библиография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350198" y="4776430"/>
            <a:ext cx="3523059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Список всех источников, которые были использованы при написании статьи.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423" y="3413998"/>
            <a:ext cx="616982" cy="6169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43423" y="4277797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22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Цитаты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0243423" y="4776430"/>
            <a:ext cx="3523178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Важно правильно оформлять цитаты, чтобы избежать плагиата.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52180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685925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Дополнительные элементы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1218724" y="3458647"/>
            <a:ext cx="30480" cy="3084909"/>
          </a:xfrm>
          <a:prstGeom prst="roundRect">
            <a:avLst>
              <a:gd name="adj" fmla="val 121472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481137" y="3998714"/>
            <a:ext cx="863798" cy="30480"/>
          </a:xfrm>
          <a:prstGeom prst="roundRect">
            <a:avLst>
              <a:gd name="adj" fmla="val 121472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956310" y="3736300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1169670" y="3845600"/>
            <a:ext cx="12858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27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591514" y="3705463"/>
            <a:ext cx="568868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Таблицы и рисунки, дополняющие текст, размещаются в конце статьи.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1481137" y="5479494"/>
            <a:ext cx="863798" cy="30480"/>
          </a:xfrm>
          <a:prstGeom prst="roundRect">
            <a:avLst>
              <a:gd name="adj" fmla="val 121472"/>
            </a:avLst>
          </a:prstGeom>
          <a:solidFill>
            <a:srgbClr val="D8D4D4"/>
          </a:solidFill>
          <a:ln/>
        </p:spPr>
      </p:sp>
      <p:sp>
        <p:nvSpPr>
          <p:cNvPr id="10" name="Shape 7"/>
          <p:cNvSpPr/>
          <p:nvPr/>
        </p:nvSpPr>
        <p:spPr>
          <a:xfrm>
            <a:off x="956310" y="5217081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1136333" y="5326380"/>
            <a:ext cx="19526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27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2591514" y="5186243"/>
            <a:ext cx="5688687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Важно тщательно выбирать и оформлять иллюстрации, чтобы они были информативными и понятными.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20376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2428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813" y="3565684"/>
            <a:ext cx="11949351" cy="641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00" b="1" kern="0" spc="-40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Написание научных статей: рекомендации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13" y="4546402"/>
            <a:ext cx="4349591" cy="9036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16675" y="5788938"/>
            <a:ext cx="2567464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20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Ясность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016675" y="6245304"/>
            <a:ext cx="3897868" cy="1016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Излагайте свои мысли ясно и лаконично, используя простой и понятный язык.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404" y="4546402"/>
            <a:ext cx="4349591" cy="9036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6266" y="5788938"/>
            <a:ext cx="2567464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20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Точность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5366266" y="6245304"/>
            <a:ext cx="3897868" cy="677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Будьте точны в описании методов, результатов и интерпретации данных.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9996" y="4546402"/>
            <a:ext cx="4349591" cy="9036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857" y="5788938"/>
            <a:ext cx="2567464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kern="0" spc="-20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Доказательность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9715857" y="6245304"/>
            <a:ext cx="3897868" cy="1016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Подкрепляйте свои утверждения фактами, данными и ссылками на источники.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3903989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488049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kern="0" spc="-44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Заключение: Ключевые моменты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63798" y="4260771"/>
            <a:ext cx="7416403" cy="1480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Научная статья - это ценный инструмент для распространения научных знаний. Помните о структуре, ясности, точности и доказательности при написании статьи, и ваш труд будет ценен для научного </a:t>
            </a:r>
            <a:r>
              <a:rPr lang="en-US" sz="1900" dirty="0" err="1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сообщества</a:t>
            </a:r>
            <a:r>
              <a:rPr lang="en-US" sz="1900" dirty="0" smtClean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Публикация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научных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статей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это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важный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шаг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развитии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педагогической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карьеры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РИНЦ и УДК —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это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ценные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инструменты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преподавателей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Используя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их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можете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обеспечить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своим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исследованиям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широкую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аудиторию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получить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признание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научном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000" dirty="0" err="1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сообществе</a:t>
            </a:r>
            <a:r>
              <a:rPr lang="en-US" sz="2000" dirty="0" smtClean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000" dirty="0" smtClean="0"/>
          </a:p>
          <a:p>
            <a:pPr marL="0" indent="0">
              <a:lnSpc>
                <a:spcPts val="2900"/>
              </a:lnSpc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7689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5954"/>
            <a:ext cx="59638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Виды научных статей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28361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58596"/>
            <a:ext cx="31986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Научно-теоретические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49014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Представляют собой глубокий анализ существующих научных знаний, предлагая новые теории, модели или концепции.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128361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4958715"/>
            <a:ext cx="30560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Научно-практические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449133"/>
            <a:ext cx="412087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Сосредотачиваются на практическом применении научных исследований, представляя решения проблем или предлагая новые методы.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128361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9585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Обзорные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449014"/>
            <a:ext cx="41207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Представляют собой систематизированный анализ научных исследований по определенной теме, суммируя ключевые результаты и тенденции.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760" y="756999"/>
            <a:ext cx="7650480" cy="1333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Стандарты для подготовки статьи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46760" y="2410778"/>
            <a:ext cx="3718560" cy="2936200"/>
          </a:xfrm>
          <a:prstGeom prst="roundRect">
            <a:avLst>
              <a:gd name="adj" fmla="val 1090"/>
            </a:avLst>
          </a:prstGeom>
          <a:solidFill>
            <a:srgbClr val="EEE8DD"/>
          </a:solidFill>
          <a:ln/>
        </p:spPr>
      </p:sp>
      <p:sp>
        <p:nvSpPr>
          <p:cNvPr id="5" name="Text 2"/>
          <p:cNvSpPr/>
          <p:nvPr/>
        </p:nvSpPr>
        <p:spPr>
          <a:xfrm>
            <a:off x="960120" y="2624137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ГОСТ 7.32-2017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60120" y="3085505"/>
            <a:ext cx="3291840" cy="1706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Определяет структуру и правила оформления отчёта о научно-исследовательской работе, включая требования к оформлению статьи.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678680" y="2410778"/>
            <a:ext cx="3718560" cy="2936200"/>
          </a:xfrm>
          <a:prstGeom prst="roundRect">
            <a:avLst>
              <a:gd name="adj" fmla="val 1090"/>
            </a:avLst>
          </a:prstGeom>
          <a:solidFill>
            <a:srgbClr val="EEE8DD"/>
          </a:solidFill>
          <a:ln/>
        </p:spPr>
      </p:sp>
      <p:sp>
        <p:nvSpPr>
          <p:cNvPr id="8" name="Text 5"/>
          <p:cNvSpPr/>
          <p:nvPr/>
        </p:nvSpPr>
        <p:spPr>
          <a:xfrm>
            <a:off x="4892040" y="2624137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ГОСТ 2.105-2019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4892040" y="3085505"/>
            <a:ext cx="3291840" cy="204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Устанавливает общие требования к текстовым документам, включая научные статьи. Определяет правила оформления, шрифты, размер и расположение элементов.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6760" y="5560338"/>
            <a:ext cx="7650480" cy="1912144"/>
          </a:xfrm>
          <a:prstGeom prst="roundRect">
            <a:avLst>
              <a:gd name="adj" fmla="val 1674"/>
            </a:avLst>
          </a:prstGeom>
          <a:solidFill>
            <a:srgbClr val="EEE8DD"/>
          </a:solidFill>
          <a:ln/>
        </p:spPr>
      </p:sp>
      <p:sp>
        <p:nvSpPr>
          <p:cNvPr id="11" name="Text 8"/>
          <p:cNvSpPr/>
          <p:nvPr/>
        </p:nvSpPr>
        <p:spPr>
          <a:xfrm>
            <a:off x="960120" y="5773698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ГОСТ Р 7.0.7-2021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60120" y="6235065"/>
            <a:ext cx="7223760" cy="1024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Определяет правила оформления публикаций в журналах и сборниках, включая требования к структуре, стилю, языку и форматированию статей.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25492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Требования при аттестации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065096" y="415920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Для аттестации важны публикации в сборниках и журналах.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6306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Сборники должны иметь номер ISBN, а журналы — номер ISSN.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24875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 некоторых регионах есть требования к объему публикаций, например, не менее трех страниц.</a:t>
            </a:r>
            <a:endParaRPr lang="en-US" sz="1750" dirty="0"/>
          </a:p>
        </p:txBody>
      </p:sp>
      <p:pic>
        <p:nvPicPr>
          <p:cNvPr id="7" name="Picture 2" descr="https://avatars.dzeninfra.ru/get-zen_doc/1578906/pub_5fc36f6e4c127965db1873ff_5fc3719763d574041550adb0/scale_24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10" y="298777"/>
            <a:ext cx="4309671" cy="35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11" y="4340888"/>
            <a:ext cx="6062207" cy="3729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22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ISBN Объяснение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45281"/>
            <a:ext cx="6244709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ISBN (International Standard Book Number) — </a:t>
            </a:r>
            <a:r>
              <a:rPr lang="en-US" sz="1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уникальный идентификационный номер книжного издания</a:t>
            </a: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. Этот номер свидетельствует, что издание соответствует международным стандартам. Без ISBN невозможна продажа и регистрация издания в любой книжной информационной системе. По ISBN можно узнать, в какой стране выпущена книга, и каким издательством. Один и тот же номер ISBN не может принадлежать различным изданиям.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99521" y="2296358"/>
            <a:ext cx="6244709" cy="4685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1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ISSN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95155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ISSN (International Standard Serial Number) — это уникальный международный 8-значный номер, идентифицирующий периодическое печатное или цифровое издание.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85083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Он позволяет идентифицировать издание независимо от языка или носителя.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99521" y="2246233"/>
            <a:ext cx="6244709" cy="4786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853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3900" y="3154085"/>
            <a:ext cx="5170646" cy="646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Общие замечания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3900" y="4343162"/>
            <a:ext cx="465296" cy="46529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5" name="Text 2"/>
          <p:cNvSpPr/>
          <p:nvPr/>
        </p:nvSpPr>
        <p:spPr>
          <a:xfrm>
            <a:off x="883325" y="4420672"/>
            <a:ext cx="14632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96008" y="4343162"/>
            <a:ext cx="2585323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Уникальность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96008" y="4790242"/>
            <a:ext cx="5815846" cy="99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Авторская публикация должна быть уникальной. Проверьте свою работу на плагиат, используя сайт antiplagiat.ru.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418665" y="4343162"/>
            <a:ext cx="465296" cy="46529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9" name="Text 6"/>
          <p:cNvSpPr/>
          <p:nvPr/>
        </p:nvSpPr>
        <p:spPr>
          <a:xfrm>
            <a:off x="7557254" y="4420672"/>
            <a:ext cx="188000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8090773" y="4343162"/>
            <a:ext cx="2585323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Цитирование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090773" y="4790242"/>
            <a:ext cx="5815846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Не забывайте о цитировании с указанием авторов и списком использованной литературы в конце статьи.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23900" y="6222325"/>
            <a:ext cx="465296" cy="46529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13" name="Text 10"/>
          <p:cNvSpPr/>
          <p:nvPr/>
        </p:nvSpPr>
        <p:spPr>
          <a:xfrm>
            <a:off x="863084" y="6299835"/>
            <a:ext cx="18692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396008" y="6222325"/>
            <a:ext cx="2585323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Источники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396008" y="6669405"/>
            <a:ext cx="5815846" cy="99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При использовании иллюстраций, картинок, фото- и видеозаписей в работе, также нужно указывать источники.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418665" y="6222325"/>
            <a:ext cx="465296" cy="46529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17" name="Text 14"/>
          <p:cNvSpPr/>
          <p:nvPr/>
        </p:nvSpPr>
        <p:spPr>
          <a:xfrm>
            <a:off x="7554516" y="6299835"/>
            <a:ext cx="19347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4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8090773" y="6222325"/>
            <a:ext cx="2663904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Публикация на сайте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8090773" y="6669405"/>
            <a:ext cx="5815846" cy="99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Публикация на сайте приравнивается к печатной, если сайт имеет статус СМИ, то есть зарегистрирован как сетевое издание в Роскомнадзоре.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0" y="468904"/>
            <a:ext cx="14145077" cy="59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1072</Words>
  <Application>Microsoft Office PowerPoint</Application>
  <PresentationFormat>Произвольный</PresentationFormat>
  <Paragraphs>145</Paragraphs>
  <Slides>23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Gelasio Semi Bold</vt:lpstr>
      <vt:lpstr>Arial</vt:lpstr>
      <vt:lpstr>Gelasio</vt:lpstr>
      <vt:lpstr>Montserrat Bold</vt:lpstr>
      <vt:lpstr>Source Sans Pro</vt:lpstr>
      <vt:lpstr>Calibri</vt:lpstr>
      <vt:lpstr>Crimson Pro Bold</vt:lpstr>
      <vt:lpstr>Gelasio Bold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ZamDirek</cp:lastModifiedBy>
  <cp:revision>15</cp:revision>
  <dcterms:created xsi:type="dcterms:W3CDTF">2024-12-04T13:07:43Z</dcterms:created>
  <dcterms:modified xsi:type="dcterms:W3CDTF">2024-12-11T08:52:26Z</dcterms:modified>
</cp:coreProperties>
</file>