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43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34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75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56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79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02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15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33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1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6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4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0EC83C-DE00-4F6C-A3B5-05B3D41C445C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2EA3C87-CFA2-4060-AB2F-251476D086F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93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Приемы коммуникации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/>
              <a:t>Онучина Л.А.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9519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33004"/>
            <a:ext cx="10058400" cy="251044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Я-сообщения строится из трех частей: </a:t>
            </a:r>
            <a:r>
              <a:rPr lang="ru-RU" sz="4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4" y="1737360"/>
            <a:ext cx="11901055" cy="467175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1. Описание ситуации, вызвавшей напряжение: «Когда я вижу, что ты …», «Когда это происходит…», «Когда я сталкиваюсь с тем, что…»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2. Точное название чувства в этой ситуации: «Я чувствую… (раздражение, боль, горечь, беспомощность, недоумение и т.д.), я не знаю, как реагировать…, у меня возникает проблема …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3. Называние причин этого чувства: потому что…, в связи с тем, что…, </a:t>
            </a:r>
            <a:endParaRPr lang="ru-RU" sz="3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ведь </a:t>
            </a: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я … </a:t>
            </a:r>
            <a:endParaRPr lang="ru-RU" sz="3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общении может быть использованы неполная форма, например: </a:t>
            </a:r>
            <a:endParaRPr lang="ru-RU" sz="3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000" dirty="0">
                <a:ea typeface="Calibri" panose="020F0502020204030204" pitchFamily="34" charset="0"/>
                <a:cs typeface="Times New Roman" panose="02020603050405020304" pitchFamily="18" charset="0"/>
              </a:rPr>
              <a:t>Мне хотелось бы, чтобы мы договорились, что опаздывать на урок нельзя».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421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1440" lvl="0" indent="-91440"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ru-RU" sz="4400" b="1" spc="0" dirty="0">
                <a:solidFill>
                  <a:srgbClr val="800000"/>
                </a:solidFill>
                <a:latin typeface="+mn-lt"/>
                <a:ea typeface="+mn-ea"/>
                <a:cs typeface="+mn-cs"/>
              </a:rPr>
              <a:t>Техника формирования аттракции</a:t>
            </a:r>
            <a:r>
              <a:rPr lang="ru-RU" sz="1700" spc="0" dirty="0">
                <a:solidFill>
                  <a:srgbClr val="1D2125"/>
                </a:solidFill>
                <a:latin typeface="-apple-system"/>
                <a:ea typeface="+mn-ea"/>
                <a:cs typeface="+mn-cs"/>
              </a:rPr>
              <a:t/>
            </a:r>
            <a:br>
              <a:rPr lang="ru-RU" sz="1700" spc="0" dirty="0">
                <a:solidFill>
                  <a:srgbClr val="1D2125"/>
                </a:solidFill>
                <a:latin typeface="-apple-system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258" y="1845733"/>
            <a:ext cx="11745884" cy="5112020"/>
          </a:xfrm>
        </p:spPr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rgbClr val="1D2125"/>
                </a:solidFill>
                <a:latin typeface="-apple-system"/>
              </a:rPr>
              <a:t>     </a:t>
            </a:r>
            <a:r>
              <a:rPr lang="ru-RU" sz="2600" b="1" i="1" dirty="0">
                <a:solidFill>
                  <a:srgbClr val="000080"/>
                </a:solidFill>
              </a:rPr>
              <a:t>прием «имя собственное»:</a:t>
            </a:r>
            <a:r>
              <a:rPr lang="ru-RU" sz="2600" dirty="0">
                <a:solidFill>
                  <a:srgbClr val="1D2125"/>
                </a:solidFill>
              </a:rPr>
              <a:t> при общении чаще обращаться к партнеру по имени/отчеству, так как такое обращение служит показателем внимания и неосознанно вызывает положительные эмоции;</a:t>
            </a:r>
          </a:p>
          <a:p>
            <a:r>
              <a:rPr lang="ru-RU" sz="2600" b="1" i="1" dirty="0">
                <a:solidFill>
                  <a:srgbClr val="1D2125"/>
                </a:solidFill>
              </a:rPr>
              <a:t>     </a:t>
            </a:r>
            <a:r>
              <a:rPr lang="ru-RU" sz="2600" b="1" i="1" dirty="0">
                <a:solidFill>
                  <a:srgbClr val="000080"/>
                </a:solidFill>
              </a:rPr>
              <a:t>прием «зеркало души»:</a:t>
            </a:r>
            <a:r>
              <a:rPr lang="ru-RU" sz="2600" dirty="0">
                <a:solidFill>
                  <a:srgbClr val="1D2125"/>
                </a:solidFill>
              </a:rPr>
              <a:t> приветливое выражение лица, улыбка при общении сигнализируют о дружеских отношениях и добрых намерениях;</a:t>
            </a:r>
          </a:p>
          <a:p>
            <a:r>
              <a:rPr lang="ru-RU" sz="2600" b="1" i="1" dirty="0">
                <a:solidFill>
                  <a:srgbClr val="1D2125"/>
                </a:solidFill>
              </a:rPr>
              <a:t>     </a:t>
            </a:r>
            <a:r>
              <a:rPr lang="ru-RU" sz="2600" b="1" i="1" dirty="0">
                <a:solidFill>
                  <a:srgbClr val="000080"/>
                </a:solidFill>
              </a:rPr>
              <a:t>прием «золотые слова»</a:t>
            </a:r>
            <a:r>
              <a:rPr lang="ru-RU" sz="2600" b="1" i="1" dirty="0">
                <a:solidFill>
                  <a:srgbClr val="1D2125"/>
                </a:solidFill>
              </a:rPr>
              <a:t>:</a:t>
            </a:r>
            <a:r>
              <a:rPr lang="ru-RU" sz="2600" dirty="0">
                <a:solidFill>
                  <a:srgbClr val="1D2125"/>
                </a:solidFill>
              </a:rPr>
              <a:t> не скупиться во время общения на комплименты, похвалу, в которых нуждается любой человек;</a:t>
            </a:r>
          </a:p>
          <a:p>
            <a:r>
              <a:rPr lang="ru-RU" sz="2600" b="1" i="1" dirty="0">
                <a:solidFill>
                  <a:srgbClr val="1D2125"/>
                </a:solidFill>
              </a:rPr>
              <a:t>    </a:t>
            </a:r>
            <a:r>
              <a:rPr lang="ru-RU" sz="2600" b="1" i="1" dirty="0">
                <a:solidFill>
                  <a:srgbClr val="000080"/>
                </a:solidFill>
              </a:rPr>
              <a:t> прием «терпеливый слушатель»</a:t>
            </a:r>
            <a:r>
              <a:rPr lang="ru-RU" sz="2600" b="1" i="1" dirty="0">
                <a:solidFill>
                  <a:srgbClr val="1D2125"/>
                </a:solidFill>
              </a:rPr>
              <a:t>:</a:t>
            </a:r>
            <a:r>
              <a:rPr lang="ru-RU" sz="2600" dirty="0">
                <a:solidFill>
                  <a:srgbClr val="1D2125"/>
                </a:solidFill>
              </a:rPr>
              <a:t> уметь заинтересованно и терпеливо выслушать своего собеседника, дать ему высказаться;</a:t>
            </a:r>
          </a:p>
          <a:p>
            <a:r>
              <a:rPr lang="ru-RU" sz="2600" b="1" i="1" dirty="0">
                <a:solidFill>
                  <a:srgbClr val="1D2125"/>
                </a:solidFill>
              </a:rPr>
              <a:t>     </a:t>
            </a:r>
            <a:r>
              <a:rPr lang="ru-RU" sz="2600" b="1" i="1" dirty="0">
                <a:solidFill>
                  <a:srgbClr val="000080"/>
                </a:solidFill>
              </a:rPr>
              <a:t>прием «предварительная информация»:</a:t>
            </a:r>
            <a:r>
              <a:rPr lang="ru-RU" sz="2600" dirty="0">
                <a:solidFill>
                  <a:srgbClr val="1D2125"/>
                </a:solidFill>
              </a:rPr>
              <a:t> при общении использовать знания о своем собеседнике (характер, темперамент, хобби, семейное положение и пр.).</a:t>
            </a:r>
          </a:p>
          <a:p>
            <a:r>
              <a:rPr lang="ru-RU" dirty="0">
                <a:solidFill>
                  <a:srgbClr val="1D2125"/>
                </a:solidFill>
              </a:rPr>
              <a:t>    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6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756" y="157942"/>
            <a:ext cx="11762509" cy="670005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 на проверку логичности при разрешении жизненных ситуаций и проблем.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дряхлый, старый, изношенный,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маленький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ветхий.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смелый, храбрый, отважный,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злой,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решительный.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молоко, сливки, сыр, сметана,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сало.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скоро, быстро, поспешно,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постепенно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торопливо.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лист, почка, кора,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сук.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дом, сарай,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постройка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изба, хижина.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ненавидеть, презирать, негодовать, возмущаться,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наказывать.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темный, светлый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голубой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ясный, тусклый.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гнездо, нора, муравейник,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курятник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берлога.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10.неудача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крах, провал, поражение,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волнение.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молоток,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гвоздь,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клещи, топор, долото.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минута, секунда, час,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вечер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сутки.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грабеж, кража,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землетрясение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поджог, нападение.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95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успех, победа, удача, </a:t>
            </a:r>
            <a:r>
              <a:rPr lang="ru-RU" strike="sngStrike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спокойствие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выигрыш.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вы ошиблись более одного раза, значит, вы не всегда поступаете логично при разрешении жизненных ситуаций и проблем.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73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447" y="232756"/>
            <a:ext cx="11513128" cy="162929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Коммуникативная техника-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структуру действий, позволяющую педагогу оптимально строить свои взаимоотношения с обучаемыми.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447" y="2011680"/>
            <a:ext cx="11513128" cy="385741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47" y="2011680"/>
            <a:ext cx="113551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Коммуникативные действия принято обозначать </a:t>
            </a:r>
            <a:r>
              <a:rPr lang="ru-RU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коммуникативными навыками и умениями</a:t>
            </a:r>
            <a:r>
              <a:rPr lang="ru-RU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 которым относятся умение органично действовать в присутствии многих людей, умение управлять процессами </a:t>
            </a:r>
            <a:r>
              <a:rPr lang="ru-RU" sz="4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взаимодействия: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96665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324" y="307571"/>
            <a:ext cx="11438312" cy="6084916"/>
          </a:xfrm>
        </p:spPr>
        <p:txBody>
          <a:bodyPr/>
          <a:lstStyle/>
          <a:p>
            <a:pPr fontAlgn="t"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a typeface="Times New Roman" panose="02020603050405020304" pitchFamily="18" charset="0"/>
              </a:rPr>
              <a:t>- сосредоточить на себе внимание отдельных студентов или группы в целом какими-то действиями (пройти по комнате, сесть, встать, протянуть кому-то книгу, жестом пригласить к столу, к доске и пр.);</a:t>
            </a:r>
            <a:endParaRPr lang="ru-RU" sz="2600" dirty="0"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a typeface="Times New Roman" panose="02020603050405020304" pitchFamily="18" charset="0"/>
              </a:rPr>
              <a:t>- сообщить информацию, интересную всем, кому-то одному, рассказать о каком-то факте эмоционально, выделяя личностное начало в нем, удержать этим внимание студентов длительное время;</a:t>
            </a:r>
            <a:endParaRPr lang="ru-RU" sz="2600" dirty="0"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a typeface="Times New Roman" panose="02020603050405020304" pitchFamily="18" charset="0"/>
              </a:rPr>
              <a:t>- научиться управлять инициативой во время контакта: заинтересованно слушать, соглашаться с доводами, время от времени повторить какую-то мысль, высказанную собеседником ранее, отреагировать мимикой на какое-то действие студента (например, удивиться дерзости, покачать головой);</a:t>
            </a:r>
            <a:endParaRPr lang="ru-RU" sz="2600" dirty="0">
              <a:ea typeface="Times New Roman" panose="02020603050405020304" pitchFamily="18" charset="0"/>
            </a:endParaRPr>
          </a:p>
          <a:p>
            <a:r>
              <a:rPr lang="ru-RU" sz="2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разговорить самого некоммуникабельного, определить круг его интересов по незначительным репликам, оценкам других </a:t>
            </a:r>
            <a:r>
              <a:rPr lang="ru-RU" sz="26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студентов;</a:t>
            </a:r>
          </a:p>
          <a:p>
            <a:r>
              <a:rPr lang="ru-RU" sz="26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«свернуть» разговор, но так, чтобы студент этого не </a:t>
            </a:r>
            <a:r>
              <a:rPr lang="ru-RU" sz="26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почувствовал;</a:t>
            </a:r>
          </a:p>
          <a:p>
            <a:pPr fontAlgn="t">
              <a:spcAft>
                <a:spcPts val="0"/>
              </a:spcAft>
            </a:pPr>
            <a:r>
              <a:rPr lang="ru-RU" sz="2600" dirty="0">
                <a:solidFill>
                  <a:srgbClr val="000000"/>
                </a:solidFill>
                <a:ea typeface="Times New Roman" panose="02020603050405020304" pitchFamily="18" charset="0"/>
              </a:rPr>
              <a:t>- уменьшить число прямых требований, перейти на косвенные.</a:t>
            </a:r>
            <a:endParaRPr lang="ru-RU" sz="2600" dirty="0"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542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spcAft>
                <a:spcPts val="0"/>
              </a:spcAft>
            </a:pPr>
            <a:r>
              <a:rPr lang="ru-RU" sz="4000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Дизъюнктивные взаимоотношения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учителя и ученика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отношения, отличающиеся наличием социальной дистанции, отчужденностью, холодностью, отсутствием обмена взглядами, неучтивостью, несдержанностью.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60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1092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 разделяющих контактов: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3" y="1139151"/>
            <a:ext cx="11729258" cy="5070455"/>
          </a:xfrm>
        </p:spPr>
        <p:txBody>
          <a:bodyPr/>
          <a:lstStyle/>
          <a:p>
            <a:pPr fontAlgn="t">
              <a:spcAft>
                <a:spcPts val="0"/>
              </a:spcAft>
            </a:pP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-безапелляционность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, категоричность мнений, неумение выслушать друг друга, неумение поддержать беседу, отсутствие контакта глаз, бесцеремонность, бестактность, необъективность преподавателя; </a:t>
            </a:r>
          </a:p>
          <a:p>
            <a:pPr fontAlgn="t">
              <a:spcAft>
                <a:spcPts val="0"/>
              </a:spcAft>
            </a:pP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-придирки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, грубость; оскорбление студентов, неудовлетворенность характером деятельности, выраженная в мимике, жестах, словах педагога; </a:t>
            </a:r>
            <a:endParaRPr lang="ru-RU" sz="3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-натянутость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, скованность контактов; </a:t>
            </a:r>
            <a:endParaRPr lang="ru-RU" sz="3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резкость 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интонаций; </a:t>
            </a:r>
            <a:endParaRPr lang="ru-RU" sz="3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незаинтересованность 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в продолжении взаимодействия; </a:t>
            </a:r>
            <a:endParaRPr lang="ru-RU" sz="3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fontAlgn="t">
              <a:spcAft>
                <a:spcPts val="0"/>
              </a:spcAft>
            </a:pP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«</a:t>
            </a:r>
            <a:r>
              <a:rPr lang="ru-RU" sz="3000" dirty="0">
                <a:solidFill>
                  <a:srgbClr val="000000"/>
                </a:solidFill>
                <a:ea typeface="Times New Roman" panose="02020603050405020304" pitchFamily="18" charset="0"/>
              </a:rPr>
              <a:t>отсутствующий» взгляд; </a:t>
            </a:r>
            <a:endParaRPr lang="ru-RU" sz="3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519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76436"/>
          </a:xfrm>
        </p:spPr>
        <p:txBody>
          <a:bodyPr/>
          <a:lstStyle/>
          <a:p>
            <a:r>
              <a:rPr lang="ru-RU" sz="43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 разделяющих контактов: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1845734"/>
            <a:ext cx="11346872" cy="4023360"/>
          </a:xfrm>
        </p:spPr>
        <p:txBody>
          <a:bodyPr>
            <a:normAutofit lnSpcReduction="10000"/>
          </a:bodyPr>
          <a:lstStyle/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-нелепость, нелогичность поведения; </a:t>
            </a:r>
          </a:p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-агрессивность по отношению друг к другу; </a:t>
            </a:r>
          </a:p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-пренебрежение мнением друг друга; </a:t>
            </a:r>
          </a:p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-невнимательность к достижениям студентов; </a:t>
            </a:r>
            <a:endParaRPr lang="ru-RU" sz="32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sz="32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лживость </a:t>
            </a: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студентов с целью скрыть истинные мотивы поступков; </a:t>
            </a:r>
            <a:endParaRPr lang="ru-RU" sz="32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lvl="0" fontAlgn="t">
              <a:spcAft>
                <a:spcPts val="0"/>
              </a:spcAft>
              <a:buClr>
                <a:srgbClr val="E48312"/>
              </a:buClr>
            </a:pP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ru-RU" sz="32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игнорирование </a:t>
            </a: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стремления студентов занять достойное место среди сверстников.</a:t>
            </a:r>
            <a:endParaRPr lang="ru-RU" sz="3200" dirty="0">
              <a:solidFill>
                <a:srgbClr val="000000">
                  <a:lumMod val="75000"/>
                  <a:lumOff val="25000"/>
                </a:srgbClr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47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767" y="457200"/>
            <a:ext cx="10914611" cy="130509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приёмы эффективной коммуникации со студентами:</a:t>
            </a:r>
            <a:r>
              <a:rPr lang="ru-RU" sz="3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65" y="922713"/>
            <a:ext cx="11870575" cy="5519651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Эмоциональная поддержка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Признание эмоций и поддержка в переживании негативных эмоциональных состояний. Для этого можно использовать слова-подкрепления оценочного характера («молодец», «хорошо», «отлично», «спасибо»).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автономии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Принятие позиции студентов, предоставление выбора и принятие возможных негативных последствий.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Открытый стиль общения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Подсказки, повторение ожиданий от студентов и выполненного задания, Я-сообщения и прямые вопросы.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Использование зрительного контакта, жестов, тона голоса, улыбки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Это поможет наладить контакт со студентами.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Объяснение материала, правил и ожиданий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этом стоит подчёркивать личностные ценности и важность.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Использование социальных сетей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Обучение с их помощью повышает успеваемость учащихся, особенно в ситуации совместного выполнения поставленных задач.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72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Нерефлексивное слушание-</a:t>
            </a:r>
            <a:r>
              <a:rPr lang="ru-RU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800" dirty="0">
                <a:solidFill>
                  <a:srgbClr val="1D212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максимальное сосредоточение на речи собеседника, умение внимательно молчать, демонстрируя понимание и поддержку.</a:t>
            </a:r>
            <a:endParaRPr lang="ru-RU" sz="4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17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9935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Приемы рефлексивного слушания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385" y="1845734"/>
            <a:ext cx="11321935" cy="4438688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4400" dirty="0" smtClean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4400" b="1" dirty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Выяснение</a:t>
            </a:r>
            <a:r>
              <a:rPr lang="ru-RU" sz="4400" i="1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4400" i="1" dirty="0" smtClean="0">
              <a:solidFill>
                <a:srgbClr val="1D21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4400" dirty="0" smtClean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4400" b="1" dirty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Перефразирование </a:t>
            </a:r>
            <a:endParaRPr lang="ru-RU" sz="4400" b="1" dirty="0" smtClean="0">
              <a:solidFill>
                <a:srgbClr val="8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4400" dirty="0" smtClean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4400" b="1" dirty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Отражение </a:t>
            </a:r>
            <a:r>
              <a:rPr lang="ru-RU" sz="4400" b="1" dirty="0" smtClean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чувств</a:t>
            </a:r>
            <a:endParaRPr lang="ru-RU" sz="4400" dirty="0">
              <a:solidFill>
                <a:srgbClr val="1D2125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4. </a:t>
            </a:r>
            <a:r>
              <a:rPr lang="ru-RU" sz="4400" b="1" dirty="0" err="1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Резюмирование</a:t>
            </a:r>
            <a:r>
              <a:rPr lang="ru-RU" sz="4400" dirty="0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400" dirty="0">
                <a:solidFill>
                  <a:srgbClr val="1D212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0244465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</TotalTime>
  <Words>542</Words>
  <Application>Microsoft Office PowerPoint</Application>
  <PresentationFormat>Широкоэкранный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-apple-system</vt:lpstr>
      <vt:lpstr>Calibri</vt:lpstr>
      <vt:lpstr>Calibri Light</vt:lpstr>
      <vt:lpstr>Symbol</vt:lpstr>
      <vt:lpstr>Times New Roman</vt:lpstr>
      <vt:lpstr>Ретро</vt:lpstr>
      <vt:lpstr>Приемы коммуникации</vt:lpstr>
      <vt:lpstr>Коммуникативная техника- структуру действий, позволяющую педагогу оптимально строить свои взаимоотношения с обучаемыми. </vt:lpstr>
      <vt:lpstr>Презентация PowerPoint</vt:lpstr>
      <vt:lpstr>Презентация PowerPoint</vt:lpstr>
      <vt:lpstr>Показатели разделяющих контактов: </vt:lpstr>
      <vt:lpstr>Показатели разделяющих контактов: </vt:lpstr>
      <vt:lpstr>Некоторые приёмы эффективной коммуникации со студентами: </vt:lpstr>
      <vt:lpstr>Нерефлексивное слушание- </vt:lpstr>
      <vt:lpstr>Приемы рефлексивного слушания</vt:lpstr>
      <vt:lpstr>Модель Я-сообщения строится из трех частей:  </vt:lpstr>
      <vt:lpstr>Техника формирования аттракции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коммуникации</dc:title>
  <dc:creator>KompKlass2</dc:creator>
  <cp:lastModifiedBy>KompKlass2</cp:lastModifiedBy>
  <cp:revision>7</cp:revision>
  <dcterms:created xsi:type="dcterms:W3CDTF">2025-02-24T08:16:38Z</dcterms:created>
  <dcterms:modified xsi:type="dcterms:W3CDTF">2025-02-25T08:16:00Z</dcterms:modified>
</cp:coreProperties>
</file>