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1" r:id="rId1"/>
    <p:sldMasterId id="2147483853" r:id="rId2"/>
    <p:sldMasterId id="2147483865" r:id="rId3"/>
  </p:sldMasterIdLst>
  <p:notesMasterIdLst>
    <p:notesMasterId r:id="rId23"/>
  </p:notesMasterIdLst>
  <p:sldIdLst>
    <p:sldId id="256" r:id="rId4"/>
    <p:sldId id="283" r:id="rId5"/>
    <p:sldId id="263" r:id="rId6"/>
    <p:sldId id="273" r:id="rId7"/>
    <p:sldId id="269" r:id="rId8"/>
    <p:sldId id="274" r:id="rId9"/>
    <p:sldId id="264" r:id="rId10"/>
    <p:sldId id="275" r:id="rId11"/>
    <p:sldId id="270" r:id="rId12"/>
    <p:sldId id="276" r:id="rId13"/>
    <p:sldId id="265" r:id="rId14"/>
    <p:sldId id="282" r:id="rId15"/>
    <p:sldId id="277" r:id="rId16"/>
    <p:sldId id="271" r:id="rId17"/>
    <p:sldId id="278" r:id="rId18"/>
    <p:sldId id="266" r:id="rId19"/>
    <p:sldId id="279" r:id="rId20"/>
    <p:sldId id="272" r:id="rId21"/>
    <p:sldId id="268" r:id="rId22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Palatino Linotype" pitchFamily="18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Palatino Linotype" pitchFamily="18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Palatino Linotype" pitchFamily="18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Palatino Linotype" pitchFamily="18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Palatino Linotype" pitchFamily="18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Palatino Linotype" pitchFamily="18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Palatino Linotype" pitchFamily="18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Palatino Linotype" pitchFamily="18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Palatino Linotype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99"/>
    <a:srgbClr val="66FF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24" autoAdjust="0"/>
  </p:normalViewPr>
  <p:slideViewPr>
    <p:cSldViewPr>
      <p:cViewPr varScale="1">
        <p:scale>
          <a:sx n="120" d="100"/>
          <a:sy n="120" d="100"/>
        </p:scale>
        <p:origin x="1350" y="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12" y="7878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presProps" Target="presProp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7.5799759405074413E-2"/>
          <c:y val="0.11588337591515138"/>
          <c:w val="0.80656485126859279"/>
          <c:h val="0.7772387659145065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1 триместр</c:v>
                </c:pt>
              </c:strCache>
            </c:strRef>
          </c:tx>
          <c:spPr>
            <a:solidFill>
              <a:srgbClr val="FF0000"/>
            </a:solidFill>
          </c:spPr>
          <c:invertIfNegative val="0"/>
          <c:cat>
            <c:strRef>
              <c:f>Лист1!$A$2:$A$7</c:f>
              <c:strCache>
                <c:ptCount val="6"/>
                <c:pt idx="0">
                  <c:v>не употребляют витамины</c:v>
                </c:pt>
                <c:pt idx="1">
                  <c:v>не довольны ведением беременности</c:v>
                </c:pt>
                <c:pt idx="2">
                  <c:v>наличие запоров</c:v>
                </c:pt>
                <c:pt idx="3">
                  <c:v>употребление алкоголя</c:v>
                </c:pt>
                <c:pt idx="4">
                  <c:v>курение</c:v>
                </c:pt>
                <c:pt idx="5">
                  <c:v>не проводились беседы о потенциальных проблемах</c:v>
                </c:pt>
              </c:strCache>
            </c:strRef>
          </c:cat>
          <c:val>
            <c:numRef>
              <c:f>Лист1!$B$2:$B$7</c:f>
              <c:numCache>
                <c:formatCode>0.00%</c:formatCode>
                <c:ptCount val="6"/>
                <c:pt idx="0">
                  <c:v>0.1140000000000001</c:v>
                </c:pt>
                <c:pt idx="1">
                  <c:v>0.37100000000000044</c:v>
                </c:pt>
                <c:pt idx="2" formatCode="0%">
                  <c:v>0.2</c:v>
                </c:pt>
                <c:pt idx="3">
                  <c:v>8.6000000000000063E-2</c:v>
                </c:pt>
                <c:pt idx="4">
                  <c:v>0.28600000000000031</c:v>
                </c:pt>
                <c:pt idx="5" formatCode="0%">
                  <c:v>0.51400000000000001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0A4-42F8-9CBE-BEB31E7A51EA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 триместр</c:v>
                </c:pt>
              </c:strCache>
            </c:strRef>
          </c:tx>
          <c:spPr>
            <a:solidFill>
              <a:srgbClr val="7030A0"/>
            </a:solidFill>
          </c:spPr>
          <c:invertIfNegative val="0"/>
          <c:cat>
            <c:strRef>
              <c:f>Лист1!$A$2:$A$7</c:f>
              <c:strCache>
                <c:ptCount val="6"/>
                <c:pt idx="0">
                  <c:v>не употребляют витамины</c:v>
                </c:pt>
                <c:pt idx="1">
                  <c:v>не довольны ведением беременности</c:v>
                </c:pt>
                <c:pt idx="2">
                  <c:v>наличие запоров</c:v>
                </c:pt>
                <c:pt idx="3">
                  <c:v>употребление алкоголя</c:v>
                </c:pt>
                <c:pt idx="4">
                  <c:v>курение</c:v>
                </c:pt>
                <c:pt idx="5">
                  <c:v>не проводились беседы о потенциальных проблемах</c:v>
                </c:pt>
              </c:strCache>
            </c:strRef>
          </c:cat>
          <c:val>
            <c:numRef>
              <c:f>Лист1!$C$2:$C$7</c:f>
              <c:numCache>
                <c:formatCode>0.00%</c:formatCode>
                <c:ptCount val="6"/>
                <c:pt idx="0">
                  <c:v>0.629000000000001</c:v>
                </c:pt>
                <c:pt idx="1">
                  <c:v>0.65700000000000114</c:v>
                </c:pt>
                <c:pt idx="2" formatCode="0%">
                  <c:v>0.60000000000000064</c:v>
                </c:pt>
                <c:pt idx="3">
                  <c:v>2.9000000000000026E-2</c:v>
                </c:pt>
                <c:pt idx="4" formatCode="0%">
                  <c:v>0.2</c:v>
                </c:pt>
                <c:pt idx="5">
                  <c:v>0.48600000000000032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0A4-42F8-9CBE-BEB31E7A51EA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3 триместр</c:v>
                </c:pt>
              </c:strCache>
            </c:strRef>
          </c:tx>
          <c:spPr>
            <a:solidFill>
              <a:srgbClr val="00FF00"/>
            </a:solidFill>
          </c:spPr>
          <c:invertIfNegative val="0"/>
          <c:cat>
            <c:strRef>
              <c:f>Лист1!$A$2:$A$7</c:f>
              <c:strCache>
                <c:ptCount val="6"/>
                <c:pt idx="0">
                  <c:v>не употребляют витамины</c:v>
                </c:pt>
                <c:pt idx="1">
                  <c:v>не довольны ведением беременности</c:v>
                </c:pt>
                <c:pt idx="2">
                  <c:v>наличие запоров</c:v>
                </c:pt>
                <c:pt idx="3">
                  <c:v>употребление алкоголя</c:v>
                </c:pt>
                <c:pt idx="4">
                  <c:v>курение</c:v>
                </c:pt>
                <c:pt idx="5">
                  <c:v>не проводились беседы о потенциальных проблемах</c:v>
                </c:pt>
              </c:strCache>
            </c:strRef>
          </c:cat>
          <c:val>
            <c:numRef>
              <c:f>Лист1!$D$2:$D$7</c:f>
              <c:numCache>
                <c:formatCode>0.00%</c:formatCode>
                <c:ptCount val="6"/>
                <c:pt idx="0">
                  <c:v>8.6000000000000063E-2</c:v>
                </c:pt>
                <c:pt idx="1">
                  <c:v>0.37100000000000044</c:v>
                </c:pt>
                <c:pt idx="2">
                  <c:v>0.31400000000000045</c:v>
                </c:pt>
                <c:pt idx="3">
                  <c:v>0.1140000000000001</c:v>
                </c:pt>
                <c:pt idx="4">
                  <c:v>8.6000000000000063E-2</c:v>
                </c:pt>
                <c:pt idx="5" formatCode="0%">
                  <c:v>0.60000000000000064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80A4-42F8-9CBE-BEB31E7A51E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6356480"/>
        <c:axId val="44643840"/>
      </c:barChart>
      <c:catAx>
        <c:axId val="3635648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900"/>
            </a:pPr>
            <a:endParaRPr lang="ru-RU"/>
          </a:p>
        </c:txPr>
        <c:crossAx val="44643840"/>
        <c:crosses val="autoZero"/>
        <c:auto val="1"/>
        <c:lblAlgn val="ctr"/>
        <c:lblOffset val="100"/>
        <c:noMultiLvlLbl val="0"/>
      </c:catAx>
      <c:valAx>
        <c:axId val="44643840"/>
        <c:scaling>
          <c:orientation val="minMax"/>
        </c:scaling>
        <c:delete val="0"/>
        <c:axPos val="l"/>
        <c:majorGridlines/>
        <c:numFmt formatCode="0.00%" sourceLinked="1"/>
        <c:majorTickMark val="out"/>
        <c:minorTickMark val="none"/>
        <c:tickLblPos val="nextTo"/>
        <c:crossAx val="36356480"/>
        <c:crosses val="autoZero"/>
        <c:crossBetween val="between"/>
      </c:valAx>
    </c:plotArea>
    <c:legend>
      <c:legendPos val="r"/>
      <c:overlay val="0"/>
    </c:legend>
    <c:plotVisOnly val="1"/>
    <c:dispBlanksAs val="gap"/>
    <c:showDLblsOverMax val="0"/>
  </c:chart>
  <c:txPr>
    <a:bodyPr/>
    <a:lstStyle/>
    <a:p>
      <a:pPr>
        <a:defRPr sz="1000"/>
      </a:pPr>
      <a:endParaRPr lang="ru-RU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6E70EFA3-3D27-4ED7-A076-31C85AA6CA2B}" type="datetimeFigureOut">
              <a:rPr lang="ru-RU"/>
              <a:pPr>
                <a:defRPr/>
              </a:pPr>
              <a:t>29.05.2024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C803D84B-45D6-4739-BF40-5DB1C2CD6E2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2569965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75735CA-C914-4C80-AED2-6EC6A5AE226C}" type="datetimeFigureOut">
              <a:rPr lang="ru-RU" smtClean="0"/>
              <a:pPr>
                <a:defRPr/>
              </a:pPr>
              <a:t>29.05.2024</a:t>
            </a:fld>
            <a:endParaRPr lang="ru-RU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B59D987-7297-4E87-9E20-5C09730214C6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F9B3195-3510-437D-B753-6F0F5ABB165F}" type="datetimeFigureOut">
              <a:rPr lang="ru-RU" smtClean="0"/>
              <a:pPr>
                <a:defRPr/>
              </a:pPr>
              <a:t>29.05.2024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8C25550-67DF-4C1F-9AC9-70A347FACBAF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DAB62D5-0962-455D-9FFB-9A01A5ED0647}" type="datetimeFigureOut">
              <a:rPr lang="ru-RU" smtClean="0"/>
              <a:pPr>
                <a:defRPr/>
              </a:pPr>
              <a:t>29.05.2024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CFA8E05-089C-4A69-8C9D-494D85EDD32B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75735CA-C914-4C80-AED2-6EC6A5AE226C}" type="datetimeFigureOut">
              <a:rPr lang="ru-RU" smtClean="0"/>
              <a:pPr>
                <a:defRPr/>
              </a:pPr>
              <a:t>29.05.2024</a:t>
            </a:fld>
            <a:endParaRPr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pPr>
              <a:defRPr/>
            </a:pPr>
            <a:fld id="{8B59D987-7297-4E87-9E20-5C09730214C6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19ECE44-F5D5-4192-A24B-A343049019C7}" type="datetimeFigureOut">
              <a:rPr lang="ru-RU" smtClean="0"/>
              <a:pPr>
                <a:defRPr/>
              </a:pPr>
              <a:t>29.05.2024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pPr>
              <a:defRPr/>
            </a:pPr>
            <a:fld id="{D855D84A-CE07-4E53-A7AB-59BA98539BF0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ED4C781-BBFF-4742-A76D-4122B6C0CAC2}" type="datetimeFigureOut">
              <a:rPr lang="ru-RU" smtClean="0"/>
              <a:pPr>
                <a:defRPr/>
              </a:pPr>
              <a:t>29.05.2024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E189C55-36BA-4FAE-AFEA-7B351F49D8DA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7E2D01E-148B-4C96-8DAB-49816FA0069D}" type="datetimeFigureOut">
              <a:rPr lang="ru-RU" smtClean="0"/>
              <a:pPr>
                <a:defRPr/>
              </a:pPr>
              <a:t>29.05.2024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446B971-0CFE-4211-B61D-CD6E595CBCC3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1212144-C642-426A-9D22-425521AE8EC9}" type="datetimeFigureOut">
              <a:rPr lang="ru-RU" smtClean="0"/>
              <a:pPr>
                <a:defRPr/>
              </a:pPr>
              <a:t>29.05.2024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pPr>
              <a:defRPr/>
            </a:pPr>
            <a:fld id="{0CB09F49-D41D-466C-9B04-133463C028D9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A646186-183E-4156-BC72-7F70F483A7F0}" type="datetimeFigureOut">
              <a:rPr lang="ru-RU" smtClean="0"/>
              <a:pPr>
                <a:defRPr/>
              </a:pPr>
              <a:t>29.05.2024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08EFC7D-5CFC-4CB0-A43E-40EF018BB857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FABED33-4A8C-49FB-8126-4B09926AD755}" type="datetimeFigureOut">
              <a:rPr lang="ru-RU" smtClean="0"/>
              <a:pPr>
                <a:defRPr/>
              </a:pPr>
              <a:t>29.05.2024</a:t>
            </a:fld>
            <a:endParaRPr lang="ru-RU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C474150-2B21-4898-8400-EC3246C28826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110E1A7-4D8F-47A0-93DB-D54BA456AC81}" type="datetimeFigureOut">
              <a:rPr lang="ru-RU" smtClean="0"/>
              <a:pPr>
                <a:defRPr/>
              </a:pPr>
              <a:t>29.05.2024</a:t>
            </a:fld>
            <a:endParaRPr lang="ru-RU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CC0CFFB-115D-406F-A7B3-B1010F7EDE2C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19ECE44-F5D5-4192-A24B-A343049019C7}" type="datetimeFigureOut">
              <a:rPr lang="ru-RU" smtClean="0"/>
              <a:pPr>
                <a:defRPr/>
              </a:pPr>
              <a:t>29.05.2024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855D84A-CE07-4E53-A7AB-59BA98539BF0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7C3AE5D-0BF8-4E49-8DD2-21ACBFBC3F03}" type="datetimeFigureOut">
              <a:rPr lang="ru-RU" smtClean="0"/>
              <a:pPr>
                <a:defRPr/>
              </a:pPr>
              <a:t>29.05.2024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2D07EDB-3ADC-409A-90DE-7F1B4673E983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F9B3195-3510-437D-B753-6F0F5ABB165F}" type="datetimeFigureOut">
              <a:rPr lang="ru-RU" smtClean="0"/>
              <a:pPr>
                <a:defRPr/>
              </a:pPr>
              <a:t>29.05.2024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8C25550-67DF-4C1F-9AC9-70A347FACBAF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DAB62D5-0962-455D-9FFB-9A01A5ED0647}" type="datetimeFigureOut">
              <a:rPr lang="ru-RU" smtClean="0"/>
              <a:pPr>
                <a:defRPr/>
              </a:pPr>
              <a:t>29.05.2024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CFA8E05-089C-4A69-8C9D-494D85EDD32B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75735CA-C914-4C80-AED2-6EC6A5AE226C}" type="datetimeFigureOut">
              <a:rPr lang="ru-RU" smtClean="0"/>
              <a:pPr>
                <a:defRPr/>
              </a:pPr>
              <a:t>29.05.2024</a:t>
            </a:fld>
            <a:endParaRPr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pPr>
              <a:defRPr/>
            </a:pPr>
            <a:fld id="{8B59D987-7297-4E87-9E20-5C09730214C6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19ECE44-F5D5-4192-A24B-A343049019C7}" type="datetimeFigureOut">
              <a:rPr lang="ru-RU" smtClean="0"/>
              <a:pPr>
                <a:defRPr/>
              </a:pPr>
              <a:t>29.05.2024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pPr>
              <a:defRPr/>
            </a:pPr>
            <a:fld id="{D855D84A-CE07-4E53-A7AB-59BA98539BF0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ED4C781-BBFF-4742-A76D-4122B6C0CAC2}" type="datetimeFigureOut">
              <a:rPr lang="ru-RU" smtClean="0"/>
              <a:pPr>
                <a:defRPr/>
              </a:pPr>
              <a:t>29.05.2024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E189C55-36BA-4FAE-AFEA-7B351F49D8DA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7E2D01E-148B-4C96-8DAB-49816FA0069D}" type="datetimeFigureOut">
              <a:rPr lang="ru-RU" smtClean="0"/>
              <a:pPr>
                <a:defRPr/>
              </a:pPr>
              <a:t>29.05.2024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446B971-0CFE-4211-B61D-CD6E595CBCC3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1212144-C642-426A-9D22-425521AE8EC9}" type="datetimeFigureOut">
              <a:rPr lang="ru-RU" smtClean="0"/>
              <a:pPr>
                <a:defRPr/>
              </a:pPr>
              <a:t>29.05.2024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pPr>
              <a:defRPr/>
            </a:pPr>
            <a:fld id="{0CB09F49-D41D-466C-9B04-133463C028D9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A646186-183E-4156-BC72-7F70F483A7F0}" type="datetimeFigureOut">
              <a:rPr lang="ru-RU" smtClean="0"/>
              <a:pPr>
                <a:defRPr/>
              </a:pPr>
              <a:t>29.05.2024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08EFC7D-5CFC-4CB0-A43E-40EF018BB857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FABED33-4A8C-49FB-8126-4B09926AD755}" type="datetimeFigureOut">
              <a:rPr lang="ru-RU" smtClean="0"/>
              <a:pPr>
                <a:defRPr/>
              </a:pPr>
              <a:t>29.05.2024</a:t>
            </a:fld>
            <a:endParaRPr lang="ru-RU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C474150-2B21-4898-8400-EC3246C28826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ED4C781-BBFF-4742-A76D-4122B6C0CAC2}" type="datetimeFigureOut">
              <a:rPr lang="ru-RU" smtClean="0"/>
              <a:pPr>
                <a:defRPr/>
              </a:pPr>
              <a:t>29.05.2024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E189C55-36BA-4FAE-AFEA-7B351F49D8DA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110E1A7-4D8F-47A0-93DB-D54BA456AC81}" type="datetimeFigureOut">
              <a:rPr lang="ru-RU" smtClean="0"/>
              <a:pPr>
                <a:defRPr/>
              </a:pPr>
              <a:t>29.05.2024</a:t>
            </a:fld>
            <a:endParaRPr lang="ru-RU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CC0CFFB-115D-406F-A7B3-B1010F7EDE2C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7C3AE5D-0BF8-4E49-8DD2-21ACBFBC3F03}" type="datetimeFigureOut">
              <a:rPr lang="ru-RU" smtClean="0"/>
              <a:pPr>
                <a:defRPr/>
              </a:pPr>
              <a:t>29.05.2024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2D07EDB-3ADC-409A-90DE-7F1B4673E983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F9B3195-3510-437D-B753-6F0F5ABB165F}" type="datetimeFigureOut">
              <a:rPr lang="ru-RU" smtClean="0"/>
              <a:pPr>
                <a:defRPr/>
              </a:pPr>
              <a:t>29.05.2024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8C25550-67DF-4C1F-9AC9-70A347FACBAF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DAB62D5-0962-455D-9FFB-9A01A5ED0647}" type="datetimeFigureOut">
              <a:rPr lang="ru-RU" smtClean="0"/>
              <a:pPr>
                <a:defRPr/>
              </a:pPr>
              <a:t>29.05.2024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CFA8E05-089C-4A69-8C9D-494D85EDD32B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7E2D01E-148B-4C96-8DAB-49816FA0069D}" type="datetimeFigureOut">
              <a:rPr lang="ru-RU" smtClean="0"/>
              <a:pPr>
                <a:defRPr/>
              </a:pPr>
              <a:t>29.05.2024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446B971-0CFE-4211-B61D-CD6E595CBCC3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1212144-C642-426A-9D22-425521AE8EC9}" type="datetimeFigureOut">
              <a:rPr lang="ru-RU" smtClean="0"/>
              <a:pPr>
                <a:defRPr/>
              </a:pPr>
              <a:t>29.05.2024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CB09F49-D41D-466C-9B04-133463C028D9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A646186-183E-4156-BC72-7F70F483A7F0}" type="datetimeFigureOut">
              <a:rPr lang="ru-RU" smtClean="0"/>
              <a:pPr>
                <a:defRPr/>
              </a:pPr>
              <a:t>29.05.2024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08EFC7D-5CFC-4CB0-A43E-40EF018BB857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FABED33-4A8C-49FB-8126-4B09926AD755}" type="datetimeFigureOut">
              <a:rPr lang="ru-RU" smtClean="0"/>
              <a:pPr>
                <a:defRPr/>
              </a:pPr>
              <a:t>29.05.2024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C474150-2B21-4898-8400-EC3246C28826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110E1A7-4D8F-47A0-93DB-D54BA456AC81}" type="datetimeFigureOut">
              <a:rPr lang="ru-RU" smtClean="0"/>
              <a:pPr>
                <a:defRPr/>
              </a:pPr>
              <a:t>29.05.2024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CC0CFFB-115D-406F-A7B3-B1010F7EDE2C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7C3AE5D-0BF8-4E49-8DD2-21ACBFBC3F03}" type="datetimeFigureOut">
              <a:rPr lang="ru-RU" smtClean="0"/>
              <a:pPr>
                <a:defRPr/>
              </a:pPr>
              <a:t>29.05.2024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2D07EDB-3ADC-409A-90DE-7F1B4673E983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/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pPr>
              <a:defRPr/>
            </a:pPr>
            <a:fld id="{6DD65E64-43F8-46A5-A0D5-592FA9A35F71}" type="datetimeFigureOut">
              <a:rPr lang="ru-RU" smtClean="0"/>
              <a:pPr>
                <a:defRPr/>
              </a:pPr>
              <a:t>29.05.2024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pPr>
              <a:defRPr/>
            </a:pPr>
            <a:fld id="{124029DC-CC7C-45E5-A9FA-C2CAB3653659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2" r:id="rId1"/>
    <p:sldLayoutId id="2147483843" r:id="rId2"/>
    <p:sldLayoutId id="2147483844" r:id="rId3"/>
    <p:sldLayoutId id="2147483845" r:id="rId4"/>
    <p:sldLayoutId id="2147483846" r:id="rId5"/>
    <p:sldLayoutId id="2147483847" r:id="rId6"/>
    <p:sldLayoutId id="2147483848" r:id="rId7"/>
    <p:sldLayoutId id="2147483849" r:id="rId8"/>
    <p:sldLayoutId id="2147483850" r:id="rId9"/>
    <p:sldLayoutId id="2147483851" r:id="rId10"/>
    <p:sldLayoutId id="2147483852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fld id="{6DD65E64-43F8-46A5-A0D5-592FA9A35F71}" type="datetimeFigureOut">
              <a:rPr lang="ru-RU" smtClean="0"/>
              <a:pPr>
                <a:defRPr/>
              </a:pPr>
              <a:t>29.05.2024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fld id="{124029DC-CC7C-45E5-A9FA-C2CAB3653659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54" r:id="rId1"/>
    <p:sldLayoutId id="2147483855" r:id="rId2"/>
    <p:sldLayoutId id="2147483856" r:id="rId3"/>
    <p:sldLayoutId id="2147483857" r:id="rId4"/>
    <p:sldLayoutId id="2147483858" r:id="rId5"/>
    <p:sldLayoutId id="2147483859" r:id="rId6"/>
    <p:sldLayoutId id="2147483860" r:id="rId7"/>
    <p:sldLayoutId id="2147483861" r:id="rId8"/>
    <p:sldLayoutId id="2147483862" r:id="rId9"/>
    <p:sldLayoutId id="2147483863" r:id="rId10"/>
    <p:sldLayoutId id="2147483864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fld id="{6DD65E64-43F8-46A5-A0D5-592FA9A35F71}" type="datetimeFigureOut">
              <a:rPr lang="ru-RU" smtClean="0"/>
              <a:pPr>
                <a:defRPr/>
              </a:pPr>
              <a:t>29.05.2024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fld id="{124029DC-CC7C-45E5-A9FA-C2CAB3653659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66" r:id="rId1"/>
    <p:sldLayoutId id="2147483867" r:id="rId2"/>
    <p:sldLayoutId id="2147483868" r:id="rId3"/>
    <p:sldLayoutId id="2147483869" r:id="rId4"/>
    <p:sldLayoutId id="2147483870" r:id="rId5"/>
    <p:sldLayoutId id="2147483871" r:id="rId6"/>
    <p:sldLayoutId id="2147483872" r:id="rId7"/>
    <p:sldLayoutId id="2147483873" r:id="rId8"/>
    <p:sldLayoutId id="2147483874" r:id="rId9"/>
    <p:sldLayoutId id="2147483875" r:id="rId10"/>
    <p:sldLayoutId id="2147483876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9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Заголовок 1"/>
          <p:cNvSpPr>
            <a:spLocks noGrp="1"/>
          </p:cNvSpPr>
          <p:nvPr>
            <p:ph type="ctrTitle"/>
          </p:nvPr>
        </p:nvSpPr>
        <p:spPr bwMode="auto">
          <a:xfrm>
            <a:off x="642910" y="2143116"/>
            <a:ext cx="8249570" cy="3518132"/>
          </a:xfrm>
        </p:spPr>
        <p:txBody>
          <a:bodyPr wrap="square" numCol="1" anchorCtr="0" compatLnSpc="1">
            <a:prstTxWarp prst="textNoShape">
              <a:avLst/>
            </a:prstTxWarp>
            <a:normAutofit/>
          </a:bodyPr>
          <a:lstStyle/>
          <a:p>
            <a:pPr algn="ctr" eaLnBrk="1" hangingPunct="1"/>
            <a:r>
              <a:rPr lang="ru-RU" sz="2400" b="1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b="1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sz="2200" b="1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700" b="1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700" b="1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sz="2700" b="1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ПОДГОТОВКА ПРЕЗЕНТАЦИИ  К ЗАЩИТЕ  </a:t>
            </a:r>
            <a:br>
              <a:rPr lang="ru-RU" sz="2700" b="1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sz="2700" b="1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ДИПЛОМНОЙ РАБОТЫ </a:t>
            </a:r>
            <a:br>
              <a:rPr lang="ru-RU" sz="2700" b="1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sz="2700" b="1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700" b="1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b="1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         </a:t>
            </a:r>
            <a:br>
              <a:rPr lang="ru-RU" sz="2400" b="1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                                        </a:t>
            </a:r>
            <a:br>
              <a:rPr lang="ru-RU" sz="2400" b="1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endParaRPr lang="ru-RU" sz="2400" i="1" dirty="0" smtClean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340" name="TextBox 3"/>
          <p:cNvSpPr txBox="1">
            <a:spLocks noChangeArrowheads="1"/>
          </p:cNvSpPr>
          <p:nvPr/>
        </p:nvSpPr>
        <p:spPr bwMode="auto">
          <a:xfrm>
            <a:off x="3419772" y="5827167"/>
            <a:ext cx="2592388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altLang="ru-RU" sz="1600" b="1" dirty="0">
                <a:latin typeface="Times New Roman" pitchFamily="18" charset="0"/>
                <a:cs typeface="Times New Roman" pitchFamily="18" charset="0"/>
              </a:rPr>
              <a:t>г. </a:t>
            </a:r>
            <a:r>
              <a:rPr lang="ru-RU" altLang="ru-RU" sz="1600" b="1" dirty="0" smtClean="0">
                <a:latin typeface="Times New Roman" pitchFamily="18" charset="0"/>
                <a:cs typeface="Times New Roman" pitchFamily="18" charset="0"/>
              </a:rPr>
              <a:t>Борисоглебск, 2020 </a:t>
            </a:r>
            <a:r>
              <a:rPr lang="ru-RU" altLang="ru-RU" sz="1600" b="1" dirty="0">
                <a:latin typeface="Times New Roman" pitchFamily="18" charset="0"/>
                <a:cs typeface="Times New Roman" pitchFamily="18" charset="0"/>
              </a:rPr>
              <a:t>г.</a:t>
            </a:r>
          </a:p>
        </p:txBody>
      </p:sp>
      <p:sp>
        <p:nvSpPr>
          <p:cNvPr id="14341" name="Прямоугольник 4"/>
          <p:cNvSpPr>
            <a:spLocks noChangeArrowheads="1"/>
          </p:cNvSpPr>
          <p:nvPr/>
        </p:nvSpPr>
        <p:spPr bwMode="auto">
          <a:xfrm>
            <a:off x="1214414" y="285729"/>
            <a:ext cx="7929586" cy="17543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Бюджетное  профессиональное образовательное учреждение </a:t>
            </a:r>
          </a:p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Воронежской области</a:t>
            </a:r>
          </a:p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«Борисоглебский медицинский колледж»</a:t>
            </a:r>
          </a:p>
          <a:p>
            <a:pPr algn="ctr">
              <a:lnSpc>
                <a:spcPct val="150000"/>
              </a:lnSpc>
            </a:pPr>
            <a:r>
              <a:rPr lang="ru-RU" b="1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dirty="0">
                <a:latin typeface="Times New Roman" pitchFamily="18" charset="0"/>
                <a:cs typeface="Times New Roman" pitchFamily="18" charset="0"/>
              </a:rPr>
            </a:br>
            <a:r>
              <a:rPr lang="ru-RU" dirty="0">
                <a:latin typeface="Times New Roman" pitchFamily="18" charset="0"/>
                <a:cs typeface="Times New Roman" pitchFamily="18" charset="0"/>
              </a:rPr>
              <a:t> 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2844" y="0"/>
            <a:ext cx="1928826" cy="22145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611188" y="333375"/>
            <a:ext cx="8137525" cy="57626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База исследования: </a:t>
            </a:r>
            <a:r>
              <a:rPr lang="ru-RU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БУЗ ВО «Борисоглебская РБ».</a:t>
            </a:r>
            <a:endParaRPr lang="ru-RU" sz="2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611188" y="908050"/>
            <a:ext cx="8137525" cy="576263"/>
          </a:xfrm>
          <a:prstGeom prst="rect">
            <a:avLst/>
          </a:prstGeom>
          <a:noFill/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200" b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Объект исследования: </a:t>
            </a:r>
            <a:r>
              <a:rPr lang="ru-RU" sz="22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105 респондентов (пациенты женской консультации, гинекологического отделения стационара)</a:t>
            </a:r>
          </a:p>
        </p:txBody>
      </p:sp>
      <p:sp>
        <p:nvSpPr>
          <p:cNvPr id="23556" name="TextBox 6"/>
          <p:cNvSpPr txBox="1">
            <a:spLocks noChangeArrowheads="1"/>
          </p:cNvSpPr>
          <p:nvPr/>
        </p:nvSpPr>
        <p:spPr bwMode="auto">
          <a:xfrm>
            <a:off x="323850" y="1484313"/>
            <a:ext cx="8642350" cy="52168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150000"/>
              </a:lnSpc>
            </a:pPr>
            <a:r>
              <a:rPr lang="ru-RU" sz="2200" b="1" i="1" dirty="0">
                <a:latin typeface="Times New Roman" pitchFamily="18" charset="0"/>
                <a:cs typeface="Times New Roman" pitchFamily="18" charset="0"/>
              </a:rPr>
              <a:t>Метод исследования: </a:t>
            </a:r>
            <a:r>
              <a:rPr lang="ru-RU" sz="2200" i="1" dirty="0">
                <a:latin typeface="Times New Roman" pitchFamily="18" charset="0"/>
                <a:cs typeface="Times New Roman" pitchFamily="18" charset="0"/>
              </a:rPr>
              <a:t>Анкетирование</a:t>
            </a:r>
            <a:endParaRPr lang="ru-RU" sz="900" i="1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000" b="1" i="1" dirty="0">
                <a:latin typeface="Times New Roman" pitchFamily="18" charset="0"/>
                <a:cs typeface="Times New Roman" pitchFamily="18" charset="0"/>
              </a:rPr>
              <a:t>Анкета №1 </a:t>
            </a:r>
            <a:r>
              <a:rPr lang="ru-RU" sz="2000" i="1" u="sng" dirty="0" smtClean="0">
                <a:latin typeface="Times New Roman" pitchFamily="18" charset="0"/>
                <a:cs typeface="Times New Roman" pitchFamily="18" charset="0"/>
              </a:rPr>
              <a:t>«Исследование </a:t>
            </a:r>
            <a:r>
              <a:rPr lang="ru-RU" sz="2000" i="1" u="sng" dirty="0">
                <a:latin typeface="Times New Roman" pitchFamily="18" charset="0"/>
                <a:cs typeface="Times New Roman" pitchFamily="18" charset="0"/>
              </a:rPr>
              <a:t>роли среднего медицинского работника в санитарно-просветительной работе в первом триместре беременности»</a:t>
            </a:r>
          </a:p>
          <a:p>
            <a:pPr algn="ctr"/>
            <a:r>
              <a:rPr lang="ru-RU" sz="2000" i="1" u="sng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2000" i="1" dirty="0">
                <a:latin typeface="Times New Roman" pitchFamily="18" charset="0"/>
                <a:cs typeface="Times New Roman" pitchFamily="18" charset="0"/>
              </a:rPr>
              <a:t>для беременных женщин, находящихся на первом триместре беременности)</a:t>
            </a:r>
          </a:p>
          <a:p>
            <a:pPr algn="ctr"/>
            <a:r>
              <a:rPr lang="ru-RU" sz="2000" b="1" i="1" dirty="0">
                <a:latin typeface="Times New Roman" pitchFamily="18" charset="0"/>
                <a:cs typeface="Times New Roman" pitchFamily="18" charset="0"/>
              </a:rPr>
              <a:t>Анкета №</a:t>
            </a:r>
            <a:r>
              <a:rPr lang="ru-RU" sz="2000" b="1" i="1" u="sng" dirty="0"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ru-RU" sz="2000" i="1" u="sng" dirty="0" smtClean="0">
                <a:latin typeface="Times New Roman" pitchFamily="18" charset="0"/>
                <a:cs typeface="Times New Roman" pitchFamily="18" charset="0"/>
              </a:rPr>
              <a:t>«Исследование </a:t>
            </a:r>
            <a:r>
              <a:rPr lang="ru-RU" sz="2000" i="1" u="sng" dirty="0">
                <a:latin typeface="Times New Roman" pitchFamily="18" charset="0"/>
                <a:cs typeface="Times New Roman" pitchFamily="18" charset="0"/>
              </a:rPr>
              <a:t>роли среднего медицинского работника в санитарно-просветительной работе во втором триместре беременности»</a:t>
            </a:r>
          </a:p>
          <a:p>
            <a:pPr algn="ctr"/>
            <a:r>
              <a:rPr lang="ru-RU" sz="2000" i="1" dirty="0">
                <a:latin typeface="Times New Roman" pitchFamily="18" charset="0"/>
                <a:cs typeface="Times New Roman" pitchFamily="18" charset="0"/>
              </a:rPr>
              <a:t>(для беременных женщин, находящихся на втором триместре беременности)</a:t>
            </a:r>
            <a:endParaRPr lang="ru-RU" sz="2000" i="1" u="sng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000" b="1" i="1" dirty="0">
                <a:latin typeface="Times New Roman" pitchFamily="18" charset="0"/>
                <a:cs typeface="Times New Roman" pitchFamily="18" charset="0"/>
              </a:rPr>
              <a:t>Анкета №</a:t>
            </a:r>
            <a:r>
              <a:rPr lang="ru-RU" sz="2000" b="1" i="1" u="sng" dirty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sz="2000" i="1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i="1" u="sng" dirty="0" smtClean="0">
                <a:latin typeface="Times New Roman" pitchFamily="18" charset="0"/>
                <a:cs typeface="Times New Roman" pitchFamily="18" charset="0"/>
              </a:rPr>
              <a:t>«Исследование </a:t>
            </a:r>
            <a:r>
              <a:rPr lang="ru-RU" sz="2000" i="1" u="sng" dirty="0">
                <a:latin typeface="Times New Roman" pitchFamily="18" charset="0"/>
                <a:cs typeface="Times New Roman" pitchFamily="18" charset="0"/>
              </a:rPr>
              <a:t>роли среднего медицинского работника в санитарно-просветительной работе в третьем триместре беременности»</a:t>
            </a:r>
          </a:p>
          <a:p>
            <a:pPr algn="ctr"/>
            <a:r>
              <a:rPr lang="ru-RU" sz="2000" i="1" dirty="0">
                <a:latin typeface="Times New Roman" pitchFamily="18" charset="0"/>
                <a:cs typeface="Times New Roman" pitchFamily="18" charset="0"/>
              </a:rPr>
              <a:t>(для беременных женщин, находящихся на </a:t>
            </a:r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третьем </a:t>
            </a:r>
            <a:r>
              <a:rPr lang="ru-RU" sz="2000" i="1" dirty="0">
                <a:latin typeface="Times New Roman" pitchFamily="18" charset="0"/>
                <a:cs typeface="Times New Roman" pitchFamily="18" charset="0"/>
              </a:rPr>
              <a:t>триместре беременности)</a:t>
            </a:r>
          </a:p>
          <a:p>
            <a:pPr algn="ctr"/>
            <a:r>
              <a:rPr lang="ru-RU" sz="2000" b="1" i="1" dirty="0">
                <a:latin typeface="Times New Roman" pitchFamily="18" charset="0"/>
                <a:cs typeface="Times New Roman" pitchFamily="18" charset="0"/>
              </a:rPr>
              <a:t>Анкета №4</a:t>
            </a:r>
            <a:r>
              <a:rPr lang="ru-RU" sz="20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i="1" u="sng" dirty="0">
                <a:latin typeface="Times New Roman" pitchFamily="18" charset="0"/>
                <a:cs typeface="Times New Roman" pitchFamily="18" charset="0"/>
              </a:rPr>
              <a:t>«Исследование значимых методов, форм и средств, применяемых в санитарно-просветительной работе средним медицинским работником»</a:t>
            </a:r>
          </a:p>
          <a:p>
            <a:pPr algn="ctr"/>
            <a:r>
              <a:rPr lang="ru-RU" sz="2000" i="1" u="sng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2000" i="1" dirty="0">
                <a:latin typeface="Times New Roman" pitchFamily="18" charset="0"/>
                <a:cs typeface="Times New Roman" pitchFamily="18" charset="0"/>
              </a:rPr>
              <a:t>для беременных </a:t>
            </a:r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женщин)</a:t>
            </a:r>
            <a:endParaRPr lang="ru-RU" sz="2000" i="1" u="sng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25538"/>
          </a:xfrm>
        </p:spPr>
        <p:txBody>
          <a:bodyPr>
            <a:normAutofit/>
          </a:bodyPr>
          <a:lstStyle/>
          <a:p>
            <a:pPr algn="r" eaLnBrk="1" fontAlgn="auto" hangingPunct="1">
              <a:lnSpc>
                <a:spcPct val="100000"/>
              </a:lnSpc>
              <a:spcAft>
                <a:spcPts val="0"/>
              </a:spcAft>
              <a:defRPr/>
            </a:pPr>
            <a:r>
              <a:rPr lang="ru-RU" sz="2200" cap="none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Рекомендации по содержанию слайдов</a:t>
            </a:r>
            <a:r>
              <a:rPr lang="en-US" sz="2200" cap="none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200" cap="none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2200" cap="none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cap="none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мультимедийной</a:t>
            </a:r>
            <a:r>
              <a:rPr lang="ru-RU" sz="2200" cap="none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презентации</a:t>
            </a:r>
            <a:endParaRPr lang="ru-RU" sz="2200" cap="none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578" name="Объект 2"/>
          <p:cNvSpPr>
            <a:spLocks noGrp="1"/>
          </p:cNvSpPr>
          <p:nvPr>
            <p:ph idx="1"/>
          </p:nvPr>
        </p:nvSpPr>
        <p:spPr>
          <a:xfrm>
            <a:off x="1000100" y="1495325"/>
            <a:ext cx="8036396" cy="5362675"/>
          </a:xfrm>
        </p:spPr>
        <p:txBody>
          <a:bodyPr>
            <a:normAutofit fontScale="77500" lnSpcReduction="20000"/>
          </a:bodyPr>
          <a:lstStyle/>
          <a:p>
            <a:pPr marL="0" indent="0" algn="ctr" eaLnBrk="1" hangingPunct="1">
              <a:buFont typeface="Arial" charset="0"/>
              <a:buNone/>
            </a:pPr>
            <a:r>
              <a:rPr lang="ru-RU" sz="4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Шестой-двенадцатый слайд</a:t>
            </a:r>
          </a:p>
          <a:p>
            <a:pPr marL="0" indent="0" algn="ctr" eaLnBrk="1" hangingPunct="1">
              <a:buFont typeface="Arial" charset="0"/>
              <a:buNone/>
            </a:pPr>
            <a:endParaRPr lang="ru-RU" sz="14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ctr" eaLnBrk="1" hangingPunct="1">
              <a:buFont typeface="Arial" charset="0"/>
              <a:buNone/>
            </a:pPr>
            <a:r>
              <a:rPr lang="ru-RU" sz="3600" b="1" i="1" u="sng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Демонстрация графиков практической части</a:t>
            </a:r>
          </a:p>
          <a:p>
            <a:pPr marL="0" indent="0" algn="ctr" eaLnBrk="1" hangingPunct="1">
              <a:buFont typeface="Arial" charset="0"/>
              <a:buNone/>
            </a:pPr>
            <a:endParaRPr lang="ru-RU" sz="3600" b="1" i="1" u="sng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buFont typeface="Arial" charset="0"/>
              <a:buNone/>
            </a:pPr>
            <a:r>
              <a:rPr lang="ru-RU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Результаты и обсуждение анкетирования оформляются в виде:</a:t>
            </a:r>
          </a:p>
          <a:p>
            <a:pPr marL="0" indent="0" eaLnBrk="1" hangingPunct="1"/>
            <a:r>
              <a:rPr lang="ru-RU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таблиц (простые, групповые, комбинационные);</a:t>
            </a:r>
          </a:p>
          <a:p>
            <a:pPr marL="0" indent="0" eaLnBrk="1" hangingPunct="1"/>
            <a:r>
              <a:rPr lang="ru-RU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диаграмм (секторная, ленточная, фигурная, линейная);</a:t>
            </a:r>
          </a:p>
          <a:p>
            <a:pPr marL="0" indent="0" eaLnBrk="1" hangingPunct="1"/>
            <a:r>
              <a:rPr lang="ru-RU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схем (опорных конспектов);</a:t>
            </a:r>
          </a:p>
          <a:p>
            <a:pPr marL="0" indent="0" eaLnBrk="1" hangingPunct="1"/>
            <a:r>
              <a:rPr lang="ru-RU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графиков.</a:t>
            </a:r>
          </a:p>
          <a:p>
            <a:pPr marL="0" indent="0" eaLnBrk="1" hangingPunct="1">
              <a:buFont typeface="Arial" charset="0"/>
              <a:buNone/>
            </a:pPr>
            <a:endParaRPr lang="ru-RU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buFont typeface="Arial" charset="0"/>
              <a:buNone/>
            </a:pPr>
            <a:r>
              <a:rPr lang="ru-RU" sz="2800" b="1" dirty="0" smtClean="0">
                <a:solidFill>
                  <a:srgbClr val="404040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endParaRPr lang="ru-RU" sz="2800" dirty="0" smtClean="0">
              <a:solidFill>
                <a:srgbClr val="40404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Объект 2"/>
          <p:cNvSpPr>
            <a:spLocks noGrp="1"/>
          </p:cNvSpPr>
          <p:nvPr>
            <p:ph idx="4294967295"/>
          </p:nvPr>
        </p:nvSpPr>
        <p:spPr>
          <a:xfrm>
            <a:off x="1000100" y="981075"/>
            <a:ext cx="8143900" cy="5400675"/>
          </a:xfrm>
        </p:spPr>
        <p:txBody>
          <a:bodyPr>
            <a:normAutofit fontScale="77500" lnSpcReduction="20000"/>
          </a:bodyPr>
          <a:lstStyle/>
          <a:p>
            <a:pPr marL="0" indent="0" algn="ctr" eaLnBrk="1" hangingPunct="1">
              <a:buFont typeface="Arial" charset="0"/>
              <a:buNone/>
            </a:pPr>
            <a:r>
              <a:rPr lang="ru-RU" sz="4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Шестой-двенадцатый слайд</a:t>
            </a:r>
          </a:p>
          <a:p>
            <a:pPr marL="0" indent="0" eaLnBrk="1" hangingPunct="1">
              <a:buFont typeface="Arial" charset="0"/>
              <a:buNone/>
            </a:pPr>
            <a:endParaRPr lang="ru-RU" sz="19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ctr" eaLnBrk="1" hangingPunct="1">
              <a:buFont typeface="Arial" charset="0"/>
              <a:buNone/>
            </a:pPr>
            <a:r>
              <a:rPr lang="ru-RU" sz="33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 графических изображениях указываются самые важные процентные показатели исследования, согласно задачам.</a:t>
            </a:r>
          </a:p>
          <a:p>
            <a:pPr marL="0" indent="0" eaLnBrk="1" hangingPunct="1">
              <a:buFont typeface="Arial" charset="0"/>
              <a:buNone/>
            </a:pPr>
            <a:endParaRPr lang="ru-RU" sz="2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buFont typeface="Arial" charset="0"/>
              <a:buNone/>
            </a:pPr>
            <a:r>
              <a:rPr lang="ru-RU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Графические изображения показателей исследования  должны быть:</a:t>
            </a:r>
          </a:p>
          <a:p>
            <a:pPr marL="0" indent="0" eaLnBrk="1" hangingPunct="1"/>
            <a:r>
              <a:rPr lang="ru-RU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конкретными и понятными;</a:t>
            </a:r>
          </a:p>
          <a:p>
            <a:pPr marL="0" indent="0" eaLnBrk="1" hangingPunct="1"/>
            <a:r>
              <a:rPr lang="ru-RU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пронумерованными;</a:t>
            </a:r>
          </a:p>
          <a:p>
            <a:pPr marL="0" indent="0" eaLnBrk="1" hangingPunct="1"/>
            <a:r>
              <a:rPr lang="ru-RU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 четкими заголовками;</a:t>
            </a:r>
          </a:p>
          <a:p>
            <a:pPr marL="0" indent="0" eaLnBrk="1" hangingPunct="1"/>
            <a:r>
              <a:rPr lang="ru-RU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 наименьшим количеством надписей.</a:t>
            </a:r>
          </a:p>
          <a:p>
            <a:pPr marL="0" indent="0" eaLnBrk="1" hangingPunct="1"/>
            <a:endParaRPr lang="ru-RU" sz="26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buFont typeface="Arial" charset="0"/>
              <a:buNone/>
            </a:pPr>
            <a:r>
              <a:rPr lang="ru-RU" sz="2800" b="1" dirty="0" smtClean="0">
                <a:solidFill>
                  <a:srgbClr val="404040"/>
                </a:solidFill>
                <a:latin typeface="Times New Roman" pitchFamily="18" charset="0"/>
                <a:cs typeface="Times New Roman" pitchFamily="18" charset="0"/>
              </a:rPr>
              <a:t>	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4" name="Прямоугольник 4"/>
          <p:cNvSpPr>
            <a:spLocks noChangeArrowheads="1"/>
          </p:cNvSpPr>
          <p:nvPr/>
        </p:nvSpPr>
        <p:spPr bwMode="auto">
          <a:xfrm>
            <a:off x="250825" y="188913"/>
            <a:ext cx="8569325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Диаграмма №1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: Роль среднего медицинского работника в санитарно - просветительской  работе в первом, втором и третьем триместрах беременности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7" name="Диаграмма 6"/>
          <p:cNvGraphicFramePr/>
          <p:nvPr/>
        </p:nvGraphicFramePr>
        <p:xfrm>
          <a:off x="0" y="836712"/>
          <a:ext cx="9144000" cy="60212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25538"/>
          </a:xfrm>
        </p:spPr>
        <p:txBody>
          <a:bodyPr>
            <a:normAutofit/>
          </a:bodyPr>
          <a:lstStyle/>
          <a:p>
            <a:pPr algn="r" eaLnBrk="1" fontAlgn="auto" hangingPunct="1">
              <a:lnSpc>
                <a:spcPct val="100000"/>
              </a:lnSpc>
              <a:spcAft>
                <a:spcPts val="0"/>
              </a:spcAft>
              <a:defRPr/>
            </a:pPr>
            <a:r>
              <a:rPr lang="ru-RU" sz="2200" cap="none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Рекомендации по содержанию слайдов</a:t>
            </a:r>
            <a:r>
              <a:rPr lang="en-US" sz="2200" cap="none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200" cap="none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2200" cap="none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cap="none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мультимедийной</a:t>
            </a:r>
            <a:r>
              <a:rPr lang="ru-RU" sz="2200" cap="none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презентации</a:t>
            </a:r>
            <a:endParaRPr lang="ru-RU" sz="2200" cap="none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675" name="Содержимое 2"/>
          <p:cNvSpPr>
            <a:spLocks noGrp="1"/>
          </p:cNvSpPr>
          <p:nvPr>
            <p:ph idx="1"/>
          </p:nvPr>
        </p:nvSpPr>
        <p:spPr>
          <a:xfrm>
            <a:off x="806772" y="1628800"/>
            <a:ext cx="8013700" cy="4065587"/>
          </a:xfrm>
        </p:spPr>
        <p:txBody>
          <a:bodyPr/>
          <a:lstStyle/>
          <a:p>
            <a:pPr algn="ctr">
              <a:buFont typeface="Arial" charset="0"/>
              <a:buNone/>
            </a:pPr>
            <a:r>
              <a:rPr lang="ru-RU" sz="3600" b="1" dirty="0" smtClean="0">
                <a:solidFill>
                  <a:schemeClr val="tx1"/>
                </a:solidFill>
                <a:latin typeface="Times New Roman" pitchFamily="18" charset="0"/>
              </a:rPr>
              <a:t>Тринадцатый слайд</a:t>
            </a:r>
            <a:endParaRPr lang="ru-RU" sz="36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charset="0"/>
              <a:buNone/>
            </a:pPr>
            <a:r>
              <a:rPr lang="ru-RU" sz="3200" b="1" dirty="0" smtClean="0">
                <a:solidFill>
                  <a:srgbClr val="404040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ru-RU" sz="2800" b="1" i="1" u="sng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Вывод.</a:t>
            </a:r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Количество выводов не должно быть меньше поставленных задач. </a:t>
            </a:r>
          </a:p>
          <a:p>
            <a:pPr>
              <a:buFont typeface="Arial" charset="0"/>
              <a:buNone/>
            </a:pPr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Выводы должны быть:</a:t>
            </a:r>
          </a:p>
          <a:p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чёткими;</a:t>
            </a:r>
          </a:p>
          <a:p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ясными;</a:t>
            </a:r>
          </a:p>
          <a:p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отражать полученные результаты</a:t>
            </a:r>
            <a:r>
              <a:rPr lang="ru-RU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00100" y="142852"/>
            <a:ext cx="7943848" cy="908050"/>
          </a:xfrm>
        </p:spPr>
        <p:txBody>
          <a:bodyPr wrap="square" numCol="1" anchorCtr="0" compatLnSpc="1">
            <a:prstTxWarp prst="textNoShape">
              <a:avLst/>
            </a:prstTxWarp>
            <a:normAutofit fontScale="90000"/>
          </a:bodyPr>
          <a:lstStyle/>
          <a:p>
            <a:pPr algn="ctr">
              <a:defRPr/>
            </a:pPr>
            <a:r>
              <a:rPr lang="ru-RU" b="1" dirty="0" smtClean="0">
                <a:solidFill>
                  <a:srgbClr val="FF33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Segoe Print"/>
              </a:rPr>
              <a:t/>
            </a:r>
            <a:br>
              <a:rPr lang="ru-RU" b="1" dirty="0" smtClean="0">
                <a:solidFill>
                  <a:srgbClr val="FF33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Segoe Print"/>
              </a:rPr>
            </a:br>
            <a:r>
              <a:rPr lang="ru-RU" b="1" dirty="0" smtClean="0">
                <a:solidFill>
                  <a:srgbClr val="FF33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Segoe Print"/>
              </a:rPr>
              <a:t/>
            </a:r>
            <a:br>
              <a:rPr lang="ru-RU" b="1" dirty="0" smtClean="0">
                <a:solidFill>
                  <a:srgbClr val="FF33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Segoe Print"/>
              </a:rPr>
            </a:br>
            <a:r>
              <a:rPr lang="ru-RU" sz="5300" b="1" dirty="0" smtClean="0">
                <a:solidFill>
                  <a:schemeClr val="tx1"/>
                </a:solidFill>
                <a:effectLst/>
              </a:rPr>
              <a:t>Выводы:</a:t>
            </a:r>
            <a:r>
              <a:rPr lang="ru-RU" sz="5300" b="1" dirty="0" smtClean="0">
                <a:solidFill>
                  <a:srgbClr val="FF33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Segoe Print"/>
              </a:rPr>
              <a:t/>
            </a:r>
            <a:br>
              <a:rPr lang="ru-RU" sz="5300" b="1" dirty="0" smtClean="0">
                <a:solidFill>
                  <a:srgbClr val="FF33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Segoe Print"/>
              </a:rPr>
            </a:br>
            <a:endParaRPr lang="ru-RU" sz="5300" dirty="0" smtClean="0">
              <a:solidFill>
                <a:schemeClr val="tx1"/>
              </a:solidFill>
              <a:effectLst/>
            </a:endParaRPr>
          </a:p>
        </p:txBody>
      </p:sp>
      <p:sp>
        <p:nvSpPr>
          <p:cNvPr id="29699" name="Содержимое 2"/>
          <p:cNvSpPr>
            <a:spLocks noGrp="1"/>
          </p:cNvSpPr>
          <p:nvPr>
            <p:ph idx="1"/>
          </p:nvPr>
        </p:nvSpPr>
        <p:spPr>
          <a:xfrm>
            <a:off x="500034" y="1285860"/>
            <a:ext cx="8464454" cy="5357850"/>
          </a:xfrm>
        </p:spPr>
        <p:txBody>
          <a:bodyPr>
            <a:normAutofit fontScale="92500" lnSpcReduction="10000"/>
          </a:bodyPr>
          <a:lstStyle/>
          <a:p>
            <a:pPr marL="179388" lvl="1" indent="0" eaLnBrk="1" hangingPunct="1">
              <a:spcBef>
                <a:spcPct val="0"/>
              </a:spcBef>
              <a:buFont typeface="Courier New" pitchFamily="49" charset="0"/>
              <a:buNone/>
              <a:tabLst>
                <a:tab pos="0" algn="l"/>
                <a:tab pos="84138" algn="l"/>
                <a:tab pos="182563" algn="l"/>
              </a:tabLst>
            </a:pPr>
            <a:r>
              <a:rPr lang="ru-RU" sz="2000" b="1" dirty="0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1.</a:t>
            </a:r>
            <a:r>
              <a:rPr lang="ru-RU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Во время беременности в женском организме происходят  функциональные изменения, согласно физиологии.</a:t>
            </a:r>
          </a:p>
          <a:p>
            <a:pPr marL="0" indent="0">
              <a:spcBef>
                <a:spcPct val="0"/>
              </a:spcBef>
              <a:tabLst>
                <a:tab pos="0" algn="l"/>
                <a:tab pos="84138" algn="l"/>
                <a:tab pos="182563" algn="l"/>
              </a:tabLst>
            </a:pPr>
            <a:endParaRPr lang="ru-RU" sz="2000" b="1" dirty="0" smtClean="0">
              <a:latin typeface="Times New Roman" pitchFamily="18" charset="0"/>
            </a:endParaRPr>
          </a:p>
          <a:p>
            <a:pPr marL="0" indent="0">
              <a:spcBef>
                <a:spcPct val="0"/>
              </a:spcBef>
              <a:buFont typeface="Arial" charset="0"/>
              <a:buNone/>
              <a:tabLst>
                <a:tab pos="0" algn="l"/>
                <a:tab pos="84138" algn="l"/>
                <a:tab pos="182563" algn="l"/>
              </a:tabLst>
            </a:pPr>
            <a:r>
              <a:rPr lang="en-US" sz="2000" b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ru-RU" sz="2000" b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000" b="1" dirty="0" smtClean="0">
                <a:solidFill>
                  <a:srgbClr val="FF0000"/>
                </a:solidFill>
                <a:latin typeface="Times New Roman" pitchFamily="18" charset="0"/>
              </a:rPr>
              <a:t>  </a:t>
            </a:r>
            <a:r>
              <a:rPr lang="ru-RU" sz="2000" b="1" dirty="0" smtClean="0">
                <a:solidFill>
                  <a:srgbClr val="FF0000"/>
                </a:solidFill>
                <a:latin typeface="Times New Roman" pitchFamily="18" charset="0"/>
              </a:rPr>
              <a:t>2. </a:t>
            </a:r>
            <a:r>
              <a:rPr lang="ru-RU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Роль среднего медицинского работника в санитарно-         </a:t>
            </a:r>
            <a:r>
              <a:rPr lang="en-US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</a:t>
            </a:r>
          </a:p>
          <a:p>
            <a:pPr marL="0" indent="0">
              <a:spcBef>
                <a:spcPct val="0"/>
              </a:spcBef>
              <a:buFont typeface="Arial" charset="0"/>
              <a:buNone/>
              <a:tabLst>
                <a:tab pos="0" algn="l"/>
                <a:tab pos="84138" algn="l"/>
                <a:tab pos="182563" algn="l"/>
              </a:tabLst>
            </a:pPr>
            <a:r>
              <a:rPr lang="en-US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просветительной работе недостаточна в первом триместре беременности беременности.</a:t>
            </a:r>
          </a:p>
          <a:p>
            <a:pPr marL="0" indent="0">
              <a:spcBef>
                <a:spcPct val="0"/>
              </a:spcBef>
              <a:buFont typeface="Arial" charset="0"/>
              <a:buNone/>
              <a:tabLst>
                <a:tab pos="0" algn="l"/>
                <a:tab pos="84138" algn="l"/>
                <a:tab pos="182563" algn="l"/>
              </a:tabLst>
            </a:pPr>
            <a:endParaRPr lang="ru-RU" sz="20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spcBef>
                <a:spcPct val="0"/>
              </a:spcBef>
              <a:buFont typeface="Arial" charset="0"/>
              <a:buNone/>
              <a:tabLst>
                <a:tab pos="0" algn="l"/>
                <a:tab pos="84138" algn="l"/>
                <a:tab pos="182563" algn="l"/>
              </a:tabLst>
            </a:pPr>
            <a:r>
              <a:rPr lang="ru-RU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ru-RU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Роль среднего медицинского работника в санитарно-просветительной   работе недостаточна во втором триместре беременности.</a:t>
            </a:r>
          </a:p>
          <a:p>
            <a:pPr marL="0" indent="0">
              <a:spcBef>
                <a:spcPct val="0"/>
              </a:spcBef>
              <a:buFont typeface="Arial" charset="0"/>
              <a:buNone/>
              <a:tabLst>
                <a:tab pos="0" algn="l"/>
                <a:tab pos="84138" algn="l"/>
                <a:tab pos="182563" algn="l"/>
              </a:tabLst>
            </a:pPr>
            <a:r>
              <a:rPr lang="ru-RU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</a:t>
            </a:r>
          </a:p>
          <a:p>
            <a:pPr marL="0" indent="0">
              <a:spcBef>
                <a:spcPct val="0"/>
              </a:spcBef>
              <a:buFont typeface="Arial" charset="0"/>
              <a:buNone/>
              <a:tabLst>
                <a:tab pos="0" algn="l"/>
                <a:tab pos="84138" algn="l"/>
                <a:tab pos="182563" algn="l"/>
              </a:tabLst>
            </a:pPr>
            <a:r>
              <a:rPr lang="ru-RU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r>
              <a:rPr lang="ru-RU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Роль среднего медицинского работника  в санитарно-просветительной работе</a:t>
            </a:r>
          </a:p>
          <a:p>
            <a:pPr marL="0" indent="0">
              <a:spcBef>
                <a:spcPct val="0"/>
              </a:spcBef>
              <a:buFont typeface="Arial" charset="0"/>
              <a:buNone/>
              <a:tabLst>
                <a:tab pos="0" algn="l"/>
                <a:tab pos="84138" algn="l"/>
                <a:tab pos="182563" algn="l"/>
              </a:tabLst>
            </a:pPr>
            <a:r>
              <a:rPr lang="ru-RU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недостаточна в третьем триместре беременности.</a:t>
            </a:r>
          </a:p>
          <a:p>
            <a:pPr marL="0" indent="0">
              <a:spcBef>
                <a:spcPct val="0"/>
              </a:spcBef>
              <a:buFont typeface="Arial" charset="0"/>
              <a:buNone/>
              <a:tabLst>
                <a:tab pos="0" algn="l"/>
                <a:tab pos="84138" algn="l"/>
                <a:tab pos="182563" algn="l"/>
              </a:tabLst>
            </a:pPr>
            <a:r>
              <a:rPr lang="ru-RU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endParaRPr lang="ru-RU" sz="2000" b="1" dirty="0" smtClean="0">
              <a:solidFill>
                <a:srgbClr val="D21EAB"/>
              </a:solidFill>
              <a:latin typeface="Times New Roman" pitchFamily="18" charset="0"/>
            </a:endParaRPr>
          </a:p>
          <a:p>
            <a:pPr marL="0" indent="0">
              <a:spcBef>
                <a:spcPct val="0"/>
              </a:spcBef>
              <a:buFont typeface="Arial" charset="0"/>
              <a:buNone/>
              <a:tabLst>
                <a:tab pos="0" algn="l"/>
                <a:tab pos="84138" algn="l"/>
                <a:tab pos="182563" algn="l"/>
              </a:tabLst>
            </a:pPr>
            <a:r>
              <a:rPr lang="ru-RU" sz="2000" b="1" dirty="0" smtClean="0">
                <a:solidFill>
                  <a:schemeClr val="tx1"/>
                </a:solidFill>
                <a:latin typeface="Times New Roman" pitchFamily="18" charset="0"/>
              </a:rPr>
              <a:t>  </a:t>
            </a:r>
            <a:r>
              <a:rPr lang="ru-RU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smtClean="0">
                <a:solidFill>
                  <a:srgbClr val="FF0000"/>
                </a:solidFill>
                <a:latin typeface="Times New Roman" pitchFamily="18" charset="0"/>
              </a:rPr>
              <a:t>5. </a:t>
            </a:r>
            <a:r>
              <a:rPr lang="ru-RU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Средний медицинский работник в практическом здравоохранении   </a:t>
            </a:r>
            <a:r>
              <a:rPr lang="en-US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</a:t>
            </a:r>
          </a:p>
          <a:p>
            <a:pPr marL="0" indent="0">
              <a:spcBef>
                <a:spcPct val="0"/>
              </a:spcBef>
              <a:buFont typeface="Arial" charset="0"/>
              <a:buNone/>
              <a:tabLst>
                <a:tab pos="0" algn="l"/>
                <a:tab pos="84138" algn="l"/>
                <a:tab pos="182563" algn="l"/>
              </a:tabLst>
            </a:pPr>
            <a:r>
              <a:rPr lang="en-US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недостаточно применяет формы и средства санитарно-</a:t>
            </a:r>
            <a:r>
              <a:rPr lang="en-US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</a:t>
            </a:r>
          </a:p>
          <a:p>
            <a:pPr marL="0" indent="0">
              <a:spcBef>
                <a:spcPct val="0"/>
              </a:spcBef>
              <a:buFont typeface="Arial" charset="0"/>
              <a:buNone/>
              <a:tabLst>
                <a:tab pos="0" algn="l"/>
                <a:tab pos="84138" algn="l"/>
                <a:tab pos="182563" algn="l"/>
              </a:tabLst>
            </a:pPr>
            <a:r>
              <a:rPr lang="en-US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просветительной работы для беременных женщин.</a:t>
            </a:r>
          </a:p>
          <a:p>
            <a:pPr marL="0" indent="0">
              <a:spcBef>
                <a:spcPct val="0"/>
              </a:spcBef>
              <a:buFont typeface="Arial" charset="0"/>
              <a:buNone/>
              <a:tabLst>
                <a:tab pos="0" algn="l"/>
                <a:tab pos="84138" algn="l"/>
                <a:tab pos="182563" algn="l"/>
              </a:tabLst>
            </a:pPr>
            <a:endParaRPr lang="ru-RU" sz="2000" b="1" dirty="0" smtClean="0">
              <a:solidFill>
                <a:schemeClr val="tx1"/>
              </a:solidFill>
              <a:latin typeface="Times New Roman" pitchFamily="18" charset="0"/>
              <a:cs typeface="Arial" charset="0"/>
            </a:endParaRPr>
          </a:p>
          <a:p>
            <a:pPr marL="0" indent="0">
              <a:buFont typeface="Arial" charset="0"/>
              <a:buNone/>
              <a:tabLst>
                <a:tab pos="0" algn="l"/>
                <a:tab pos="84138" algn="l"/>
                <a:tab pos="182563" algn="l"/>
              </a:tabLst>
            </a:pPr>
            <a:r>
              <a:rPr lang="ru-RU" sz="2000" b="1" i="1" dirty="0" smtClean="0">
                <a:solidFill>
                  <a:srgbClr val="FF0000"/>
                </a:solidFill>
                <a:latin typeface="Palatino Linotype" pitchFamily="18" charset="0"/>
              </a:rPr>
              <a:t>   </a:t>
            </a:r>
            <a:endParaRPr lang="ru-RU" sz="2000" dirty="0" smtClean="0">
              <a:solidFill>
                <a:schemeClr val="tx1"/>
              </a:solidFill>
              <a:latin typeface="Palatino Linotype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25538"/>
          </a:xfrm>
        </p:spPr>
        <p:txBody>
          <a:bodyPr>
            <a:normAutofit/>
          </a:bodyPr>
          <a:lstStyle/>
          <a:p>
            <a:pPr algn="r" eaLnBrk="1" fontAlgn="auto" hangingPunct="1">
              <a:lnSpc>
                <a:spcPct val="100000"/>
              </a:lnSpc>
              <a:spcAft>
                <a:spcPts val="0"/>
              </a:spcAft>
              <a:defRPr/>
            </a:pPr>
            <a:r>
              <a:rPr lang="ru-RU" sz="2200" cap="none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Рекомендации по содержанию слайдов</a:t>
            </a:r>
            <a:r>
              <a:rPr lang="en-US" sz="2200" cap="none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200" cap="none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2200" cap="none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cap="none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мультимедийной</a:t>
            </a:r>
            <a:r>
              <a:rPr lang="ru-RU" sz="2200" cap="none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презентации</a:t>
            </a:r>
            <a:endParaRPr lang="ru-RU" sz="2200" cap="none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00100" y="1142984"/>
            <a:ext cx="7840688" cy="5094328"/>
          </a:xfrm>
        </p:spPr>
        <p:txBody>
          <a:bodyPr>
            <a:normAutofit fontScale="85000" lnSpcReduction="10000"/>
          </a:bodyPr>
          <a:lstStyle/>
          <a:p>
            <a:pPr marL="0" indent="0" algn="ctr" eaLnBrk="1" hangingPunct="1">
              <a:buFont typeface="Arial" charset="0"/>
              <a:buNone/>
            </a:pPr>
            <a:r>
              <a:rPr lang="ru-RU" sz="4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Четырнадцатый слайд</a:t>
            </a:r>
          </a:p>
          <a:p>
            <a:pPr marL="0" indent="0" algn="ctr" eaLnBrk="1" hangingPunct="1">
              <a:buFont typeface="Arial" charset="0"/>
              <a:buNone/>
            </a:pPr>
            <a:endParaRPr lang="ru-RU" sz="8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buFont typeface="Arial" charset="0"/>
              <a:buNone/>
            </a:pPr>
            <a:r>
              <a:rPr lang="ru-RU" b="1" i="1" u="sng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Рекомендации.</a:t>
            </a:r>
            <a:r>
              <a:rPr lang="ru-RU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 сделанным выводам необходимо сделать рекомендации. </a:t>
            </a:r>
          </a:p>
          <a:p>
            <a:pPr marL="0" indent="0" eaLnBrk="1" hangingPunct="1">
              <a:buFont typeface="Arial" charset="0"/>
              <a:buNone/>
            </a:pP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Основные требования к рекомендациям:</a:t>
            </a:r>
          </a:p>
          <a:p>
            <a:pPr marL="0" indent="0" eaLnBrk="1" hangingPunct="1"/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нумеруются;</a:t>
            </a:r>
          </a:p>
          <a:p>
            <a:pPr marL="0" indent="0" eaLnBrk="1" hangingPunct="1"/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указывается название;</a:t>
            </a:r>
          </a:p>
          <a:p>
            <a:pPr marL="0" indent="0" eaLnBrk="1" hangingPunct="1"/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определяются для кого (пациенты, родственники, медицинские работники);</a:t>
            </a:r>
          </a:p>
          <a:p>
            <a:pPr marL="0" indent="0" eaLnBrk="1" hangingPunct="1"/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указывается место практического применения (отделение, школа, санаторий и т.п.).</a:t>
            </a:r>
          </a:p>
          <a:p>
            <a:pPr marL="0" indent="0" eaLnBrk="1" hangingPunct="1">
              <a:buFont typeface="Arial" charset="0"/>
              <a:buNone/>
            </a:pP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endParaRPr lang="ru-RU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Прямоугольник 3"/>
          <p:cNvSpPr>
            <a:spLocks noChangeArrowheads="1"/>
          </p:cNvSpPr>
          <p:nvPr/>
        </p:nvSpPr>
        <p:spPr bwMode="auto">
          <a:xfrm>
            <a:off x="1000099" y="0"/>
            <a:ext cx="8143901" cy="61709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tabLst>
                <a:tab pos="-114300" algn="l"/>
              </a:tabLst>
            </a:pPr>
            <a:r>
              <a:rPr lang="ru-RU" sz="3200" b="1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Рекомендации</a:t>
            </a:r>
            <a:endParaRPr lang="ru-RU" dirty="0">
              <a:solidFill>
                <a:srgbClr val="FFFF00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>
              <a:lnSpc>
                <a:spcPct val="150000"/>
              </a:lnSpc>
              <a:tabLst>
                <a:tab pos="-114300" algn="l"/>
              </a:tabLst>
            </a:pPr>
            <a:r>
              <a:rPr lang="ru-RU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sz="1600" b="1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Для беременных женщин:</a:t>
            </a:r>
          </a:p>
          <a:p>
            <a:pPr>
              <a:lnSpc>
                <a:spcPct val="150000"/>
              </a:lnSpc>
              <a:tabLst>
                <a:tab pos="-114300" algn="l"/>
              </a:tabLst>
            </a:pPr>
            <a:r>
              <a:rPr lang="ru-RU" sz="16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№1.Памятка «Функциональные изменения  женщины во время беременности</a:t>
            </a:r>
            <a:r>
              <a:rPr lang="ru-RU" sz="16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», «Подготовка к грудному вскармливанию» (</a:t>
            </a:r>
            <a:r>
              <a:rPr lang="ru-RU" sz="16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женская консультация</a:t>
            </a:r>
            <a:r>
              <a:rPr lang="ru-RU" sz="16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).</a:t>
            </a:r>
            <a:endParaRPr lang="ru-RU" sz="1600" dirty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>
              <a:lnSpc>
                <a:spcPct val="150000"/>
              </a:lnSpc>
              <a:tabLst>
                <a:tab pos="-114300" algn="l"/>
              </a:tabLst>
            </a:pPr>
            <a:r>
              <a:rPr lang="ru-RU" sz="16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№2. </a:t>
            </a:r>
            <a:r>
              <a:rPr lang="ru-RU" sz="16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Лекция «Посещайте школу </a:t>
            </a:r>
            <a:r>
              <a:rPr lang="ru-RU" sz="16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для будущих родителей» (поликлиника</a:t>
            </a:r>
            <a:r>
              <a:rPr lang="ru-RU" sz="16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).</a:t>
            </a:r>
            <a:endParaRPr lang="ru-RU" sz="1600" dirty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>
              <a:lnSpc>
                <a:spcPct val="150000"/>
              </a:lnSpc>
              <a:tabLst>
                <a:tab pos="-114300" algn="l"/>
              </a:tabLst>
            </a:pPr>
            <a:r>
              <a:rPr lang="ru-RU" sz="16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№3 </a:t>
            </a:r>
            <a:r>
              <a:rPr lang="ru-RU" sz="16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Буклет: </a:t>
            </a:r>
            <a:r>
              <a:rPr lang="ru-RU" sz="16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«Правильное питание беременной женщины», «Комплекс физических упражнений во время беременности», «Реабилитация после родов</a:t>
            </a:r>
            <a:r>
              <a:rPr lang="ru-RU" sz="16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».</a:t>
            </a:r>
            <a:endParaRPr lang="ru-RU" sz="1600" dirty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>
              <a:lnSpc>
                <a:spcPct val="150000"/>
              </a:lnSpc>
              <a:tabLst>
                <a:tab pos="-114300" algn="l"/>
              </a:tabLst>
            </a:pPr>
            <a:r>
              <a:rPr lang="ru-RU" sz="1600" b="1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Для медицинских работников:</a:t>
            </a:r>
          </a:p>
          <a:p>
            <a:pPr>
              <a:lnSpc>
                <a:spcPct val="150000"/>
              </a:lnSpc>
              <a:tabLst>
                <a:tab pos="-114300" algn="l"/>
              </a:tabLst>
            </a:pPr>
            <a:r>
              <a:rPr lang="ru-RU" sz="16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№1</a:t>
            </a:r>
            <a:r>
              <a:rPr lang="ru-RU" sz="16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 Проведение консультаций: </a:t>
            </a:r>
            <a:r>
              <a:rPr lang="ru-RU" sz="16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«Особенности ухода за телом во время беременности</a:t>
            </a:r>
            <a:r>
              <a:rPr lang="ru-RU" sz="16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», «Беременность и факторы риска», «Гигиена питания» </a:t>
            </a:r>
            <a:r>
              <a:rPr lang="ru-RU" sz="16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(для беременных женщин</a:t>
            </a:r>
            <a:r>
              <a:rPr lang="ru-RU" sz="16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).</a:t>
            </a:r>
            <a:endParaRPr lang="ru-RU" sz="1600" dirty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>
              <a:lnSpc>
                <a:spcPct val="150000"/>
              </a:lnSpc>
              <a:tabLst>
                <a:tab pos="-114300" algn="l"/>
              </a:tabLst>
            </a:pPr>
            <a:r>
              <a:rPr lang="ru-RU" sz="16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№2</a:t>
            </a:r>
            <a:r>
              <a:rPr lang="ru-RU" sz="16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 Проведение рекомендаций </a:t>
            </a:r>
            <a:r>
              <a:rPr lang="ru-RU" sz="16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«Возникающие проблемы во время беременности</a:t>
            </a:r>
            <a:r>
              <a:rPr lang="ru-RU" sz="16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», «Профилактика токсикоза» (</a:t>
            </a:r>
            <a:r>
              <a:rPr lang="ru-RU" sz="16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для беременных женщин</a:t>
            </a:r>
            <a:r>
              <a:rPr lang="ru-RU" sz="16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).</a:t>
            </a:r>
            <a:endParaRPr lang="ru-RU" sz="1600" dirty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>
              <a:lnSpc>
                <a:spcPct val="150000"/>
              </a:lnSpc>
              <a:tabLst>
                <a:tab pos="-114300" algn="l"/>
              </a:tabLst>
            </a:pPr>
            <a:r>
              <a:rPr lang="ru-RU" sz="16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№3.Беседы-лекции: «Здоровое питание беременных», «В ожидании ребенка» (для беременных женщин</a:t>
            </a:r>
            <a:r>
              <a:rPr lang="ru-RU" sz="16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).</a:t>
            </a:r>
            <a:endParaRPr lang="ru-RU" sz="1600" dirty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>
              <a:lnSpc>
                <a:spcPct val="150000"/>
              </a:lnSpc>
              <a:tabLst>
                <a:tab pos="-114300" algn="l"/>
              </a:tabLst>
            </a:pPr>
            <a:r>
              <a:rPr lang="ru-RU" sz="16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№4. Открыть школу для будущих </a:t>
            </a:r>
            <a:r>
              <a:rPr lang="ru-RU" sz="16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родителей «Мы ждем малыша» (на базе поликлиники).</a:t>
            </a:r>
            <a:endParaRPr lang="ru-RU" sz="1600" dirty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25538"/>
          </a:xfrm>
        </p:spPr>
        <p:txBody>
          <a:bodyPr>
            <a:normAutofit/>
          </a:bodyPr>
          <a:lstStyle/>
          <a:p>
            <a:pPr algn="r" eaLnBrk="1" fontAlgn="auto" hangingPunct="1">
              <a:lnSpc>
                <a:spcPct val="100000"/>
              </a:lnSpc>
              <a:spcAft>
                <a:spcPts val="0"/>
              </a:spcAft>
              <a:defRPr/>
            </a:pPr>
            <a:r>
              <a:rPr lang="ru-RU" sz="2200" cap="none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Рекомендации по содержанию слайдов</a:t>
            </a:r>
            <a:r>
              <a:rPr lang="en-US" sz="2200" cap="none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200" cap="none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2200" cap="none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cap="none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мультимедийной</a:t>
            </a:r>
            <a:r>
              <a:rPr lang="ru-RU" sz="2200" cap="none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презентации</a:t>
            </a:r>
            <a:endParaRPr lang="ru-RU" sz="2200" cap="none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771" name="Содержимое 2"/>
          <p:cNvSpPr>
            <a:spLocks noGrp="1"/>
          </p:cNvSpPr>
          <p:nvPr>
            <p:ph idx="1"/>
          </p:nvPr>
        </p:nvSpPr>
        <p:spPr>
          <a:xfrm>
            <a:off x="611188" y="1916113"/>
            <a:ext cx="8229600" cy="4137025"/>
          </a:xfrm>
        </p:spPr>
        <p:txBody>
          <a:bodyPr/>
          <a:lstStyle/>
          <a:p>
            <a:pPr algn="ctr">
              <a:buFont typeface="Arial" charset="0"/>
              <a:buNone/>
            </a:pPr>
            <a:r>
              <a:rPr lang="ru-RU" sz="3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Последний слайд</a:t>
            </a:r>
          </a:p>
          <a:p>
            <a:pPr algn="ctr">
              <a:buFont typeface="Arial" charset="0"/>
              <a:buNone/>
            </a:pPr>
            <a:r>
              <a:rPr lang="ru-RU" sz="3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 конце презентации желательно поместить слайд, с текстом </a:t>
            </a:r>
            <a:endParaRPr lang="en-US" sz="3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Font typeface="Arial" charset="0"/>
              <a:buNone/>
            </a:pPr>
            <a:r>
              <a:rPr lang="ru-RU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«Спасибо за внимание»</a:t>
            </a:r>
          </a:p>
          <a:p>
            <a:endParaRPr lang="ru-RU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1000100" y="2116832"/>
            <a:ext cx="7697044" cy="1600200"/>
          </a:xfrm>
        </p:spPr>
        <p:txBody>
          <a:bodyPr>
            <a:normAutofit/>
          </a:bodyPr>
          <a:lstStyle/>
          <a:p>
            <a:pPr algn="ctr"/>
            <a:r>
              <a:rPr lang="ru-RU" sz="4800" dirty="0" smtClean="0"/>
              <a:t>Спасибо за внимание</a:t>
            </a:r>
            <a:endParaRPr lang="ru-RU" sz="4800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25538"/>
          </a:xfrm>
        </p:spPr>
        <p:txBody>
          <a:bodyPr>
            <a:normAutofit/>
          </a:bodyPr>
          <a:lstStyle/>
          <a:p>
            <a:pPr algn="r" eaLnBrk="1" fontAlgn="auto" hangingPunct="1">
              <a:lnSpc>
                <a:spcPct val="100000"/>
              </a:lnSpc>
              <a:spcAft>
                <a:spcPts val="0"/>
              </a:spcAft>
              <a:defRPr/>
            </a:pPr>
            <a:r>
              <a:rPr lang="ru-RU" sz="2200" cap="none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Рекомендации по содержанию слайдов</a:t>
            </a:r>
            <a:r>
              <a:rPr lang="en-US" sz="2200" cap="none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200" cap="none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2200" cap="none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cap="none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мультимедийной</a:t>
            </a:r>
            <a:r>
              <a:rPr lang="ru-RU" sz="2200" cap="none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презентации</a:t>
            </a:r>
            <a:endParaRPr lang="ru-RU" sz="2200" cap="none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386" name="Объект 2"/>
          <p:cNvSpPr>
            <a:spLocks noGrp="1"/>
          </p:cNvSpPr>
          <p:nvPr>
            <p:ph idx="1"/>
          </p:nvPr>
        </p:nvSpPr>
        <p:spPr>
          <a:xfrm>
            <a:off x="1000100" y="1268760"/>
            <a:ext cx="7686700" cy="5184575"/>
          </a:xfrm>
        </p:spPr>
        <p:txBody>
          <a:bodyPr>
            <a:normAutofit lnSpcReduction="10000"/>
          </a:bodyPr>
          <a:lstStyle/>
          <a:p>
            <a:pPr marL="0" indent="0" algn="ctr" eaLnBrk="1" hangingPunct="1">
              <a:buFont typeface="Arial" charset="0"/>
              <a:buNone/>
            </a:pP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Общие требования к презентации</a:t>
            </a:r>
            <a:endParaRPr lang="ru-RU" sz="8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spcBef>
                <a:spcPts val="0"/>
              </a:spcBef>
              <a:buNone/>
            </a:pPr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1.Для презентации ВКР необходимо 10—15 слайдов (общая продолжительность не более </a:t>
            </a:r>
            <a:r>
              <a:rPr lang="ru-RU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10 минут).</a:t>
            </a:r>
          </a:p>
          <a:p>
            <a:pPr marL="0" indent="0" eaLnBrk="1" hangingPunct="1">
              <a:spcBef>
                <a:spcPts val="0"/>
              </a:spcBef>
              <a:buFont typeface="Arial" charset="0"/>
              <a:buNone/>
            </a:pPr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2.Соблюдайте единый стиль оформления.</a:t>
            </a:r>
          </a:p>
          <a:p>
            <a:pPr marL="0" indent="0" eaLnBrk="1" hangingPunct="1">
              <a:spcBef>
                <a:spcPts val="0"/>
              </a:spcBef>
              <a:buFont typeface="Arial" charset="0"/>
              <a:buNone/>
            </a:pPr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3.Для фона выбирайте более холодные тона.</a:t>
            </a:r>
          </a:p>
          <a:p>
            <a:pPr marL="0" indent="0" eaLnBrk="1" hangingPunct="1">
              <a:spcBef>
                <a:spcPts val="0"/>
              </a:spcBef>
              <a:buFont typeface="Arial" charset="0"/>
              <a:buNone/>
            </a:pPr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4.На одном слайде рекомендуется использовать не более трех цветов.</a:t>
            </a:r>
          </a:p>
          <a:p>
            <a:pPr marL="0" indent="0" eaLnBrk="1" hangingPunct="1">
              <a:spcBef>
                <a:spcPts val="0"/>
              </a:spcBef>
              <a:buFont typeface="Arial" charset="0"/>
              <a:buNone/>
            </a:pPr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5.Не стоит заполнять один слайд слишком большим объемом информации.</a:t>
            </a:r>
          </a:p>
          <a:p>
            <a:pPr marL="0" indent="0" eaLnBrk="1" hangingPunct="1">
              <a:spcBef>
                <a:spcPts val="0"/>
              </a:spcBef>
              <a:buFont typeface="Arial" charset="0"/>
              <a:buNone/>
            </a:pPr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6.На одном слайде необходимо располагать не более 4 рисунков.</a:t>
            </a:r>
          </a:p>
          <a:p>
            <a:pPr marL="0" indent="0" eaLnBrk="1" hangingPunct="1">
              <a:spcBef>
                <a:spcPts val="0"/>
              </a:spcBef>
              <a:buFont typeface="Arial" charset="0"/>
              <a:buNone/>
            </a:pPr>
            <a:r>
              <a:rPr lang="ru-RU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</a:t>
            </a:r>
          </a:p>
          <a:p>
            <a:pPr marL="0" indent="0" eaLnBrk="1" hangingPunct="1">
              <a:buFont typeface="Arial" charset="0"/>
              <a:buNone/>
            </a:pPr>
            <a:endParaRPr lang="ru-RU" sz="2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buNone/>
            </a:pPr>
            <a:endParaRPr lang="ru-RU" dirty="0" smtClean="0">
              <a:solidFill>
                <a:srgbClr val="404040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827584" y="1340768"/>
            <a:ext cx="7704856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indent="0" eaLnBrk="1" hangingPunct="1">
              <a:buFont typeface="Arial" charset="0"/>
              <a:buNone/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buFont typeface="Arial" charset="0"/>
              <a:buNone/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buFont typeface="Arial" charset="0"/>
              <a:buNone/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buFont typeface="Arial" charset="0"/>
              <a:buNone/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buFont typeface="Arial" charset="0"/>
              <a:buNone/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buFont typeface="Arial" charset="0"/>
              <a:buNone/>
            </a:pPr>
            <a:endParaRPr lang="ru-RU" sz="2000" b="1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buFont typeface="Arial" charset="0"/>
              <a:buNone/>
            </a:pPr>
            <a:endParaRPr lang="ru-RU" sz="2000" b="1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buFont typeface="Arial" charset="0"/>
              <a:buNone/>
            </a:pPr>
            <a:endParaRPr lang="ru-RU" sz="2000" b="1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buFont typeface="Arial" charset="0"/>
              <a:buNone/>
            </a:pPr>
            <a:endParaRPr lang="ru-RU" sz="2000" b="1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buFont typeface="Arial" charset="0"/>
              <a:buNone/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25538"/>
          </a:xfrm>
        </p:spPr>
        <p:txBody>
          <a:bodyPr>
            <a:normAutofit/>
          </a:bodyPr>
          <a:lstStyle/>
          <a:p>
            <a:pPr algn="r" eaLnBrk="1" fontAlgn="auto" hangingPunct="1">
              <a:lnSpc>
                <a:spcPct val="100000"/>
              </a:lnSpc>
              <a:spcAft>
                <a:spcPts val="0"/>
              </a:spcAft>
              <a:defRPr/>
            </a:pPr>
            <a:r>
              <a:rPr lang="ru-RU" sz="2200" cap="none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Рекомендации по содержанию слайдов</a:t>
            </a:r>
            <a:r>
              <a:rPr lang="en-US" sz="2200" cap="none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200" cap="none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2200" cap="none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cap="none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мультимедийной</a:t>
            </a:r>
            <a:r>
              <a:rPr lang="ru-RU" sz="2200" cap="none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презентации</a:t>
            </a:r>
            <a:endParaRPr lang="ru-RU" sz="2200" cap="none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386" name="Объект 2"/>
          <p:cNvSpPr>
            <a:spLocks noGrp="1"/>
          </p:cNvSpPr>
          <p:nvPr>
            <p:ph idx="1"/>
          </p:nvPr>
        </p:nvSpPr>
        <p:spPr>
          <a:xfrm>
            <a:off x="1000100" y="1556792"/>
            <a:ext cx="8143900" cy="4752528"/>
          </a:xfrm>
        </p:spPr>
        <p:txBody>
          <a:bodyPr>
            <a:normAutofit fontScale="85000" lnSpcReduction="20000"/>
          </a:bodyPr>
          <a:lstStyle/>
          <a:p>
            <a:pPr marL="0" indent="0" algn="ctr" eaLnBrk="1" hangingPunct="1">
              <a:buFont typeface="Arial" charset="0"/>
              <a:buNone/>
            </a:pPr>
            <a:r>
              <a:rPr lang="ru-RU" sz="51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Первый слайд (титульный)</a:t>
            </a:r>
          </a:p>
          <a:p>
            <a:pPr marL="0" indent="0" algn="ctr" eaLnBrk="1" hangingPunct="1">
              <a:buFont typeface="Arial" charset="0"/>
              <a:buNone/>
            </a:pPr>
            <a:endParaRPr lang="ru-RU" sz="17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buFont typeface="Arial" charset="0"/>
              <a:buNone/>
            </a:pPr>
            <a:r>
              <a:rPr lang="ru-RU" sz="3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 фоне которого учащийся  представляет:</a:t>
            </a:r>
          </a:p>
          <a:p>
            <a:pPr marL="0" indent="0" eaLnBrk="1" hangingPunct="1"/>
            <a:r>
              <a:rPr lang="ru-RU" sz="3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тему исследовательской работы;</a:t>
            </a:r>
          </a:p>
          <a:p>
            <a:pPr marL="0" indent="0" eaLnBrk="1" hangingPunct="1"/>
            <a:r>
              <a:rPr lang="ru-RU" sz="3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специальность;</a:t>
            </a:r>
          </a:p>
          <a:p>
            <a:pPr marL="0" indent="0" eaLnBrk="1" hangingPunct="1"/>
            <a:r>
              <a:rPr lang="ru-RU" sz="3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фамилию, имя автора;</a:t>
            </a:r>
          </a:p>
          <a:p>
            <a:pPr marL="0" indent="0" eaLnBrk="1" hangingPunct="1"/>
            <a:r>
              <a:rPr lang="ru-RU" sz="3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фамилию, имя руководителя;</a:t>
            </a:r>
          </a:p>
          <a:p>
            <a:pPr marL="0" indent="0" eaLnBrk="1" hangingPunct="1"/>
            <a:r>
              <a:rPr lang="ru-RU" sz="39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год защиты.</a:t>
            </a:r>
          </a:p>
          <a:p>
            <a:pPr marL="0" indent="0" algn="ctr" eaLnBrk="1" hangingPunct="1">
              <a:buFont typeface="Arial" charset="0"/>
              <a:buNone/>
            </a:pPr>
            <a:endParaRPr lang="ru-RU" sz="20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buFont typeface="Arial" charset="0"/>
              <a:buNone/>
            </a:pPr>
            <a:r>
              <a:rPr lang="ru-RU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endParaRPr lang="ru-RU" sz="2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/>
            <a:endParaRPr lang="ru-RU" dirty="0" smtClean="0">
              <a:solidFill>
                <a:srgbClr val="40404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Прямоугольник 4"/>
          <p:cNvSpPr>
            <a:spLocks noChangeArrowheads="1"/>
          </p:cNvSpPr>
          <p:nvPr/>
        </p:nvSpPr>
        <p:spPr bwMode="auto">
          <a:xfrm>
            <a:off x="0" y="0"/>
            <a:ext cx="9144000" cy="6370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Бюджетное профессиональное образовательное учреждение </a:t>
            </a:r>
          </a:p>
          <a:p>
            <a:pPr algn="ctr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Воронежской области</a:t>
            </a:r>
          </a:p>
          <a:p>
            <a:pPr algn="ctr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«Борисоглебский медицинский колледж»</a:t>
            </a:r>
          </a:p>
          <a:p>
            <a:pPr algn="ctr"/>
            <a:r>
              <a:rPr lang="ru-RU" sz="2400" i="1" dirty="0"/>
              <a:t> </a:t>
            </a:r>
            <a:br>
              <a:rPr lang="ru-RU" sz="2400" i="1" dirty="0"/>
            </a:br>
            <a:r>
              <a:rPr lang="ru-RU" sz="2400" b="1" dirty="0" smtClean="0"/>
              <a:t>ДИПЛОМНАЯ</a:t>
            </a:r>
            <a:r>
              <a:rPr lang="ru-RU" sz="2400" i="1" dirty="0" smtClean="0"/>
              <a:t>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РАБОТА </a:t>
            </a:r>
            <a:r>
              <a:rPr lang="ru-RU" sz="2400" b="1" i="1" dirty="0"/>
              <a:t/>
            </a:r>
            <a:br>
              <a:rPr lang="ru-RU" sz="2400" b="1" i="1" dirty="0"/>
            </a:br>
            <a:r>
              <a:rPr lang="ru-RU" sz="2400" b="1" i="1" dirty="0"/>
              <a:t> </a:t>
            </a:r>
          </a:p>
          <a:p>
            <a:pPr algn="ctr"/>
            <a:r>
              <a:rPr lang="ru-RU" sz="2400" i="1" dirty="0"/>
              <a:t>Специальность </a:t>
            </a:r>
            <a:r>
              <a:rPr lang="ru-RU" sz="2400" i="1" dirty="0" smtClean="0"/>
              <a:t>34.02.01 Сестринское дело</a:t>
            </a:r>
            <a:endParaRPr lang="ru-RU" sz="2400" i="1" dirty="0"/>
          </a:p>
          <a:p>
            <a:pPr algn="ctr"/>
            <a:r>
              <a:rPr lang="ru-RU" sz="2400" i="1" dirty="0"/>
              <a:t/>
            </a:r>
            <a:br>
              <a:rPr lang="ru-RU" sz="2400" i="1" dirty="0"/>
            </a:br>
            <a:r>
              <a:rPr lang="ru-RU" sz="2400" b="1" i="1" dirty="0" smtClean="0"/>
              <a:t>«Исследование роли </a:t>
            </a:r>
            <a:r>
              <a:rPr lang="ru-RU" sz="2400" b="1" i="1" dirty="0"/>
              <a:t>среднего медицинского работника в санитарно – просветительской </a:t>
            </a:r>
            <a:r>
              <a:rPr lang="ru-RU" sz="2400" b="1" i="1" dirty="0" smtClean="0"/>
              <a:t>работе при функциональных изменениях женского организма во время беременности»</a:t>
            </a:r>
            <a:r>
              <a:rPr lang="ru-RU" sz="2400" i="1" dirty="0"/>
              <a:t/>
            </a:r>
            <a:br>
              <a:rPr lang="ru-RU" sz="2400" i="1" dirty="0"/>
            </a:br>
            <a:endParaRPr lang="ru-RU" sz="2400" i="1" dirty="0"/>
          </a:p>
          <a:p>
            <a:pPr algn="ctr"/>
            <a:r>
              <a:rPr lang="ru-RU" sz="2400" i="1" dirty="0" smtClean="0"/>
              <a:t>Работу выполнила: Иванова Валентина Петровна</a:t>
            </a:r>
            <a:r>
              <a:rPr lang="ru-RU" sz="2400" i="1" dirty="0"/>
              <a:t/>
            </a:r>
            <a:br>
              <a:rPr lang="ru-RU" sz="2400" i="1" dirty="0"/>
            </a:br>
            <a:r>
              <a:rPr lang="ru-RU" sz="2400" i="1" dirty="0" smtClean="0"/>
              <a:t>Руководитель: Петрова Анна Николаевна</a:t>
            </a:r>
            <a:r>
              <a:rPr lang="ru-RU" sz="2400" b="1" i="1" dirty="0"/>
              <a:t/>
            </a:r>
            <a:br>
              <a:rPr lang="ru-RU" sz="2400" b="1" i="1" dirty="0"/>
            </a:br>
            <a:endParaRPr lang="ru-RU" sz="2400" i="1" dirty="0"/>
          </a:p>
          <a:p>
            <a:pPr algn="ctr"/>
            <a:r>
              <a:rPr lang="ru-RU" sz="2400" b="1" i="1" dirty="0"/>
              <a:t>г. </a:t>
            </a:r>
            <a:r>
              <a:rPr lang="ru-RU" sz="2400" b="1" i="1" dirty="0" smtClean="0"/>
              <a:t>Борисоглебск, 2020 </a:t>
            </a:r>
            <a:r>
              <a:rPr lang="ru-RU" sz="2400" b="1" i="1" dirty="0"/>
              <a:t>год</a:t>
            </a:r>
            <a:r>
              <a:rPr lang="ru-RU" sz="2400" i="1" dirty="0"/>
              <a:t/>
            </a:r>
            <a:br>
              <a:rPr lang="ru-RU" sz="2400" i="1" dirty="0"/>
            </a:br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25538"/>
          </a:xfrm>
        </p:spPr>
        <p:txBody>
          <a:bodyPr>
            <a:normAutofit/>
          </a:bodyPr>
          <a:lstStyle/>
          <a:p>
            <a:pPr algn="r" eaLnBrk="1" fontAlgn="auto" hangingPunct="1">
              <a:lnSpc>
                <a:spcPct val="100000"/>
              </a:lnSpc>
              <a:spcAft>
                <a:spcPts val="0"/>
              </a:spcAft>
              <a:defRPr/>
            </a:pPr>
            <a:r>
              <a:rPr lang="ru-RU" sz="2200" cap="none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Рекомендации по содержанию слайдов</a:t>
            </a:r>
            <a:r>
              <a:rPr lang="en-US" sz="2200" cap="none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200" cap="none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2200" cap="none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cap="none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мультимедийной</a:t>
            </a:r>
            <a:r>
              <a:rPr lang="ru-RU" sz="2200" cap="none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презентации</a:t>
            </a:r>
            <a:endParaRPr lang="ru-RU" sz="2200" cap="none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435" name="Содержимое 2"/>
          <p:cNvSpPr>
            <a:spLocks noGrp="1"/>
          </p:cNvSpPr>
          <p:nvPr>
            <p:ph idx="1"/>
          </p:nvPr>
        </p:nvSpPr>
        <p:spPr>
          <a:xfrm>
            <a:off x="734764" y="1556792"/>
            <a:ext cx="8013700" cy="4208462"/>
          </a:xfrm>
        </p:spPr>
        <p:txBody>
          <a:bodyPr>
            <a:normAutofit lnSpcReduction="10000"/>
          </a:bodyPr>
          <a:lstStyle/>
          <a:p>
            <a:pPr>
              <a:buFont typeface="Arial" charset="0"/>
              <a:buNone/>
            </a:pPr>
            <a:r>
              <a:rPr lang="ru-RU" b="1" dirty="0" smtClean="0">
                <a:solidFill>
                  <a:srgbClr val="404040"/>
                </a:solidFill>
              </a:rPr>
              <a:t>    </a:t>
            </a:r>
            <a:r>
              <a:rPr lang="ru-RU" sz="2800" b="1" dirty="0" smtClean="0">
                <a:solidFill>
                  <a:srgbClr val="404040"/>
                </a:solidFill>
                <a:latin typeface="Times New Roman" pitchFamily="18" charset="0"/>
                <a:cs typeface="Times New Roman" pitchFamily="18" charset="0"/>
              </a:rPr>
              <a:t>                         </a:t>
            </a:r>
            <a:r>
              <a:rPr lang="ru-RU" sz="3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Второй слайд</a:t>
            </a:r>
            <a:endParaRPr lang="ru-RU" sz="3600" b="1" dirty="0" smtClean="0">
              <a:solidFill>
                <a:srgbClr val="40404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Font typeface="Arial" charset="0"/>
              <a:buNone/>
            </a:pPr>
            <a:r>
              <a:rPr lang="ru-RU" sz="3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Содержит:</a:t>
            </a:r>
          </a:p>
          <a:p>
            <a:r>
              <a:rPr lang="ru-RU" sz="3000" b="1" i="1" u="sng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цель</a:t>
            </a:r>
            <a:r>
              <a:rPr lang="ru-RU" sz="3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(определяется  названием 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дипломной работы </a:t>
            </a:r>
            <a:r>
              <a:rPr lang="ru-RU" sz="3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);</a:t>
            </a:r>
          </a:p>
          <a:p>
            <a:r>
              <a:rPr lang="ru-RU" sz="3000" b="1" i="1" u="sng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задачи исследования</a:t>
            </a:r>
            <a:r>
              <a:rPr lang="ru-RU" sz="30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(при этом в формулировке должны присутствовать глаголы типа - изучить, рассмотреть, раскрыть, проанализировать, определить и т.п.).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Текст 2"/>
          <p:cNvSpPr txBox="1">
            <a:spLocks/>
          </p:cNvSpPr>
          <p:nvPr/>
        </p:nvSpPr>
        <p:spPr bwMode="auto">
          <a:xfrm>
            <a:off x="395288" y="260648"/>
            <a:ext cx="8137525" cy="15120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ts val="400"/>
              </a:spcBef>
              <a:buClr>
                <a:schemeClr val="accent1"/>
              </a:buClr>
              <a:buSzPct val="68000"/>
              <a:buFont typeface="Wingdings 3" pitchFamily="18" charset="2"/>
              <a:buNone/>
            </a:pPr>
            <a:r>
              <a:rPr lang="ru-RU" sz="2800" b="1" i="1" dirty="0">
                <a:latin typeface="Times New Roman" pitchFamily="18" charset="0"/>
                <a:cs typeface="Times New Roman" pitchFamily="18" charset="0"/>
              </a:rPr>
              <a:t>Цель работы:</a:t>
            </a:r>
            <a:endParaRPr lang="ru-RU" sz="2800" i="1" dirty="0">
              <a:latin typeface="Times New Roman" pitchFamily="18" charset="0"/>
              <a:cs typeface="Times New Roman" pitchFamily="18" charset="0"/>
            </a:endParaRPr>
          </a:p>
          <a:p>
            <a:pPr algn="ctr">
              <a:spcBef>
                <a:spcPts val="400"/>
              </a:spcBef>
              <a:buClr>
                <a:schemeClr val="accent1"/>
              </a:buClr>
              <a:buSzPct val="68000"/>
              <a:buFont typeface="Wingdings 3" pitchFamily="18" charset="2"/>
              <a:buNone/>
            </a:pPr>
            <a:r>
              <a:rPr lang="ru-RU" b="1" dirty="0">
                <a:latin typeface="Times New Roman" pitchFamily="18" charset="0"/>
                <a:cs typeface="Times New Roman" pitchFamily="18" charset="0"/>
              </a:rPr>
              <a:t>Исследовать функциональные изменения женского организма во время беременности и выявить роль среднего медицинского работника в санитарно – просветительской работе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ctr">
              <a:spcBef>
                <a:spcPts val="400"/>
              </a:spcBef>
              <a:buClr>
                <a:schemeClr val="accent1"/>
              </a:buClr>
              <a:buSzPct val="68000"/>
              <a:buFont typeface="Wingdings 3" pitchFamily="18" charset="2"/>
              <a:buNone/>
            </a:pPr>
            <a:endParaRPr lang="ru-RU" sz="900" dirty="0">
              <a:latin typeface="Times New Roman" pitchFamily="18" charset="0"/>
              <a:cs typeface="Times New Roman" pitchFamily="18" charset="0"/>
            </a:endParaRPr>
          </a:p>
          <a:p>
            <a:pPr algn="ctr">
              <a:spcBef>
                <a:spcPts val="400"/>
              </a:spcBef>
              <a:buClr>
                <a:schemeClr val="accent1"/>
              </a:buClr>
              <a:buSzPct val="68000"/>
              <a:buFont typeface="Wingdings 3" pitchFamily="18" charset="2"/>
              <a:buNone/>
            </a:pPr>
            <a:r>
              <a:rPr lang="ru-RU" sz="2800" b="1" i="1" dirty="0">
                <a:latin typeface="Times New Roman" pitchFamily="18" charset="0"/>
                <a:cs typeface="Times New Roman" pitchFamily="18" charset="0"/>
              </a:rPr>
              <a:t>Задачи: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467544" y="5301208"/>
            <a:ext cx="7632700" cy="863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ru-RU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5. Исследовать применяемые на практике средним медицинским работником методы, формы и средства в </a:t>
            </a: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санпросвет работе </a:t>
            </a:r>
            <a:r>
              <a:rPr lang="ru-RU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для беременных женщин.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endParaRPr lang="ru-RU" dirty="0">
              <a:solidFill>
                <a:schemeClr val="tx1"/>
              </a:solidFill>
              <a:cs typeface="Arial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468313" y="2996952"/>
            <a:ext cx="8353425" cy="79216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ru-RU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Исследовать </a:t>
            </a:r>
            <a:r>
              <a:rPr lang="ru-RU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роль среднего медицинского работника в </a:t>
            </a: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санпросвет </a:t>
            </a:r>
            <a:r>
              <a:rPr lang="ru-RU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работе в первом триместре беременности.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endParaRPr lang="ru-RU" dirty="0">
              <a:solidFill>
                <a:schemeClr val="tx1"/>
              </a:solidFill>
              <a:cs typeface="Arial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467544" y="3717032"/>
            <a:ext cx="8064500" cy="863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ru-RU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Исследовать </a:t>
            </a:r>
            <a:r>
              <a:rPr lang="ru-RU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роль среднего медицинского работника в </a:t>
            </a: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санпросвет </a:t>
            </a:r>
            <a:r>
              <a:rPr lang="ru-RU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работе во втором триместре беременности.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endParaRPr lang="ru-RU" dirty="0">
              <a:solidFill>
                <a:schemeClr val="tx1"/>
              </a:solidFill>
              <a:cs typeface="Arial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67544" y="4437112"/>
            <a:ext cx="7488238" cy="863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ru-RU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4. </a:t>
            </a: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Исследовать </a:t>
            </a:r>
            <a:r>
              <a:rPr lang="ru-RU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роль среднего медицинского работника в </a:t>
            </a: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санпросвет </a:t>
            </a:r>
            <a:r>
              <a:rPr lang="ru-RU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работе в третьем триместре беременности.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Прямоугольник 7"/>
          <p:cNvSpPr/>
          <p:nvPr/>
        </p:nvSpPr>
        <p:spPr>
          <a:xfrm>
            <a:off x="467544" y="2276872"/>
            <a:ext cx="8353425" cy="79216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ru-RU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1. Исследовать функциональные изменения женского организма во время беременности.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endParaRPr lang="ru-RU" dirty="0">
              <a:solidFill>
                <a:schemeClr val="tx1"/>
              </a:solidFill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25538"/>
          </a:xfrm>
        </p:spPr>
        <p:txBody>
          <a:bodyPr>
            <a:normAutofit/>
          </a:bodyPr>
          <a:lstStyle/>
          <a:p>
            <a:pPr algn="r" eaLnBrk="1" fontAlgn="auto" hangingPunct="1">
              <a:lnSpc>
                <a:spcPct val="100000"/>
              </a:lnSpc>
              <a:spcAft>
                <a:spcPts val="0"/>
              </a:spcAft>
              <a:defRPr/>
            </a:pPr>
            <a:r>
              <a:rPr lang="ru-RU" sz="2200" cap="none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Рекомендации по содержанию слайдов</a:t>
            </a:r>
            <a:r>
              <a:rPr lang="en-US" sz="2200" cap="none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200" cap="none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2200" cap="none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cap="none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мультимедийной</a:t>
            </a:r>
            <a:r>
              <a:rPr lang="ru-RU" sz="2200" cap="none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презентации</a:t>
            </a:r>
            <a:endParaRPr lang="ru-RU" sz="2200" cap="none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482" name="Объект 2"/>
          <p:cNvSpPr>
            <a:spLocks noGrp="1"/>
          </p:cNvSpPr>
          <p:nvPr>
            <p:ph idx="1"/>
          </p:nvPr>
        </p:nvSpPr>
        <p:spPr>
          <a:xfrm>
            <a:off x="1259780" y="1556792"/>
            <a:ext cx="7632700" cy="4525962"/>
          </a:xfrm>
        </p:spPr>
        <p:txBody>
          <a:bodyPr/>
          <a:lstStyle/>
          <a:p>
            <a:pPr marL="0" indent="0" eaLnBrk="1" hangingPunct="1">
              <a:buFont typeface="Arial" charset="0"/>
              <a:buNone/>
            </a:pPr>
            <a:r>
              <a:rPr lang="ru-RU" sz="3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   </a:t>
            </a:r>
            <a:r>
              <a:rPr lang="ru-RU" sz="3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Третий- четвертый слайд</a:t>
            </a:r>
          </a:p>
          <a:p>
            <a:pPr marL="0" indent="0" algn="ctr" eaLnBrk="1" hangingPunct="1">
              <a:buFont typeface="Arial" charset="0"/>
              <a:buNone/>
            </a:pPr>
            <a:r>
              <a:rPr lang="ru-RU" sz="3200" b="1" i="1" u="sng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содержит обзор  литературы</a:t>
            </a:r>
            <a:r>
              <a:rPr lang="ru-RU" sz="32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marL="0" indent="0" eaLnBrk="1" hangingPunct="1">
              <a:buFont typeface="Arial" charset="0"/>
              <a:buNone/>
            </a:pPr>
            <a:r>
              <a:rPr lang="ru-RU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Основной материал излагается: </a:t>
            </a:r>
          </a:p>
          <a:p>
            <a:pPr marL="0" indent="0" eaLnBrk="1" hangingPunct="1"/>
            <a:r>
              <a:rPr lang="ru-RU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в сжатой форме;</a:t>
            </a:r>
          </a:p>
          <a:p>
            <a:pPr marL="0" indent="0" eaLnBrk="1" hangingPunct="1"/>
            <a:r>
              <a:rPr lang="ru-RU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логической последовательности;</a:t>
            </a:r>
          </a:p>
          <a:p>
            <a:pPr marL="0" indent="0" eaLnBrk="1" hangingPunct="1"/>
            <a:r>
              <a:rPr lang="ru-RU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в виде графических блоков со стрелками, таблиц, схем, рисунков.</a:t>
            </a:r>
            <a:endParaRPr lang="ru-RU" sz="3200" dirty="0" smtClean="0">
              <a:solidFill>
                <a:srgbClr val="40404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/>
            <a:endParaRPr lang="ru-RU" dirty="0" smtClean="0">
              <a:solidFill>
                <a:srgbClr val="40404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Прямоугольник 4"/>
          <p:cNvSpPr>
            <a:spLocks noChangeArrowheads="1"/>
          </p:cNvSpPr>
          <p:nvPr/>
        </p:nvSpPr>
        <p:spPr bwMode="auto">
          <a:xfrm>
            <a:off x="179388" y="0"/>
            <a:ext cx="8964612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400" b="1">
                <a:latin typeface="Times New Roman" pitchFamily="18" charset="0"/>
                <a:cs typeface="Times New Roman" pitchFamily="18" charset="0"/>
              </a:rPr>
              <a:t>Функциональные изменения женского организма во время беременности</a:t>
            </a: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357159" y="908050"/>
          <a:ext cx="8462992" cy="5696903"/>
        </p:xfrm>
        <a:graphic>
          <a:graphicData uri="http://schemas.openxmlformats.org/drawingml/2006/table">
            <a:tbl>
              <a:tblPr/>
              <a:tblGrid>
                <a:gridCol w="423067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23232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2239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Дыхательная система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з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аложенность носа, иногда носовые кровотечения, на 16— 40-й неделе беременности потребление кислорода увеличивается на 15—20%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31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Мочевыделительная система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частые позывы к мочеиспусканию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715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Сердечно- сосудистая система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застой крови в венах ног и появление в связи с этим отека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3049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Психологические реакции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изменения настроения: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— великая радость сменяется глубокой подавленностью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— слезы без особых видимых причин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715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Пищеварительная система 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т</a:t>
                      </a: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ошнота, рвота, изжога, вздутие живота и запор 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159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Кожный покров 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образование рубцов  на животе, молочных железах, бедрах и ягодицах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715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Обменные процессы 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</a:t>
                      </a: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величение массы тела в среднем на 8 - 12 кг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25538"/>
          </a:xfrm>
        </p:spPr>
        <p:txBody>
          <a:bodyPr>
            <a:normAutofit/>
          </a:bodyPr>
          <a:lstStyle/>
          <a:p>
            <a:pPr algn="r" eaLnBrk="1" fontAlgn="auto" hangingPunct="1">
              <a:lnSpc>
                <a:spcPct val="100000"/>
              </a:lnSpc>
              <a:spcAft>
                <a:spcPts val="0"/>
              </a:spcAft>
              <a:defRPr/>
            </a:pPr>
            <a:r>
              <a:rPr lang="ru-RU" sz="2200" cap="none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Рекомендации по содержанию слайдов</a:t>
            </a:r>
            <a:r>
              <a:rPr lang="en-US" sz="2200" cap="none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200" cap="none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2200" cap="none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cap="none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мультимедийной</a:t>
            </a:r>
            <a:r>
              <a:rPr lang="ru-RU" sz="2200" cap="none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презентации</a:t>
            </a:r>
            <a:endParaRPr lang="ru-RU" sz="2200" cap="none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531" name="Содержимое 2"/>
          <p:cNvSpPr>
            <a:spLocks noGrp="1"/>
          </p:cNvSpPr>
          <p:nvPr>
            <p:ph idx="1"/>
          </p:nvPr>
        </p:nvSpPr>
        <p:spPr>
          <a:xfrm>
            <a:off x="1000100" y="1296144"/>
            <a:ext cx="7893075" cy="5445224"/>
          </a:xfrm>
        </p:spPr>
        <p:txBody>
          <a:bodyPr>
            <a:normAutofit fontScale="70000" lnSpcReduction="20000"/>
          </a:bodyPr>
          <a:lstStyle/>
          <a:p>
            <a:pPr algn="ctr">
              <a:buFont typeface="Arial" charset="0"/>
              <a:buNone/>
            </a:pPr>
            <a:r>
              <a:rPr lang="ru-RU" b="1" dirty="0" smtClean="0">
                <a:solidFill>
                  <a:srgbClr val="404040"/>
                </a:solidFill>
              </a:rPr>
              <a:t>    </a:t>
            </a:r>
            <a:r>
              <a:rPr lang="ru-RU" sz="4600" b="1" dirty="0" smtClean="0">
                <a:solidFill>
                  <a:schemeClr val="tx1"/>
                </a:solidFill>
                <a:latin typeface="Times New Roman" pitchFamily="18" charset="0"/>
              </a:rPr>
              <a:t>Пятый слайд</a:t>
            </a:r>
            <a:endParaRPr lang="ru-RU" sz="46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Font typeface="Arial" charset="0"/>
              <a:buNone/>
            </a:pPr>
            <a:r>
              <a:rPr lang="ru-RU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ru-RU" sz="3600" b="1" i="1" u="sng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Содержит исследовательскую часть</a:t>
            </a:r>
            <a:r>
              <a:rPr lang="ru-RU" sz="36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r>
              <a:rPr lang="ru-RU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объект исследования -  респонденты (пациенты, средние медицинские работники и т.п.) - количество, пол, возраст;</a:t>
            </a:r>
          </a:p>
          <a:p>
            <a:r>
              <a:rPr lang="ru-RU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база исследования (полное название организации, в которой проводилось исследование);</a:t>
            </a:r>
          </a:p>
          <a:p>
            <a:r>
              <a:rPr lang="ru-RU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методы исследования (анкетирование, опрос, анализ и т.п.) - указать авторов литературы из которых были взяты методы.</a:t>
            </a:r>
          </a:p>
          <a:p>
            <a:pPr algn="ctr">
              <a:buFont typeface="Arial" charset="0"/>
              <a:buNone/>
            </a:pPr>
            <a:r>
              <a:rPr lang="ru-RU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Анкеты необходимо пронумеровать, дать название, указать для кого (для среднего медицинского работника, пациента, родственников).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image" Target="../media/image2.jpeg"/></Relationships>
</file>

<file path=ppt/theme/_rels/them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1_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711</TotalTime>
  <Words>1094</Words>
  <Application>Microsoft Office PowerPoint</Application>
  <PresentationFormat>Экран (4:3)</PresentationFormat>
  <Paragraphs>170</Paragraphs>
  <Slides>19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13</vt:i4>
      </vt:variant>
      <vt:variant>
        <vt:lpstr>Тема</vt:lpstr>
      </vt:variant>
      <vt:variant>
        <vt:i4>3</vt:i4>
      </vt:variant>
      <vt:variant>
        <vt:lpstr>Заголовки слайдов</vt:lpstr>
      </vt:variant>
      <vt:variant>
        <vt:i4>19</vt:i4>
      </vt:variant>
    </vt:vector>
  </HeadingPairs>
  <TitlesOfParts>
    <vt:vector size="35" baseType="lpstr">
      <vt:lpstr>Arial</vt:lpstr>
      <vt:lpstr>Calibri</vt:lpstr>
      <vt:lpstr>Corbel</vt:lpstr>
      <vt:lpstr>Courier New</vt:lpstr>
      <vt:lpstr>Franklin Gothic Book</vt:lpstr>
      <vt:lpstr>Franklin Gothic Medium</vt:lpstr>
      <vt:lpstr>Gill Sans MT</vt:lpstr>
      <vt:lpstr>Palatino Linotype</vt:lpstr>
      <vt:lpstr>Segoe Print</vt:lpstr>
      <vt:lpstr>Times New Roman</vt:lpstr>
      <vt:lpstr>Verdana</vt:lpstr>
      <vt:lpstr>Wingdings 2</vt:lpstr>
      <vt:lpstr>Wingdings 3</vt:lpstr>
      <vt:lpstr>Солнцестояние</vt:lpstr>
      <vt:lpstr>Трек</vt:lpstr>
      <vt:lpstr>1_Трек</vt:lpstr>
      <vt:lpstr>   ПОДГОТОВКА ПРЕЗЕНТАЦИИ  К ЗАЩИТЕ   ДИПЛОМНОЙ РАБОТЫ                                                         </vt:lpstr>
      <vt:lpstr>Рекомендации по содержанию слайдов  мультимедийной презентации</vt:lpstr>
      <vt:lpstr>Рекомендации по содержанию слайдов  мультимедийной презентации</vt:lpstr>
      <vt:lpstr>Презентация PowerPoint</vt:lpstr>
      <vt:lpstr>Рекомендации по содержанию слайдов  мультимедийной презентации</vt:lpstr>
      <vt:lpstr>Презентация PowerPoint</vt:lpstr>
      <vt:lpstr>Рекомендации по содержанию слайдов  мультимедийной презентации</vt:lpstr>
      <vt:lpstr>Презентация PowerPoint</vt:lpstr>
      <vt:lpstr>Рекомендации по содержанию слайдов  мультимедийной презентации</vt:lpstr>
      <vt:lpstr>Презентация PowerPoint</vt:lpstr>
      <vt:lpstr>Рекомендации по содержанию слайдов  мультимедийной презентации</vt:lpstr>
      <vt:lpstr>Презентация PowerPoint</vt:lpstr>
      <vt:lpstr>Презентация PowerPoint</vt:lpstr>
      <vt:lpstr>Рекомендации по содержанию слайдов  мультимедийной презентации</vt:lpstr>
      <vt:lpstr>  Выводы: </vt:lpstr>
      <vt:lpstr>Рекомендации по содержанию слайдов  мультимедийной презентации</vt:lpstr>
      <vt:lpstr>Презентация PowerPoint</vt:lpstr>
      <vt:lpstr>Рекомендации по содержанию слайдов  мультимедийной презентации</vt:lpstr>
      <vt:lpstr>Спасибо за внимание</vt:lpstr>
    </vt:vector>
  </TitlesOfParts>
  <Company>БМТ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БМТ</dc:creator>
  <cp:lastModifiedBy>ZamDirek</cp:lastModifiedBy>
  <cp:revision>41</cp:revision>
  <dcterms:created xsi:type="dcterms:W3CDTF">2015-02-13T06:58:53Z</dcterms:created>
  <dcterms:modified xsi:type="dcterms:W3CDTF">2024-05-29T12:22:15Z</dcterms:modified>
</cp:coreProperties>
</file>