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80" r:id="rId9"/>
    <p:sldId id="281" r:id="rId10"/>
    <p:sldId id="282" r:id="rId11"/>
    <p:sldId id="262" r:id="rId12"/>
    <p:sldId id="265" r:id="rId13"/>
    <p:sldId id="264" r:id="rId14"/>
    <p:sldId id="267" r:id="rId15"/>
    <p:sldId id="263" r:id="rId16"/>
    <p:sldId id="266" r:id="rId17"/>
    <p:sldId id="268" r:id="rId18"/>
    <p:sldId id="273" r:id="rId19"/>
    <p:sldId id="272" r:id="rId20"/>
    <p:sldId id="276" r:id="rId21"/>
    <p:sldId id="277" r:id="rId22"/>
    <p:sldId id="278" r:id="rId23"/>
    <p:sldId id="271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ТИПИЧНЫХ ОШИБОК</a:t>
            </a:r>
            <a:br>
              <a:rPr lang="ru-RU" dirty="0" smtClean="0"/>
            </a:br>
            <a:r>
              <a:rPr lang="ru-RU" dirty="0" smtClean="0"/>
              <a:t>ПРИ НАПИСАНИИ ДИПЛОМНОЙ РАБОТЫ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Полянская Е.И.</a:t>
            </a:r>
          </a:p>
          <a:p>
            <a:r>
              <a:rPr lang="ru-RU" dirty="0" smtClean="0"/>
              <a:t>заместитель директора по УР</a:t>
            </a:r>
          </a:p>
          <a:p>
            <a:r>
              <a:rPr lang="ru-RU" dirty="0" smtClean="0"/>
              <a:t>2021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2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Базы </a:t>
            </a:r>
            <a:r>
              <a:rPr lang="ru-RU" b="1" dirty="0" smtClean="0">
                <a:solidFill>
                  <a:srgbClr val="FF0000"/>
                </a:solidFill>
              </a:rPr>
              <a:t>исследования</a:t>
            </a:r>
          </a:p>
          <a:p>
            <a:r>
              <a:rPr lang="ru-RU" b="1" dirty="0" smtClean="0"/>
              <a:t>Исследование осуществлялось в </a:t>
            </a:r>
            <a:r>
              <a:rPr lang="ru-RU" b="1" dirty="0"/>
              <a:t> </a:t>
            </a:r>
            <a:r>
              <a:rPr lang="ru-RU" b="1" dirty="0" smtClean="0"/>
              <a:t>БУЗ ВО Борисоглебская РБ поликлиника №2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38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Практическая значимость</a:t>
            </a:r>
          </a:p>
          <a:p>
            <a:r>
              <a:rPr lang="ru-RU" b="1" dirty="0" smtClean="0"/>
              <a:t>Заключается в разработке рекомендаций по профилактике </a:t>
            </a:r>
            <a:r>
              <a:rPr lang="ru-RU" b="1" dirty="0" err="1" smtClean="0"/>
              <a:t>коронавирусной</a:t>
            </a:r>
            <a:r>
              <a:rPr lang="ru-RU" b="1" dirty="0" smtClean="0"/>
              <a:t> инфекции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10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Теоретическая часть  15-20 стр.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/>
              <a:t>Первая </a:t>
            </a:r>
            <a:r>
              <a:rPr lang="ru-RU" sz="2000" b="1" dirty="0" smtClean="0"/>
              <a:t>глава 1 </a:t>
            </a:r>
            <a:r>
              <a:rPr lang="ru-RU" sz="2000" dirty="0" smtClean="0"/>
              <a:t>, </a:t>
            </a:r>
            <a:r>
              <a:rPr lang="ru-RU" sz="2000" dirty="0"/>
              <a:t>как правило, носить теоретический характер, здесь можно дать историю, показать степень изученности исследуемой проблемы, на основе аналитического обзора соответствующей отечественной и зарубежной литературы. В первой главе могут быть раскрыты понятие и сущность изучаемого явления или процесса, уточнены формулировки.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</a:t>
            </a:r>
            <a:r>
              <a:rPr lang="ru-RU" sz="1600" dirty="0"/>
              <a:t>статье </a:t>
            </a:r>
            <a:r>
              <a:rPr lang="ru-RU" sz="1600" dirty="0" smtClean="0"/>
              <a:t>«Исследование  образа жизни пожилых людей» </a:t>
            </a:r>
            <a:r>
              <a:rPr lang="ru-RU" sz="1600" dirty="0"/>
              <a:t>Л.И. </a:t>
            </a:r>
            <a:r>
              <a:rPr lang="ru-RU" sz="1600" dirty="0" err="1"/>
              <a:t>Ятиной</a:t>
            </a:r>
            <a:r>
              <a:rPr lang="ru-RU" sz="1600" dirty="0"/>
              <a:t> [6, </a:t>
            </a:r>
            <a:r>
              <a:rPr lang="ru-RU" sz="1600" dirty="0" smtClean="0"/>
              <a:t>С .120-130</a:t>
            </a:r>
            <a:r>
              <a:rPr lang="ru-RU" sz="1600" dirty="0"/>
              <a:t>] раскрывается </a:t>
            </a:r>
            <a:r>
              <a:rPr lang="ru-RU" sz="1600" dirty="0" smtClean="0"/>
              <a:t>тема  … , </a:t>
            </a:r>
            <a:r>
              <a:rPr lang="ru-RU" sz="1600" dirty="0"/>
              <a:t>она является </a:t>
            </a:r>
            <a:r>
              <a:rPr lang="ru-RU" sz="1600" dirty="0" smtClean="0"/>
              <a:t>отражением  …. . </a:t>
            </a:r>
            <a:r>
              <a:rPr lang="ru-RU" sz="1600" dirty="0"/>
              <a:t>Автор  </a:t>
            </a:r>
            <a:r>
              <a:rPr lang="ru-RU" sz="1600" dirty="0" smtClean="0"/>
              <a:t>отмечает , что …. «…..цитата….» </a:t>
            </a:r>
            <a:r>
              <a:rPr lang="ru-RU" sz="1600" dirty="0"/>
              <a:t>[ </a:t>
            </a:r>
            <a:r>
              <a:rPr lang="ru-RU" sz="1600" dirty="0" smtClean="0"/>
              <a:t>38, </a:t>
            </a:r>
            <a:r>
              <a:rPr lang="ru-RU" sz="1600" dirty="0"/>
              <a:t>С. </a:t>
            </a:r>
            <a:r>
              <a:rPr lang="ru-RU" sz="1600" dirty="0" smtClean="0"/>
              <a:t>7]    </a:t>
            </a:r>
          </a:p>
          <a:p>
            <a:r>
              <a:rPr lang="ru-RU" sz="1600" dirty="0"/>
              <a:t>В книге </a:t>
            </a:r>
            <a:r>
              <a:rPr lang="ru-RU" sz="1600" dirty="0" smtClean="0"/>
              <a:t>«Клиническая медицина » </a:t>
            </a:r>
            <a:r>
              <a:rPr lang="ru-RU" sz="1600" dirty="0"/>
              <a:t>Т. </a:t>
            </a:r>
            <a:r>
              <a:rPr lang="ru-RU" sz="1600" dirty="0" err="1"/>
              <a:t>Веблен</a:t>
            </a:r>
            <a:r>
              <a:rPr lang="ru-RU" sz="1600" dirty="0"/>
              <a:t> говорит о </a:t>
            </a:r>
            <a:r>
              <a:rPr lang="ru-RU" sz="1600" dirty="0" smtClean="0"/>
              <a:t>   ……  [</a:t>
            </a:r>
            <a:r>
              <a:rPr lang="ru-RU" sz="1600" dirty="0"/>
              <a:t>4</a:t>
            </a:r>
            <a:r>
              <a:rPr lang="ru-RU" sz="1600" dirty="0" smtClean="0"/>
              <a:t>]</a:t>
            </a:r>
          </a:p>
          <a:p>
            <a:r>
              <a:rPr lang="ru-RU" sz="1600" dirty="0" smtClean="0"/>
              <a:t>По мнению многих исследователей Петрова А.Н. </a:t>
            </a:r>
            <a:r>
              <a:rPr lang="en-US" sz="1600" dirty="0" smtClean="0"/>
              <a:t>[3]</a:t>
            </a:r>
            <a:r>
              <a:rPr lang="ru-RU" sz="1600" dirty="0" smtClean="0"/>
              <a:t>, Каверина Н.П</a:t>
            </a:r>
            <a:r>
              <a:rPr lang="en-US" sz="1600" dirty="0" smtClean="0"/>
              <a:t>.[8] </a:t>
            </a:r>
            <a:r>
              <a:rPr lang="ru-RU" sz="1600" dirty="0" smtClean="0"/>
              <a:t> и др.</a:t>
            </a:r>
            <a:r>
              <a:rPr lang="en-US" sz="1600" dirty="0" smtClean="0"/>
              <a:t> </a:t>
            </a:r>
            <a:r>
              <a:rPr lang="ru-RU" sz="1600" dirty="0" smtClean="0"/>
              <a:t> проблема профилактики варикозного расширения  вен заключается в  ….. </a:t>
            </a:r>
          </a:p>
          <a:p>
            <a:r>
              <a:rPr lang="ru-RU" sz="1600" dirty="0" smtClean="0"/>
              <a:t>Соболев считает , что «……цитата…» </a:t>
            </a:r>
            <a:r>
              <a:rPr lang="en-US" sz="1600" dirty="0" smtClean="0"/>
              <a:t>[ 33</a:t>
            </a:r>
            <a:r>
              <a:rPr lang="ru-RU" sz="1600" dirty="0" smtClean="0"/>
              <a:t>, С. 8</a:t>
            </a:r>
            <a:r>
              <a:rPr lang="en-US" sz="1600" dirty="0" smtClean="0"/>
              <a:t>]</a:t>
            </a:r>
            <a:r>
              <a:rPr lang="ru-RU" sz="1600" dirty="0" smtClean="0"/>
              <a:t>   </a:t>
            </a:r>
          </a:p>
          <a:p>
            <a:r>
              <a:rPr lang="ru-RU" sz="1600" dirty="0" smtClean="0"/>
              <a:t>Автор статьи отмечает , что …«……</a:t>
            </a:r>
            <a:r>
              <a:rPr lang="ru-RU" sz="1600" dirty="0"/>
              <a:t>цитата…» 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В исследовании </a:t>
            </a:r>
            <a:r>
              <a:rPr lang="ru-RU" sz="1600" dirty="0" err="1" smtClean="0"/>
              <a:t>Новикой</a:t>
            </a:r>
            <a:r>
              <a:rPr lang="ru-RU" sz="1600" dirty="0" smtClean="0"/>
              <a:t> Е.И. , говорится «  ….. 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812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Глава 2 </a:t>
            </a:r>
            <a:br>
              <a:rPr lang="ru-RU" dirty="0"/>
            </a:br>
            <a:r>
              <a:rPr lang="ru-RU" dirty="0"/>
              <a:t>Практическая </a:t>
            </a:r>
            <a:r>
              <a:rPr lang="ru-RU" dirty="0" smtClean="0"/>
              <a:t>часть 20-25 стр.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Практическая глава диплома ‒ это одна из самых важных частей ВКР. Она включает в себя изучение предмета исследования и научной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23369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Глава 2 </a:t>
            </a:r>
            <a:br>
              <a:rPr lang="ru-RU" sz="2400" dirty="0" smtClean="0"/>
            </a:br>
            <a:r>
              <a:rPr lang="ru-RU" sz="2400" dirty="0" smtClean="0"/>
              <a:t>Практическая часть (20-25 стр.)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330824" cy="5112568"/>
          </a:xfrm>
        </p:spPr>
        <p:txBody>
          <a:bodyPr>
            <a:noAutofit/>
          </a:bodyPr>
          <a:lstStyle/>
          <a:p>
            <a:r>
              <a:rPr lang="ru-RU" sz="1400" dirty="0" smtClean="0"/>
              <a:t>2.1. </a:t>
            </a:r>
            <a:r>
              <a:rPr lang="ru-RU" sz="1400" dirty="0" smtClean="0">
                <a:solidFill>
                  <a:srgbClr val="FF0000"/>
                </a:solidFill>
              </a:rPr>
              <a:t>Материалы</a:t>
            </a:r>
          </a:p>
          <a:p>
            <a:pPr marL="0" indent="0" algn="just">
              <a:buNone/>
            </a:pPr>
            <a:r>
              <a:rPr lang="ru-RU" sz="1400" dirty="0" smtClean="0"/>
              <a:t>Нами </a:t>
            </a:r>
            <a:r>
              <a:rPr lang="ru-RU" sz="1400" dirty="0"/>
              <a:t>было проведено </a:t>
            </a:r>
            <a:r>
              <a:rPr lang="ru-RU" sz="1400" dirty="0" smtClean="0"/>
              <a:t>терапевтическое обследование и </a:t>
            </a:r>
            <a:r>
              <a:rPr lang="ru-RU" sz="1400" dirty="0"/>
              <a:t>лечение 35 детей, находящихся на стационарном лечении </a:t>
            </a:r>
            <a:r>
              <a:rPr lang="ru-RU" sz="1400" dirty="0" smtClean="0"/>
              <a:t>в БУЗ ВО РБ, </a:t>
            </a:r>
            <a:r>
              <a:rPr lang="ru-RU" sz="1400" dirty="0"/>
              <a:t>в возрасте от 1 до 6 лет, с диагнозами: </a:t>
            </a:r>
            <a:r>
              <a:rPr lang="ru-RU" sz="1400" dirty="0" smtClean="0"/>
              <a:t>ювенильный  ревматоидный </a:t>
            </a:r>
            <a:r>
              <a:rPr lang="ru-RU" sz="1400" dirty="0"/>
              <a:t>артрит, системная склеродермия, реактивный </a:t>
            </a:r>
            <a:r>
              <a:rPr lang="ru-RU" sz="1400" dirty="0" smtClean="0"/>
              <a:t>артрит, бронхиальная </a:t>
            </a:r>
            <a:r>
              <a:rPr lang="ru-RU" sz="1400" dirty="0"/>
              <a:t>астма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Или  </a:t>
            </a:r>
            <a:r>
              <a:rPr lang="ru-RU" sz="1400" dirty="0" smtClean="0"/>
              <a:t>Обследованы </a:t>
            </a:r>
            <a:r>
              <a:rPr lang="ru-RU" sz="1400" dirty="0"/>
              <a:t>119 небеременных пациенток гинекологического стационара, у которых был выявлен бактериальный </a:t>
            </a:r>
            <a:r>
              <a:rPr lang="ru-RU" sz="1400" dirty="0" err="1" smtClean="0"/>
              <a:t>вагиноз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r>
              <a:rPr lang="ru-RU" sz="1400" dirty="0" smtClean="0"/>
              <a:t>Участниц </a:t>
            </a:r>
            <a:r>
              <a:rPr lang="ru-RU" sz="1400" dirty="0"/>
              <a:t>разделили на 2 группы. В первую группу вошли 82 пациентки, которым проводилось двухэтапное лечение: </a:t>
            </a:r>
            <a:r>
              <a:rPr lang="ru-RU" sz="1400" dirty="0" err="1"/>
              <a:t>интравагинальное</a:t>
            </a:r>
            <a:r>
              <a:rPr lang="ru-RU" sz="1400" dirty="0"/>
              <a:t> применение </a:t>
            </a:r>
            <a:r>
              <a:rPr lang="ru-RU" sz="1400" dirty="0" err="1"/>
              <a:t>антибитотиков</a:t>
            </a:r>
            <a:r>
              <a:rPr lang="ru-RU" sz="1400" dirty="0"/>
              <a:t> с последующим </a:t>
            </a:r>
            <a:r>
              <a:rPr lang="ru-RU" sz="1400" dirty="0" err="1"/>
              <a:t>интравагинальным</a:t>
            </a:r>
            <a:r>
              <a:rPr lang="ru-RU" sz="1400" dirty="0"/>
              <a:t> использованием аскорбиновой кислоты. </a:t>
            </a:r>
          </a:p>
          <a:p>
            <a:pPr marL="0" indent="0" algn="just">
              <a:buNone/>
            </a:pPr>
            <a:r>
              <a:rPr lang="ru-RU" sz="1400" dirty="0" smtClean="0"/>
              <a:t>Вторая </a:t>
            </a:r>
            <a:r>
              <a:rPr lang="ru-RU" sz="1400" dirty="0"/>
              <a:t>группа (сравнения) включала 37 женщин, которым проводилась стандартная антибактериальная терапия бактериального </a:t>
            </a:r>
            <a:r>
              <a:rPr lang="ru-RU" sz="1400" dirty="0" err="1"/>
              <a:t>вагиноза</a:t>
            </a:r>
            <a:r>
              <a:rPr lang="ru-RU" sz="1400" dirty="0"/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04279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Методы исследования:</a:t>
            </a:r>
          </a:p>
          <a:p>
            <a:endParaRPr lang="ru-RU" sz="1400" dirty="0"/>
          </a:p>
          <a:p>
            <a:pPr algn="just"/>
            <a:r>
              <a:rPr lang="ru-RU" sz="1400" dirty="0" smtClean="0"/>
              <a:t>Научно-теоретический</a:t>
            </a:r>
            <a:r>
              <a:rPr lang="ru-RU" sz="1400" dirty="0"/>
              <a:t>;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А</a:t>
            </a:r>
            <a:r>
              <a:rPr lang="ru-RU" sz="1400" dirty="0" smtClean="0"/>
              <a:t>налитический</a:t>
            </a:r>
            <a:r>
              <a:rPr lang="ru-RU" sz="1400" dirty="0"/>
              <a:t>;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Н</a:t>
            </a:r>
            <a:r>
              <a:rPr lang="ru-RU" sz="1400" dirty="0" smtClean="0"/>
              <a:t>аблюдение</a:t>
            </a:r>
            <a:r>
              <a:rPr lang="ru-RU" sz="1400" dirty="0"/>
              <a:t>;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С</a:t>
            </a:r>
            <a:r>
              <a:rPr lang="ru-RU" sz="1400" dirty="0" smtClean="0"/>
              <a:t>равнение</a:t>
            </a:r>
            <a:r>
              <a:rPr lang="ru-RU" sz="1400" dirty="0"/>
              <a:t>;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А</a:t>
            </a:r>
            <a:r>
              <a:rPr lang="ru-RU" sz="1400" dirty="0" smtClean="0"/>
              <a:t>нализ </a:t>
            </a:r>
            <a:r>
              <a:rPr lang="ru-RU" sz="1400" dirty="0"/>
              <a:t>и обобщение полученных данных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Статистический анализ </a:t>
            </a:r>
          </a:p>
          <a:p>
            <a:pPr algn="just"/>
            <a:r>
              <a:rPr lang="ru-RU" sz="1400" dirty="0" smtClean="0"/>
              <a:t>Анкетирование</a:t>
            </a:r>
          </a:p>
          <a:p>
            <a:pPr algn="just"/>
            <a:r>
              <a:rPr lang="ru-RU" sz="1400" dirty="0" smtClean="0"/>
              <a:t>Авторские методики: например  </a:t>
            </a:r>
            <a:r>
              <a:rPr lang="ru-RU" sz="1400" dirty="0"/>
              <a:t>индексы гигиены (ИГ) по Кузьминой Э.М., ИГ по Федорову </a:t>
            </a:r>
            <a:r>
              <a:rPr lang="ru-RU" sz="1400" dirty="0" err="1" smtClean="0"/>
              <a:t>Володкиной</a:t>
            </a:r>
            <a:r>
              <a:rPr lang="ru-RU" sz="1400" dirty="0" smtClean="0"/>
              <a:t>, ИМТ ,  тест </a:t>
            </a:r>
            <a:r>
              <a:rPr lang="ru-RU" sz="1400" dirty="0" err="1" smtClean="0"/>
              <a:t>Айзенка</a:t>
            </a:r>
            <a:r>
              <a:rPr lang="ru-RU" sz="1400" dirty="0" smtClean="0"/>
              <a:t> ,  Оценка </a:t>
            </a:r>
            <a:r>
              <a:rPr lang="ru-RU" sz="1400" dirty="0"/>
              <a:t>микроклимата студенческой группы (</a:t>
            </a:r>
            <a:r>
              <a:rPr lang="ru-RU" sz="1400" dirty="0" err="1"/>
              <a:t>В.М.Завьялова</a:t>
            </a:r>
            <a:r>
              <a:rPr lang="ru-RU" sz="1400" dirty="0"/>
              <a:t>) </a:t>
            </a:r>
            <a:r>
              <a:rPr lang="ru-RU" sz="1400" dirty="0" smtClean="0"/>
              <a:t>опросник </a:t>
            </a:r>
            <a:r>
              <a:rPr lang="ru-RU" sz="1400" dirty="0"/>
              <a:t>невротических расстройств (Г.Х. Бакировой);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035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/>
              <a:t>Материалы и методы. </a:t>
            </a:r>
            <a:r>
              <a:rPr lang="ru-RU" dirty="0"/>
              <a:t>Ретроспективно проведен анализ 30 историй </a:t>
            </a:r>
            <a:r>
              <a:rPr lang="ru-RU" dirty="0" smtClean="0"/>
              <a:t>родов женщин </a:t>
            </a:r>
            <a:r>
              <a:rPr lang="ru-RU" dirty="0"/>
              <a:t>с умеренной </a:t>
            </a:r>
            <a:r>
              <a:rPr lang="ru-RU" dirty="0" err="1"/>
              <a:t>преэклампсией</a:t>
            </a:r>
            <a:r>
              <a:rPr lang="ru-RU" dirty="0"/>
              <a:t> (возрастной состав от 17 до 46 лет</a:t>
            </a:r>
            <a:r>
              <a:rPr lang="ru-RU" dirty="0" smtClean="0"/>
              <a:t>), находившихся </a:t>
            </a:r>
            <a:r>
              <a:rPr lang="ru-RU" dirty="0"/>
              <a:t>на базе </a:t>
            </a:r>
            <a:r>
              <a:rPr lang="ru-RU" dirty="0" smtClean="0"/>
              <a:t>Борисоглебской РБ за январь </a:t>
            </a:r>
            <a:r>
              <a:rPr lang="ru-RU" dirty="0"/>
              <a:t>– март </a:t>
            </a:r>
            <a:r>
              <a:rPr lang="ru-RU" dirty="0" smtClean="0"/>
              <a:t>2020- 21 </a:t>
            </a:r>
            <a:r>
              <a:rPr lang="ru-RU" dirty="0"/>
              <a:t>года. Контрольная группа (15 пациенток) с </a:t>
            </a:r>
            <a:r>
              <a:rPr lang="ru-RU" dirty="0" smtClean="0"/>
              <a:t>умеренной </a:t>
            </a:r>
            <a:r>
              <a:rPr lang="ru-RU" dirty="0" err="1" smtClean="0"/>
              <a:t>преэклампсией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основная </a:t>
            </a:r>
            <a:r>
              <a:rPr lang="ru-RU" dirty="0"/>
              <a:t>группа (15 пациенток) с сочетанием </a:t>
            </a:r>
            <a:r>
              <a:rPr lang="ru-RU" dirty="0" smtClean="0"/>
              <a:t>умеренной </a:t>
            </a:r>
            <a:r>
              <a:rPr lang="ru-RU" dirty="0" err="1" smtClean="0"/>
              <a:t>преэклампсии</a:t>
            </a:r>
            <a:r>
              <a:rPr lang="ru-RU" dirty="0" smtClean="0"/>
              <a:t> </a:t>
            </a:r>
            <a:r>
              <a:rPr lang="ru-RU" dirty="0"/>
              <a:t>с почечной патологией.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/>
              <a:t>Материалы и методы: </a:t>
            </a:r>
            <a:endParaRPr lang="ru-RU" i="1" dirty="0" smtClean="0"/>
          </a:p>
          <a:p>
            <a:r>
              <a:rPr lang="ru-RU" dirty="0" smtClean="0"/>
              <a:t>Проведено клинико-анамнестическое </a:t>
            </a:r>
            <a:r>
              <a:rPr lang="ru-RU" dirty="0"/>
              <a:t>обследование </a:t>
            </a:r>
            <a:r>
              <a:rPr lang="ru-RU" dirty="0" smtClean="0"/>
              <a:t>40 беременных</a:t>
            </a:r>
            <a:r>
              <a:rPr lang="ru-RU" dirty="0"/>
              <a:t>, с клиникой угрожающих преждевременных </a:t>
            </a:r>
            <a:r>
              <a:rPr lang="ru-RU" dirty="0" smtClean="0"/>
              <a:t>родов в период с февраля 2020-по апрель 2021 г., </a:t>
            </a:r>
          </a:p>
          <a:p>
            <a:r>
              <a:rPr lang="ru-RU" dirty="0" smtClean="0"/>
              <a:t>Изучены медицинские карты беременных с </a:t>
            </a:r>
            <a:r>
              <a:rPr lang="ru-RU" dirty="0"/>
              <a:t>физиологически протекающей </a:t>
            </a:r>
            <a:r>
              <a:rPr lang="ru-RU" dirty="0" smtClean="0"/>
              <a:t>беременностью; Проведено выявление </a:t>
            </a:r>
            <a:r>
              <a:rPr lang="ru-RU" dirty="0"/>
              <a:t>невротических расстройств </a:t>
            </a:r>
            <a:r>
              <a:rPr lang="ru-RU" dirty="0" smtClean="0"/>
              <a:t>личности с </a:t>
            </a:r>
            <a:r>
              <a:rPr lang="ru-RU" dirty="0"/>
              <a:t>помощью опросника невротических расстройств (Г.Х. Бакировой);</a:t>
            </a:r>
          </a:p>
          <a:p>
            <a:r>
              <a:rPr lang="ru-RU" dirty="0"/>
              <a:t>статистическая обработка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1865634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1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0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ZamDirek\Desktop\курсовые (2)\Inked20201230_140650_L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amDirek\Desktop\курсовые (2)\Inked20201230_141119 (1)_L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9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7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( 2-3 стр.)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этой части </a:t>
            </a:r>
            <a:r>
              <a:rPr lang="ru-RU" dirty="0" smtClean="0"/>
              <a:t>дипломной работы </a:t>
            </a:r>
            <a:r>
              <a:rPr lang="ru-RU" dirty="0" smtClean="0"/>
              <a:t> </a:t>
            </a:r>
            <a:r>
              <a:rPr lang="ru-RU" dirty="0"/>
              <a:t>находят отражение основные положения и </a:t>
            </a:r>
            <a:r>
              <a:rPr lang="ru-RU" b="1" dirty="0">
                <a:solidFill>
                  <a:srgbClr val="FF0000"/>
                </a:solidFill>
              </a:rPr>
              <a:t>выводы,</a:t>
            </a:r>
            <a:r>
              <a:rPr lang="ru-RU" dirty="0"/>
              <a:t> содержащиеся во всех главах. Основная мысль каждого раздела выносится в заключение и логически увязывается с предыдущими и последующими выводами, т.е. в заключение отражаются степень решения </a:t>
            </a:r>
            <a:r>
              <a:rPr lang="ru-RU" dirty="0">
                <a:solidFill>
                  <a:srgbClr val="FF0000"/>
                </a:solidFill>
              </a:rPr>
              <a:t>поставленных задач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полученные результаты</a:t>
            </a:r>
            <a:r>
              <a:rPr lang="ru-RU" dirty="0"/>
              <a:t>, указывается также, где и каким образом применение </a:t>
            </a:r>
            <a:r>
              <a:rPr lang="ru-RU" dirty="0">
                <a:solidFill>
                  <a:srgbClr val="FF0000"/>
                </a:solidFill>
              </a:rPr>
              <a:t>рекомендаций</a:t>
            </a:r>
            <a:r>
              <a:rPr lang="ru-RU" dirty="0"/>
              <a:t> может принести практическую пользу в деятельности медицинской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41407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1. В </a:t>
            </a:r>
            <a:r>
              <a:rPr lang="ru-RU" sz="2000" dirty="0"/>
              <a:t>результате проведенных исследований можно сделать следующие выводы</a:t>
            </a:r>
            <a:r>
              <a:rPr lang="ru-RU" sz="2000" dirty="0" smtClean="0"/>
              <a:t>: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1. . . . . . . . . . . . . . . . . . . . . 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2. . . . . . . . . . . . . . . . . . . . . .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3.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2. Количество выводов должно  соответствовать количеству задач.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3. </a:t>
            </a:r>
            <a:r>
              <a:rPr lang="ru-RU" sz="2000" dirty="0"/>
              <a:t>К</a:t>
            </a:r>
            <a:r>
              <a:rPr lang="ru-RU" sz="2000" dirty="0" smtClean="0"/>
              <a:t>раткое </a:t>
            </a:r>
            <a:r>
              <a:rPr lang="ru-RU" sz="2000" dirty="0"/>
              <a:t>повторение результатов исследования, сформулированное в сжатой форме </a:t>
            </a:r>
            <a:r>
              <a:rPr lang="ru-RU" sz="2000" dirty="0" smtClean="0"/>
              <a:t>без </a:t>
            </a:r>
            <a:r>
              <a:rPr lang="ru-RU" sz="2000" dirty="0"/>
              <a:t>приведения </a:t>
            </a:r>
            <a:r>
              <a:rPr lang="ru-RU" sz="2000" dirty="0" smtClean="0"/>
              <a:t>доказательств ( избегайте размытые формулировки, </a:t>
            </a:r>
            <a:r>
              <a:rPr lang="ru-RU" sz="2000" dirty="0"/>
              <a:t>у</a:t>
            </a:r>
            <a:r>
              <a:rPr lang="ru-RU" sz="2000" dirty="0" smtClean="0"/>
              <a:t>казываете конкретные результаты, проценты, цифры).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  <a:p>
            <a:endParaRPr lang="ru-RU" dirty="0"/>
          </a:p>
        </p:txBody>
      </p:sp>
      <p:pic>
        <p:nvPicPr>
          <p:cNvPr id="5122" name="Picture 2" descr="C:\Users\ZamDirek\Desktop\20201230_1421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51521" y="1423728"/>
            <a:ext cx="5860995" cy="425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Дипломная работа – обязательная часть ГИА, специальная форма </a:t>
            </a:r>
            <a:r>
              <a:rPr lang="ru-RU" u="sng" dirty="0" smtClean="0">
                <a:solidFill>
                  <a:srgbClr val="FF0000"/>
                </a:solidFill>
              </a:rPr>
              <a:t>научного</a:t>
            </a:r>
            <a:r>
              <a:rPr lang="ru-RU" dirty="0" smtClean="0"/>
              <a:t> исследования, имеющая </a:t>
            </a:r>
            <a:r>
              <a:rPr lang="ru-RU" u="sng" dirty="0" smtClean="0">
                <a:solidFill>
                  <a:srgbClr val="FF0000"/>
                </a:solidFill>
              </a:rPr>
              <a:t>квалификационный</a:t>
            </a:r>
            <a:r>
              <a:rPr lang="ru-RU" dirty="0" smtClean="0"/>
              <a:t> характер, подготовленная для </a:t>
            </a:r>
            <a:r>
              <a:rPr lang="ru-RU" u="sng" dirty="0" smtClean="0">
                <a:solidFill>
                  <a:srgbClr val="FF0000"/>
                </a:solidFill>
              </a:rPr>
              <a:t>публичной защиты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ходе проведенного исследования </a:t>
            </a:r>
            <a:r>
              <a:rPr lang="ru-RU" sz="2400" dirty="0" smtClean="0">
                <a:solidFill>
                  <a:srgbClr val="FF0000"/>
                </a:solidFill>
              </a:rPr>
              <a:t>нами</a:t>
            </a:r>
            <a:r>
              <a:rPr lang="ru-RU" sz="2400" dirty="0" smtClean="0"/>
              <a:t> были сделаны следующие выводы: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330824" cy="5661248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ru-RU" sz="1400" dirty="0"/>
              <a:t>З</a:t>
            </a:r>
            <a:r>
              <a:rPr lang="ru-RU" sz="1400" dirty="0" smtClean="0"/>
              <a:t>а </a:t>
            </a:r>
            <a:r>
              <a:rPr lang="ru-RU" sz="1400" dirty="0"/>
              <a:t>период с </a:t>
            </a:r>
            <a:r>
              <a:rPr lang="ru-RU" sz="1400" dirty="0" smtClean="0"/>
              <a:t>2019 </a:t>
            </a:r>
            <a:r>
              <a:rPr lang="ru-RU" sz="1400" dirty="0"/>
              <a:t>по </a:t>
            </a:r>
            <a:r>
              <a:rPr lang="ru-RU" sz="1400" dirty="0" smtClean="0"/>
              <a:t>2020 увеличилось </a:t>
            </a:r>
            <a:r>
              <a:rPr lang="ru-RU" sz="1400" dirty="0"/>
              <a:t>число случаев заболеваемости АГ в </a:t>
            </a:r>
            <a:r>
              <a:rPr lang="ru-RU" sz="1400" dirty="0" smtClean="0"/>
              <a:t>2020 </a:t>
            </a:r>
            <a:r>
              <a:rPr lang="ru-RU" sz="1400" dirty="0"/>
              <a:t>году по сравнению с </a:t>
            </a:r>
            <a:r>
              <a:rPr lang="ru-RU" sz="1400" dirty="0" smtClean="0"/>
              <a:t>2019 </a:t>
            </a:r>
            <a:r>
              <a:rPr lang="ru-RU" sz="1400" dirty="0"/>
              <a:t>годом в 1, 07 раз и  также наблюдается рост заболеваемости ИБС в </a:t>
            </a:r>
            <a:r>
              <a:rPr lang="ru-RU" sz="1400" dirty="0" smtClean="0"/>
              <a:t>2020 </a:t>
            </a:r>
            <a:r>
              <a:rPr lang="ru-RU" sz="1400" dirty="0"/>
              <a:t>году в 1, 6 раз по сравнению с </a:t>
            </a:r>
            <a:r>
              <a:rPr lang="ru-RU" sz="1400" dirty="0" smtClean="0"/>
              <a:t>2019 </a:t>
            </a:r>
            <a:r>
              <a:rPr lang="ru-RU" sz="1400" dirty="0"/>
              <a:t>годом.</a:t>
            </a:r>
          </a:p>
          <a:p>
            <a:pPr algn="just">
              <a:buFont typeface="+mj-lt"/>
              <a:buAutoNum type="arabicPeriod"/>
            </a:pPr>
            <a:r>
              <a:rPr lang="ru-RU" sz="1400" dirty="0"/>
              <a:t>Социологический опрос показал, что лечатся регулярно, 78% опрошенных больных с ИБС и только 39% больных с АГ. При анализе причин нерегулярности лечения пациентов с АГ выяснилось, что чаще других встречалась недостаточная информированность о необходимости </a:t>
            </a:r>
            <a:r>
              <a:rPr lang="ru-RU" sz="1400" dirty="0" err="1"/>
              <a:t>антигипертензивной</a:t>
            </a:r>
            <a:r>
              <a:rPr lang="ru-RU" sz="1400" dirty="0"/>
              <a:t> терапии (61%). </a:t>
            </a:r>
            <a:endParaRPr lang="ru-RU" sz="1400" dirty="0" smtClean="0"/>
          </a:p>
          <a:p>
            <a:pPr algn="just">
              <a:buFont typeface="+mj-lt"/>
              <a:buAutoNum type="arabicPeriod"/>
            </a:pPr>
            <a:r>
              <a:rPr lang="ru-RU" sz="1400" dirty="0" smtClean="0"/>
              <a:t>Избыточный </a:t>
            </a:r>
            <a:r>
              <a:rPr lang="ru-RU" sz="1400" dirty="0"/>
              <a:t>вес как фактор риска отметили 50% больных с АГ и только 17% больных с ИБС. </a:t>
            </a:r>
            <a:endParaRPr lang="ru-RU" sz="1400" dirty="0" smtClean="0"/>
          </a:p>
          <a:p>
            <a:pPr algn="just">
              <a:buFont typeface="+mj-lt"/>
              <a:buAutoNum type="arabicPeriod"/>
            </a:pPr>
            <a:r>
              <a:rPr lang="ru-RU" sz="1400" dirty="0" smtClean="0"/>
              <a:t>Информированность </a:t>
            </a:r>
            <a:r>
              <a:rPr lang="ru-RU" sz="1400" dirty="0"/>
              <a:t>об уровне глюкозы крови составила у пациентов с ИБС 56,6%, у больных с АГ – 34%. </a:t>
            </a:r>
            <a:endParaRPr lang="ru-RU" sz="1400" dirty="0" smtClean="0"/>
          </a:p>
          <a:p>
            <a:pPr algn="just">
              <a:buFont typeface="+mj-lt"/>
              <a:buAutoNum type="arabicPeriod"/>
            </a:pPr>
            <a:r>
              <a:rPr lang="ru-RU" sz="1400" dirty="0" smtClean="0"/>
              <a:t>Только </a:t>
            </a:r>
            <a:r>
              <a:rPr lang="ru-RU" sz="1400" dirty="0"/>
              <a:t>85% больных с АГ и 82,6% больных с ИБС считают, что врач может им помочь. Напротив, 17% больных с АГ и 26% больных с ИБС считают, что врач может их здоровью навредить</a:t>
            </a:r>
            <a:r>
              <a:rPr lang="ru-RU" sz="1400" dirty="0" smtClean="0"/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Нами</a:t>
            </a:r>
            <a:r>
              <a:rPr lang="ru-RU" sz="1400" dirty="0" smtClean="0"/>
              <a:t> были разработаны рекомендации по предупреждению  риска развития ИБС и АГ</a:t>
            </a:r>
            <a:endParaRPr lang="ru-RU" sz="1400" dirty="0"/>
          </a:p>
        </p:txBody>
      </p:sp>
      <p:pic>
        <p:nvPicPr>
          <p:cNvPr id="8194" name="Picture 2" descr="C:\Users\ZamDirek\Desktop\курсовые (2)\выводы_L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845515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Список литературы </a:t>
            </a:r>
            <a:br>
              <a:rPr lang="ru-RU" sz="3200" dirty="0" smtClean="0"/>
            </a:br>
            <a:r>
              <a:rPr lang="ru-RU" sz="3200" dirty="0" smtClean="0"/>
              <a:t>( не менее 20 источников)</a:t>
            </a:r>
            <a:endParaRPr lang="ru-RU" sz="3200" dirty="0"/>
          </a:p>
        </p:txBody>
      </p:sp>
      <p:pic>
        <p:nvPicPr>
          <p:cNvPr id="7171" name="Picture 3" descr="C:\Users\ZamDirek\Desktop\курсовые (2)\Inked20201228_135044_L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ZamDirek\Desktop\курсовые (2)\ошибки 2  (1)_L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9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Электронные ресурсы</a:t>
            </a:r>
            <a:br>
              <a:rPr lang="ru-RU" dirty="0"/>
            </a:b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7" y="1601369"/>
            <a:ext cx="339576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752528" cy="4525963"/>
          </a:xfrm>
        </p:spPr>
        <p:txBody>
          <a:bodyPr>
            <a:normAutofit/>
          </a:bodyPr>
          <a:lstStyle/>
          <a:p>
            <a:r>
              <a:rPr lang="ru-RU" dirty="0" err="1" smtClean="0"/>
              <a:t>Computer</a:t>
            </a:r>
            <a:r>
              <a:rPr lang="ru-RU" dirty="0" smtClean="0"/>
              <a:t> </a:t>
            </a:r>
            <a:r>
              <a:rPr lang="ru-RU" dirty="0" err="1"/>
              <a:t>Grafics</a:t>
            </a:r>
            <a:r>
              <a:rPr lang="ru-RU" dirty="0"/>
              <a:t> &amp; </a:t>
            </a:r>
            <a:r>
              <a:rPr lang="ru-RU" dirty="0" err="1"/>
              <a:t>Geometry</a:t>
            </a:r>
            <a:r>
              <a:rPr lang="ru-RU" dirty="0"/>
              <a:t> [Электронный ресурс]:	 международный научно-образовательный журнал / Московский инженерно-физический институт. – М.: МИФИ, 1999 –. Режим доступа к журналу: http://www.c»u-journal.com.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25000" lnSpcReduction="20000"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ПРИМЕРЫ БИБЛИОГРАФИЧЕСКИХ ОПИСАНИЙ</a:t>
            </a:r>
            <a:endParaRPr lang="ru-RU" sz="28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8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4800" i="1" u="sng" dirty="0">
                <a:solidFill>
                  <a:srgbClr val="000000"/>
                </a:solidFill>
                <a:latin typeface="Times New Roman"/>
                <a:ea typeface="Times New Roman"/>
              </a:rPr>
              <a:t>Книга одного автора</a:t>
            </a:r>
            <a:endParaRPr lang="ru-RU" sz="4800" dirty="0">
              <a:latin typeface="Times New Roman"/>
              <a:ea typeface="Times New Roman"/>
            </a:endParaRPr>
          </a:p>
          <a:p>
            <a:pPr indent="444500" algn="just">
              <a:spcAft>
                <a:spcPts val="0"/>
              </a:spcAft>
            </a:pPr>
            <a:r>
              <a:rPr lang="ru-RU" sz="4800" dirty="0">
                <a:latin typeface="Times New Roman"/>
                <a:ea typeface="Times New Roman"/>
              </a:rPr>
              <a:t>Лихачёв В.К. Практическое акушерство с неотложными состояниями: руководство для врачей / </a:t>
            </a:r>
            <a:r>
              <a:rPr lang="ru-RU" sz="4800" dirty="0" err="1">
                <a:latin typeface="Times New Roman"/>
                <a:ea typeface="Times New Roman"/>
              </a:rPr>
              <a:t>В.К.Лихачёв</a:t>
            </a:r>
            <a:r>
              <a:rPr lang="ru-RU" sz="4800" dirty="0">
                <a:latin typeface="Times New Roman"/>
                <a:ea typeface="Times New Roman"/>
              </a:rPr>
              <a:t>. – М.: МИА, 2010. – 720 с.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4800" i="1" u="sng" dirty="0">
                <a:solidFill>
                  <a:srgbClr val="000000"/>
                </a:solidFill>
                <a:latin typeface="Times New Roman"/>
                <a:ea typeface="Times New Roman"/>
              </a:rPr>
              <a:t>Книга двух авторов</a:t>
            </a:r>
            <a:endParaRPr lang="ru-RU" sz="4800" dirty="0">
              <a:latin typeface="Times New Roman"/>
              <a:ea typeface="Times New Roman"/>
            </a:endParaRPr>
          </a:p>
          <a:p>
            <a:pPr indent="444500" algn="just">
              <a:spcAft>
                <a:spcPts val="0"/>
              </a:spcAft>
            </a:pPr>
            <a:r>
              <a:rPr lang="ru-RU" sz="4800" dirty="0">
                <a:latin typeface="Times New Roman"/>
                <a:ea typeface="Times New Roman"/>
              </a:rPr>
              <a:t>Денисова Т.П. Гериатрическая гастроэнтерология: избранные лекции/ Т.П. Денисова, Л.А. </a:t>
            </a:r>
            <a:r>
              <a:rPr lang="ru-RU" sz="4800" dirty="0" err="1">
                <a:latin typeface="Times New Roman"/>
                <a:ea typeface="Times New Roman"/>
              </a:rPr>
              <a:t>Тюльтяева</a:t>
            </a:r>
            <a:r>
              <a:rPr lang="ru-RU" sz="4800" dirty="0">
                <a:latin typeface="Times New Roman"/>
                <a:ea typeface="Times New Roman"/>
              </a:rPr>
              <a:t>. – М.: МИА, 2011. – 336 с.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4800" i="1" u="sng" dirty="0" smtClean="0">
                <a:latin typeface="Times New Roman"/>
                <a:ea typeface="Times New Roman"/>
              </a:rPr>
              <a:t>Более </a:t>
            </a:r>
            <a:r>
              <a:rPr lang="ru-RU" sz="4800" i="1" u="sng" dirty="0">
                <a:latin typeface="Times New Roman"/>
                <a:ea typeface="Times New Roman"/>
              </a:rPr>
              <a:t>3 авторов</a:t>
            </a:r>
            <a:endParaRPr lang="ru-RU" sz="4800" dirty="0">
              <a:latin typeface="Times New Roman"/>
              <a:ea typeface="Times New Roman"/>
            </a:endParaRPr>
          </a:p>
          <a:p>
            <a:pPr indent="444500" algn="just">
              <a:spcAft>
                <a:spcPts val="0"/>
              </a:spcAft>
            </a:pPr>
            <a:r>
              <a:rPr lang="ru-RU" sz="4800" dirty="0">
                <a:latin typeface="Times New Roman"/>
                <a:ea typeface="Times New Roman"/>
              </a:rPr>
              <a:t>Синергетические методы управления сложными системам и / А. А. Колесников [и др.]. – М.: Ком Книга, 2013. – 247 с.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4800" i="1" u="sng" dirty="0">
                <a:latin typeface="Times New Roman"/>
                <a:ea typeface="Times New Roman"/>
              </a:rPr>
              <a:t>Многотомное издание с автором</a:t>
            </a:r>
            <a:endParaRPr lang="ru-RU" sz="4800" dirty="0">
              <a:latin typeface="Times New Roman"/>
              <a:ea typeface="Times New Roman"/>
            </a:endParaRPr>
          </a:p>
          <a:p>
            <a:pPr indent="444500" algn="just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Бехтерев В.М. Избранные труды по психологии личности: в 2 т. Т.1: Психика и жизнь / В.М. Бехтерев. – СПб.: 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</a:rPr>
              <a:t>Алетейя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, 1999. </a:t>
            </a:r>
            <a:r>
              <a:rPr lang="ru-RU" sz="4800" dirty="0">
                <a:latin typeface="Times New Roman"/>
                <a:ea typeface="Times New Roman"/>
              </a:rPr>
              <a:t>–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 255с. </a:t>
            </a:r>
            <a:r>
              <a:rPr lang="ru-RU" sz="4800" dirty="0">
                <a:latin typeface="Times New Roman"/>
                <a:ea typeface="Times New Roman"/>
              </a:rPr>
              <a:t>–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 (Российские психологи: петербургская научная школа).</a:t>
            </a:r>
            <a:endParaRPr lang="ru-RU" sz="48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4800" i="1" u="sng" dirty="0">
                <a:solidFill>
                  <a:srgbClr val="000000"/>
                </a:solidFill>
                <a:latin typeface="Times New Roman"/>
                <a:ea typeface="Times New Roman"/>
              </a:rPr>
              <a:t>Описание под заглавием с редактором</a:t>
            </a:r>
            <a:endParaRPr lang="ru-RU" sz="4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Лабораторный практикум по курсу «Электронные усилители и источники питания»/ред. Т. М. 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</a:rPr>
              <a:t>Агаханян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. – 2-е изд. – М.: МИФИ. 2007. – 155 с.</a:t>
            </a:r>
            <a:endParaRPr lang="ru-RU" sz="48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4800" i="1" u="sng" dirty="0">
                <a:solidFill>
                  <a:srgbClr val="000000"/>
                </a:solidFill>
                <a:latin typeface="Times New Roman"/>
                <a:ea typeface="Times New Roman"/>
              </a:rPr>
              <a:t>с составителем  редактором</a:t>
            </a:r>
            <a:endParaRPr lang="ru-RU" sz="4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Краткая методика работы с электронными измерительными приборами : учеб. пособие для вузов / сост. Н. Ф. Большакова; ред. А. Г. Филиппов. – М.: МИФИ, 1973. – 42 с.</a:t>
            </a:r>
            <a:endParaRPr lang="ru-RU" sz="48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4800" i="1" u="sng" dirty="0">
                <a:latin typeface="Times New Roman"/>
                <a:ea typeface="Times New Roman"/>
              </a:rPr>
              <a:t>Статья из газеты</a:t>
            </a:r>
            <a:endParaRPr lang="ru-RU" sz="4800" dirty="0">
              <a:latin typeface="Times New Roman"/>
              <a:ea typeface="Times New Roman"/>
            </a:endParaRPr>
          </a:p>
          <a:p>
            <a:pPr indent="444500" algn="just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Зорин К. Испытание жизнью / К. Зорин // Медицинская газета. – 2011. – 20 мая. – С.11.</a:t>
            </a:r>
            <a:endParaRPr lang="ru-RU" sz="48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4800" i="1" u="sng" dirty="0">
                <a:latin typeface="Times New Roman"/>
                <a:ea typeface="Times New Roman"/>
              </a:rPr>
              <a:t>Статья из журнала</a:t>
            </a:r>
            <a:endParaRPr lang="ru-RU" sz="4800" dirty="0">
              <a:latin typeface="Times New Roman"/>
              <a:ea typeface="Times New Roman"/>
            </a:endParaRPr>
          </a:p>
          <a:p>
            <a:pPr indent="444500" algn="just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Нестерова С.Е. Опыт организации самостоятельной работы медицинских сестер врачей общей практики / С.Е. Нестерова // Главная медицинская сестра. – 2008. – № 5. – С. 35-43. </a:t>
            </a:r>
            <a:endParaRPr lang="ru-RU" sz="48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4800" i="1" u="sng" dirty="0">
                <a:solidFill>
                  <a:srgbClr val="000000"/>
                </a:solidFill>
                <a:latin typeface="Times New Roman"/>
                <a:ea typeface="Times New Roman"/>
              </a:rPr>
              <a:t>Статья из сборника</a:t>
            </a:r>
            <a:endParaRPr lang="ru-RU" sz="4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</a:rPr>
              <a:t>Бакина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 А. С. Прототип динамической интеллектуальной системы для мониторинга состояния помещения «Умный дом» / А. С. 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</a:rPr>
              <a:t>Бакина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, Ю. И. Петриченко // Научная сессия МИФИ-2007. Сборник научных трудов. – М., Том 3: Интеллектуальные системы и технологии. – 2007. – С. 214-215.</a:t>
            </a:r>
            <a:endParaRPr lang="ru-RU" sz="48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4800" i="1" u="sng" dirty="0">
                <a:solidFill>
                  <a:srgbClr val="000000"/>
                </a:solidFill>
                <a:latin typeface="Times New Roman"/>
                <a:ea typeface="Times New Roman"/>
              </a:rPr>
              <a:t>Стандарт</a:t>
            </a:r>
            <a:endParaRPr lang="ru-RU" sz="4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ГОСТ Р 517721-2001. Аппаратура радиоэлектронная бытовая. Входные и выходные параметры и типы соединений. Технические требования. – 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</a:rPr>
              <a:t>Введ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. 2002-01-01. – М.: Изд-во стандартов, 2001. – 27 с.</a:t>
            </a:r>
            <a:endParaRPr lang="ru-RU" sz="48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4800" i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Или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4800" i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Электронные </a:t>
            </a:r>
            <a:r>
              <a:rPr lang="ru-RU" sz="4800" i="1" u="sng" dirty="0">
                <a:solidFill>
                  <a:srgbClr val="FF0000"/>
                </a:solidFill>
                <a:latin typeface="Times New Roman"/>
                <a:ea typeface="Times New Roman"/>
              </a:rPr>
              <a:t>ресурсы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4800" dirty="0" err="1">
                <a:solidFill>
                  <a:srgbClr val="FF0000"/>
                </a:solidFill>
                <a:latin typeface="Times New Roman"/>
                <a:ea typeface="Times New Roman"/>
              </a:rPr>
              <a:t>Computer</a:t>
            </a:r>
            <a:r>
              <a:rPr lang="ru-RU" sz="4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>
                <a:solidFill>
                  <a:srgbClr val="FF0000"/>
                </a:solidFill>
                <a:latin typeface="Times New Roman"/>
                <a:ea typeface="Times New Roman"/>
              </a:rPr>
              <a:t>Grafics</a:t>
            </a:r>
            <a:r>
              <a:rPr lang="ru-RU" sz="4800" dirty="0">
                <a:solidFill>
                  <a:srgbClr val="FF0000"/>
                </a:solidFill>
                <a:latin typeface="Times New Roman"/>
                <a:ea typeface="Times New Roman"/>
              </a:rPr>
              <a:t> &amp; </a:t>
            </a:r>
            <a:r>
              <a:rPr lang="ru-RU" sz="4800" dirty="0" err="1">
                <a:solidFill>
                  <a:srgbClr val="FF0000"/>
                </a:solidFill>
                <a:latin typeface="Times New Roman"/>
                <a:ea typeface="Times New Roman"/>
              </a:rPr>
              <a:t>Geometry</a:t>
            </a:r>
            <a:r>
              <a:rPr lang="ru-RU" sz="4800" dirty="0">
                <a:solidFill>
                  <a:srgbClr val="FF0000"/>
                </a:solidFill>
                <a:latin typeface="Times New Roman"/>
                <a:ea typeface="Times New Roman"/>
              </a:rPr>
              <a:t> [Электронный ресурс]:	 международный научно-образовательный журнал / Московский инженерно-физический институт. – М.: МИФИ, 1999 –. Режим доступа к журналу: http://www.c»u-journal.com.</a:t>
            </a:r>
          </a:p>
          <a:p>
            <a:pPr indent="0" algn="just">
              <a:spcAft>
                <a:spcPts val="0"/>
              </a:spcAft>
              <a:buNone/>
            </a:pPr>
            <a:endParaRPr lang="ru-RU" sz="4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4800" i="1" u="sng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4800" dirty="0">
              <a:latin typeface="Times New Roman"/>
              <a:ea typeface="Times New Roman"/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711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3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ДИПЛОМНОЙ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титульный </a:t>
            </a:r>
            <a:r>
              <a:rPr lang="ru-RU" dirty="0"/>
              <a:t>лист;</a:t>
            </a:r>
          </a:p>
          <a:p>
            <a:r>
              <a:rPr lang="ru-RU" dirty="0" smtClean="0"/>
              <a:t>оглавление</a:t>
            </a:r>
            <a:r>
              <a:rPr lang="ru-RU" dirty="0"/>
              <a:t>;</a:t>
            </a:r>
          </a:p>
          <a:p>
            <a:r>
              <a:rPr lang="ru-RU" dirty="0" smtClean="0"/>
              <a:t>введение</a:t>
            </a:r>
            <a:r>
              <a:rPr lang="ru-RU" dirty="0"/>
              <a:t>;</a:t>
            </a:r>
          </a:p>
          <a:p>
            <a:r>
              <a:rPr lang="ru-RU" dirty="0" smtClean="0"/>
              <a:t>основную </a:t>
            </a:r>
            <a:r>
              <a:rPr lang="ru-RU" dirty="0"/>
              <a:t>часть;</a:t>
            </a:r>
          </a:p>
          <a:p>
            <a:r>
              <a:rPr lang="ru-RU" dirty="0" smtClean="0"/>
              <a:t>список </a:t>
            </a:r>
            <a:r>
              <a:rPr lang="ru-RU" dirty="0"/>
              <a:t>литературы;</a:t>
            </a:r>
          </a:p>
          <a:p>
            <a:r>
              <a:rPr lang="ru-RU" dirty="0" smtClean="0"/>
              <a:t>приложения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3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ZamDirek\Desktop\курсовые (2)\Inked20201230_080223 (1)_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24" y="548680"/>
            <a:ext cx="4502100" cy="60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1569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90059"/>
            <a:ext cx="511256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3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ZamDirek\Desktop\курсовые (2)\Inked20201230_081052_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332656"/>
            <a:ext cx="4582604" cy="611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2-3 стр.</a:t>
            </a:r>
            <a:endParaRPr lang="ru-RU" dirty="0"/>
          </a:p>
        </p:txBody>
      </p:sp>
      <p:pic>
        <p:nvPicPr>
          <p:cNvPr id="3074" name="Picture 2" descr="C:\Users\ZamDirek\Desktop\курсовые (2)\Inked20201230_081552_L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Цель должна быть одна</a:t>
            </a:r>
          </a:p>
          <a:p>
            <a:r>
              <a:rPr lang="ru-RU" dirty="0" smtClean="0"/>
              <a:t>Задачи есть</a:t>
            </a:r>
          </a:p>
          <a:p>
            <a:r>
              <a:rPr lang="ru-RU" dirty="0" smtClean="0"/>
              <a:t>Актуальность есть.</a:t>
            </a:r>
          </a:p>
          <a:p>
            <a:r>
              <a:rPr lang="ru-RU" dirty="0" smtClean="0"/>
              <a:t>Нет </a:t>
            </a:r>
            <a:r>
              <a:rPr lang="ru-RU" dirty="0" smtClean="0">
                <a:solidFill>
                  <a:srgbClr val="FF0000"/>
                </a:solidFill>
              </a:rPr>
              <a:t>Объекта, предмета исследования</a:t>
            </a:r>
          </a:p>
          <a:p>
            <a:r>
              <a:rPr lang="ru-RU" dirty="0" smtClean="0"/>
              <a:t>Нет </a:t>
            </a:r>
            <a:r>
              <a:rPr lang="ru-RU" dirty="0" smtClean="0">
                <a:solidFill>
                  <a:srgbClr val="FF0000"/>
                </a:solidFill>
              </a:rPr>
              <a:t>Проблемы исследования</a:t>
            </a:r>
          </a:p>
          <a:p>
            <a:r>
              <a:rPr lang="ru-RU" dirty="0" smtClean="0"/>
              <a:t> НЕТ </a:t>
            </a:r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ru-RU" dirty="0">
                <a:solidFill>
                  <a:srgbClr val="FF0000"/>
                </a:solidFill>
              </a:rPr>
              <a:t>ипотезы исследования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Нет </a:t>
            </a:r>
            <a:r>
              <a:rPr lang="ru-RU" dirty="0" smtClean="0">
                <a:solidFill>
                  <a:srgbClr val="FF0000"/>
                </a:solidFill>
              </a:rPr>
              <a:t>Базы исследования</a:t>
            </a:r>
          </a:p>
          <a:p>
            <a:r>
              <a:rPr lang="ru-RU" dirty="0" smtClean="0"/>
              <a:t>Нет </a:t>
            </a:r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рактической значимости.</a:t>
            </a:r>
          </a:p>
          <a:p>
            <a:r>
              <a:rPr lang="ru-RU" dirty="0" smtClean="0"/>
              <a:t>Нет </a:t>
            </a:r>
            <a:r>
              <a:rPr lang="ru-RU" dirty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овизны исследования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6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Роль медицинской сестры в профилактике новой </a:t>
            </a:r>
            <a:r>
              <a:rPr lang="ru-RU" sz="2800" dirty="0" err="1"/>
              <a:t>коронавирусной</a:t>
            </a:r>
            <a:r>
              <a:rPr lang="ru-RU" sz="2800" dirty="0"/>
              <a:t> инфекции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Цель </a:t>
            </a:r>
          </a:p>
          <a:p>
            <a:endParaRPr lang="ru-RU" b="1" dirty="0"/>
          </a:p>
          <a:p>
            <a:r>
              <a:rPr lang="ru-RU" dirty="0" smtClean="0"/>
              <a:t>– выявить роль </a:t>
            </a:r>
            <a:r>
              <a:rPr lang="ru-RU" dirty="0"/>
              <a:t>медицинской сестры в профилактике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Объект </a:t>
            </a:r>
          </a:p>
          <a:p>
            <a:r>
              <a:rPr lang="ru-RU" dirty="0" smtClean="0"/>
              <a:t>профилактика </a:t>
            </a:r>
            <a:r>
              <a:rPr lang="ru-RU" dirty="0"/>
              <a:t>новой </a:t>
            </a:r>
            <a:r>
              <a:rPr lang="ru-RU" dirty="0" err="1"/>
              <a:t>коронавирусной</a:t>
            </a:r>
            <a:r>
              <a:rPr lang="ru-RU" dirty="0"/>
              <a:t> </a:t>
            </a:r>
            <a:r>
              <a:rPr lang="ru-RU" dirty="0" smtClean="0"/>
              <a:t>инфекции</a:t>
            </a:r>
          </a:p>
          <a:p>
            <a:pPr marL="0" indent="0">
              <a:buNone/>
            </a:pPr>
            <a:r>
              <a:rPr lang="ru-RU" b="1" dirty="0" smtClean="0"/>
              <a:t>ПРЕДМЕТ</a:t>
            </a:r>
          </a:p>
          <a:p>
            <a:r>
              <a:rPr lang="ru-RU" b="1" dirty="0"/>
              <a:t>Роль медицинской сестры в профилактике новой </a:t>
            </a:r>
            <a:r>
              <a:rPr lang="ru-RU" b="1" dirty="0" err="1"/>
              <a:t>коронавирусной</a:t>
            </a:r>
            <a:r>
              <a:rPr lang="ru-RU" b="1" dirty="0"/>
              <a:t> инфекции</a:t>
            </a: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0879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Проблема исследования</a:t>
            </a:r>
          </a:p>
          <a:p>
            <a:r>
              <a:rPr lang="ru-RU" b="1" dirty="0" smtClean="0"/>
              <a:t>В связи с возникновением новой </a:t>
            </a:r>
            <a:r>
              <a:rPr lang="ru-RU" b="1" dirty="0" err="1" smtClean="0"/>
              <a:t>короновирусной</a:t>
            </a:r>
            <a:r>
              <a:rPr lang="ru-RU" b="1" dirty="0" smtClean="0"/>
              <a:t> инфекцией существует необходимость определения задач медицинской сестры в профилактике </a:t>
            </a:r>
            <a:r>
              <a:rPr lang="en-US" b="1" dirty="0" smtClean="0"/>
              <a:t>COVID19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Гипотезы </a:t>
            </a:r>
            <a:r>
              <a:rPr lang="ru-RU" b="1" dirty="0" smtClean="0">
                <a:solidFill>
                  <a:srgbClr val="FF0000"/>
                </a:solidFill>
              </a:rPr>
              <a:t>исследования</a:t>
            </a:r>
          </a:p>
          <a:p>
            <a:r>
              <a:rPr lang="ru-RU" dirty="0" smtClean="0"/>
              <a:t>В результате определения роли медицинской сестры в профилактике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следует ожидать снижение риска заболеваемости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1024</Words>
  <Application>Microsoft Office PowerPoint</Application>
  <PresentationFormat>Экран (4:3)</PresentationFormat>
  <Paragraphs>122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ОБЗОР ТИПИЧНЫХ ОШИБОК ПРИ НАПИСАНИИ ДИПЛОМНОЙ РАБОТЫ</vt:lpstr>
      <vt:lpstr>Презентация PowerPoint</vt:lpstr>
      <vt:lpstr>СТРУКТУРА ДИПЛОМНОЙ РАБОТЫ</vt:lpstr>
      <vt:lpstr>Презентация PowerPoint</vt:lpstr>
      <vt:lpstr>Презентация PowerPoint</vt:lpstr>
      <vt:lpstr>Презентация PowerPoint</vt:lpstr>
      <vt:lpstr>Введение 2-3 стр.</vt:lpstr>
      <vt:lpstr>Роль медицинской сестры в профилактике новой коронавирусной инфекции</vt:lpstr>
      <vt:lpstr>Презентация PowerPoint</vt:lpstr>
      <vt:lpstr>Презентация PowerPoint</vt:lpstr>
      <vt:lpstr>Теоретическая часть  15-20 стр.</vt:lpstr>
      <vt:lpstr>Глава 2  Практическая часть 20-25 стр.</vt:lpstr>
      <vt:lpstr>Глава 2  Практическая часть (20-25 стр.)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 ( 2-3 стр.)</vt:lpstr>
      <vt:lpstr>Презентация PowerPoint</vt:lpstr>
      <vt:lpstr>В ходе проведенного исследования нами были сделаны следующие выводы:</vt:lpstr>
      <vt:lpstr>Список литературы  ( не менее 20 источников)</vt:lpstr>
      <vt:lpstr>Электронные ресурсы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ТИПИЧНЫХ ОШИБОК ПРИ НАПИСАНИИ ВКР</dc:title>
  <dc:creator>ZamDirek</dc:creator>
  <cp:lastModifiedBy>ZamDirek</cp:lastModifiedBy>
  <cp:revision>28</cp:revision>
  <dcterms:created xsi:type="dcterms:W3CDTF">2020-12-30T04:55:07Z</dcterms:created>
  <dcterms:modified xsi:type="dcterms:W3CDTF">2024-11-27T07:12:43Z</dcterms:modified>
</cp:coreProperties>
</file>