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50525-4720-48CE-81B4-3955D1BEE094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3114A-4199-40E1-8A95-770C559347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86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3114A-4199-40E1-8A95-770C55934799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78B1B12-1F83-4B8C-8021-815FF4DC8E99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8CBE7D4-A0EB-4B9F-B855-444E469FD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196752"/>
            <a:ext cx="7056784" cy="274169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Организация и проведение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изобразительной деятельности в детском саду</a:t>
            </a:r>
            <a:br>
              <a:rPr lang="ru-RU" sz="3600" dirty="0" smtClean="0">
                <a:solidFill>
                  <a:schemeClr val="bg1"/>
                </a:solidFill>
              </a:rPr>
            </a:b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5786454"/>
            <a:ext cx="6172200" cy="78313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7632848" cy="54006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изобразительной деятельности выделяется три вида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рисование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лепка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аппликация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все они в полной мере влияют на всестороннее развитие ребенка, а именно: на умственное развитие. Ведь мыслительная деятельность ребенка находится в зависимости от деятельности руки.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169224" cy="70609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Типы изображений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980728"/>
            <a:ext cx="8064896" cy="5493224"/>
          </a:xfrm>
        </p:spPr>
        <p:txBody>
          <a:bodyPr/>
          <a:lstStyle/>
          <a:p>
            <a:r>
              <a:rPr lang="ru-RU" sz="2800" b="1" dirty="0" smtClean="0"/>
              <a:t>Изобразительная  деятельность включает три вида изображений:</a:t>
            </a:r>
          </a:p>
          <a:p>
            <a:r>
              <a:rPr lang="ru-RU" sz="2800" b="1" dirty="0" smtClean="0"/>
              <a:t>  </a:t>
            </a:r>
            <a:r>
              <a:rPr lang="ru-RU" sz="2800" b="1" dirty="0" smtClean="0">
                <a:solidFill>
                  <a:srgbClr val="FF0000"/>
                </a:solidFill>
              </a:rPr>
              <a:t>Предметное .</a:t>
            </a:r>
          </a:p>
          <a:p>
            <a:pPr>
              <a:buNone/>
            </a:pPr>
            <a:r>
              <a:rPr lang="ru-RU" sz="2800" dirty="0" smtClean="0"/>
              <a:t>  </a:t>
            </a:r>
            <a:r>
              <a:rPr lang="ru-RU" sz="2800" i="1" dirty="0" smtClean="0"/>
              <a:t>Создание выразительных образов различных предметов доступными для данного возраста изобразительными средствами.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b="1" dirty="0" smtClean="0">
              <a:solidFill>
                <a:srgbClr val="FF0000"/>
              </a:solidFill>
            </a:endParaRPr>
          </a:p>
          <a:p>
            <a:endParaRPr lang="ru-RU" sz="3200" b="1" dirty="0" smtClean="0">
              <a:solidFill>
                <a:srgbClr val="00B050"/>
              </a:solidFill>
            </a:endParaRPr>
          </a:p>
          <a:p>
            <a:endParaRPr lang="ru-RU" sz="3200" b="1" dirty="0" smtClean="0">
              <a:solidFill>
                <a:srgbClr val="00B050"/>
              </a:solidFill>
            </a:endParaRPr>
          </a:p>
          <a:p>
            <a:endParaRPr lang="ru-RU" sz="3200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endParaRPr lang="ru-RU" dirty="0"/>
          </a:p>
        </p:txBody>
      </p:sp>
      <p:pic>
        <p:nvPicPr>
          <p:cNvPr id="5" name="Рисунок 4" descr="a240b51563c4f7bb665cdfe1e4d754a9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1415264">
            <a:off x="3349108" y="3840348"/>
            <a:ext cx="1985214" cy="278092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image038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859508">
            <a:off x="6068089" y="4048881"/>
            <a:ext cx="1823352" cy="24274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93384810_plastilin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770984">
            <a:off x="445591" y="4639038"/>
            <a:ext cx="2584520" cy="19383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931224" cy="534920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 Сюжетное</a:t>
            </a:r>
            <a:r>
              <a:rPr lang="ru-RU" sz="3200" dirty="0" smtClean="0"/>
              <a:t> </a:t>
            </a:r>
          </a:p>
          <a:p>
            <a:pPr>
              <a:buNone/>
            </a:pPr>
            <a:r>
              <a:rPr lang="ru-RU" sz="3200" dirty="0" smtClean="0"/>
              <a:t>  </a:t>
            </a:r>
            <a:r>
              <a:rPr lang="ru-RU" sz="2800" i="1" dirty="0" smtClean="0"/>
              <a:t>Научить ребенка передавать свои впечатления от окружающей действительности.</a:t>
            </a:r>
            <a:endParaRPr lang="ru-RU" sz="3200" i="1" dirty="0" smtClean="0"/>
          </a:p>
          <a:p>
            <a:pPr>
              <a:buNone/>
            </a:pPr>
            <a:endParaRPr lang="ru-RU" sz="32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Типы изображений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 descr="_9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409088">
            <a:off x="4860032" y="3573016"/>
            <a:ext cx="3593268" cy="25800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544212"/>
            <a:ext cx="3721596" cy="26795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19256" cy="54006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Декоративное.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  </a:t>
            </a:r>
            <a:r>
              <a:rPr lang="ru-RU" sz="2800" i="1" dirty="0" smtClean="0"/>
              <a:t>Дети</a:t>
            </a:r>
            <a:r>
              <a:rPr lang="ru-RU" sz="2800" b="1" i="1" dirty="0" smtClean="0"/>
              <a:t> </a:t>
            </a:r>
            <a:r>
              <a:rPr lang="ru-RU" sz="2800" i="1" dirty="0" smtClean="0"/>
              <a:t>знакомясь с декоративным искусством, должны научиться ясно представлять себе, что такое ритм и симметрия.</a:t>
            </a:r>
            <a:endParaRPr lang="ru-RU" sz="3200" i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Типы изображений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Рисунок 4" descr="dekorativnaya_lepka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0580428">
            <a:off x="229773" y="4173706"/>
            <a:ext cx="2744229" cy="20526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27530cb85135f740938e979f56ce2e6f.jpg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059831" y="3573016"/>
            <a:ext cx="2838441" cy="21288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0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891094">
            <a:off x="5808799" y="4226993"/>
            <a:ext cx="2879660" cy="21597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904656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Целесообразно закрепить за каждым ребенком постоянное место.</a:t>
            </a:r>
          </a:p>
          <a:p>
            <a:r>
              <a:rPr lang="ru-RU" b="1" dirty="0" smtClean="0"/>
              <a:t>Необходимо определить место для мольберта, на котором производится показ, крепится образец. Свет на него должен падать так, чтобы все показываемое было хорошо видно.</a:t>
            </a:r>
          </a:p>
          <a:p>
            <a:r>
              <a:rPr lang="ru-RU" b="1" dirty="0" smtClean="0"/>
              <a:t>При расстановке столов в 2 ряда мольберт располагается на расстоянии 2 м от передних столов. Если столы стоят в 3 ряда – то на расстоянии не менее 2,5 метров. </a:t>
            </a:r>
          </a:p>
          <a:p>
            <a:r>
              <a:rPr lang="ru-RU" b="1" dirty="0" smtClean="0"/>
              <a:t>К подготовке материала следует привлекать детей.  Как показала практика целесообразно сочетать работу дежурных (начиная со средней группы) с самообслуживанием детей.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Организация  НОД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363272" cy="5400600"/>
          </a:xfrm>
        </p:spPr>
        <p:txBody>
          <a:bodyPr/>
          <a:lstStyle/>
          <a:p>
            <a:r>
              <a:rPr lang="ru-RU" b="1" dirty="0" smtClean="0"/>
              <a:t>Все оборудование и материал к занятиям следует размещать в определенном месте, чтобы дети знали, откуда взять все необходимое для занятия и убрать после его окончания.</a:t>
            </a:r>
          </a:p>
          <a:p>
            <a:r>
              <a:rPr lang="ru-RU" b="1" dirty="0" smtClean="0"/>
              <a:t>Для полноценного проведения НОД большое значение имеет хорошая заблаговременная подготовка к нему. Подготовка  занятия складывается из: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подготовки материала для работы детей,</a:t>
            </a:r>
          </a:p>
          <a:p>
            <a:pPr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FF0000"/>
                </a:solidFill>
              </a:rPr>
              <a:t> материала для показа и объяснения воспитателя,</a:t>
            </a:r>
          </a:p>
          <a:p>
            <a:pPr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FF0000"/>
                </a:solidFill>
              </a:rPr>
              <a:t> подготовленность самого воспитателя.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Организация  НОД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8892480" cy="5733256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Процесс занятия делится на 3 части: </a:t>
            </a:r>
          </a:p>
          <a:p>
            <a:pPr marL="457200" indent="-457200">
              <a:buAutoNum type="arabicParenR"/>
            </a:pPr>
            <a:r>
              <a:rPr lang="ru-RU" b="1" dirty="0" smtClean="0"/>
              <a:t>вступительная часть или организационная; </a:t>
            </a:r>
          </a:p>
          <a:p>
            <a:pPr marL="457200" indent="-457200">
              <a:buAutoNum type="arabicParenR"/>
            </a:pPr>
            <a:r>
              <a:rPr lang="ru-RU" b="1" dirty="0" smtClean="0"/>
              <a:t>руководство процессом (объяснение воспитателя) выполнения работы;</a:t>
            </a:r>
          </a:p>
          <a:p>
            <a:pPr marL="457200" indent="-457200">
              <a:buAutoNum type="arabicParenR"/>
            </a:pPr>
            <a:r>
              <a:rPr lang="ru-RU" b="1" dirty="0" smtClean="0"/>
              <a:t>заключительная часть – просмотр и оценка детских работ.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Структура первой части НОД примерно такова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Сообщение содержания предстоящей работы, создание интереса и эмоционального настроя (сюрпризный момент).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Анализ изображаемого (натуры, образца), напоминание о виденном ранее, чтение художественной литературы. Беседа с детьми.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Конкретные указания к выполнению работы. Активное участие детей в пояснениях и показе приемов выполнения (опрос детей). 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Структура  НОД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8496944" cy="53492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Структура второй части НОД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2) </a:t>
            </a:r>
            <a:r>
              <a:rPr lang="ru-RU" b="1" dirty="0" smtClean="0"/>
              <a:t>руководство процессом (объяснение воспитателя) выполнения работы;</a:t>
            </a:r>
          </a:p>
          <a:p>
            <a:pPr>
              <a:buNone/>
            </a:pPr>
            <a:r>
              <a:rPr lang="ru-RU" dirty="0" smtClean="0"/>
              <a:t>   Перед тем как приступить к работе, дети должны хорошо уяснить, с чего им следует начинать и как действовать во второй части занятия. В процессе выполнения детьми самой работы воспитатель должен руководить занятием в целом, а также уделять внимание отдельным детям.</a:t>
            </a:r>
          </a:p>
          <a:p>
            <a:pPr>
              <a:buNone/>
            </a:pPr>
            <a:r>
              <a:rPr lang="ru-RU" dirty="0" smtClean="0"/>
              <a:t>Если же ребёнок не справляется, то следует ему помочь, наводящим вопросов, советом и лишь в редких случаях показом изображения и то только на </a:t>
            </a:r>
            <a:r>
              <a:rPr lang="ru-RU" u="sng" dirty="0" smtClean="0">
                <a:solidFill>
                  <a:srgbClr val="FF0000"/>
                </a:solidFill>
              </a:rPr>
              <a:t>отдельном листе</a:t>
            </a:r>
            <a:r>
              <a:rPr lang="ru-RU" dirty="0" smtClean="0"/>
              <a:t>, а не на рисунке ребенка.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467600" cy="7780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Структура  НОД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19256" cy="59766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Третья часть НОД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3) </a:t>
            </a:r>
            <a:r>
              <a:rPr lang="ru-RU" b="1" dirty="0" smtClean="0"/>
              <a:t>заключительная часть – просмотр и оценка детских работ </a:t>
            </a:r>
            <a:r>
              <a:rPr lang="ru-RU" dirty="0" smtClean="0"/>
              <a:t>детьми и воспитателем. Анализ детских работ проводится тотчас же после окончания занятия.</a:t>
            </a:r>
          </a:p>
          <a:p>
            <a:pPr>
              <a:buNone/>
            </a:pPr>
            <a:r>
              <a:rPr lang="ru-RU" dirty="0" smtClean="0"/>
              <a:t>Между процессом работы и анализом необходим небольшой перерыв, чтобы дать физическую разминку детям. Целесообразно предложить детям встать из-за столов и убрать индивидуальное оборудование, а затем собрать их полукругом или опять посадить на свои места и дать оценку проделанной работе. После ответов детей на вопросы заключительные слова говорит воспитатель. Он дает общую оценку занятию, выделяя в отдельных работах то, что он считает в данный момент важным. </a:t>
            </a:r>
          </a:p>
          <a:p>
            <a:pPr>
              <a:buNone/>
            </a:pP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Структура  НОД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Закрепление знаний и умений, навыков детей по изобразительной деятельности.</a:t>
            </a:r>
          </a:p>
          <a:p>
            <a:pPr algn="just"/>
            <a:r>
              <a:rPr lang="ru-RU" dirty="0" smtClean="0"/>
              <a:t>Оснащение центров необходимым материалом.</a:t>
            </a:r>
          </a:p>
          <a:p>
            <a:pPr algn="just"/>
            <a:r>
              <a:rPr lang="ru-RU" dirty="0" smtClean="0"/>
              <a:t>Знакомство с произведениями изобразительного искусства.</a:t>
            </a:r>
          </a:p>
          <a:p>
            <a:pPr algn="just"/>
            <a:r>
              <a:rPr lang="ru-RU" dirty="0" smtClean="0"/>
              <a:t>Руководство и целенаправленное обучение детей способам изображения, технике рисования, лепки, аппликации.</a:t>
            </a:r>
          </a:p>
          <a:p>
            <a:pPr algn="just"/>
            <a:r>
              <a:rPr lang="ru-RU" dirty="0" smtClean="0"/>
              <a:t>Создает условия для самостоятельной изобразительной деятельности детей.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b="1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Изобразительная деятельность вне занятий</a:t>
            </a:r>
          </a:p>
        </p:txBody>
      </p:sp>
    </p:spTree>
    <p:extLst>
      <p:ext uri="{BB962C8B-B14F-4D97-AF65-F5344CB8AC3E}">
        <p14:creationId xmlns:p14="http://schemas.microsoft.com/office/powerpoint/2010/main" val="3982735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/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ТЕХНИКИ РИСОВАНИЯ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простым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карандашом, 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цветными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карандашами, фломастерами, 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гуашью,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акварелью, 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восковыми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мелками, пастелью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 ТЕХНИКИ РИСОВАНИЯ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нетрадиционное использование привычных материалов, помогающих ребенку на ранних стадиях обучения добиться выразительности создаваемых образов.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67600" cy="79695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Художественные техники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517013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30729662"/>
              </p:ext>
            </p:extLst>
          </p:nvPr>
        </p:nvGraphicFramePr>
        <p:xfrm>
          <a:off x="0" y="1772816"/>
          <a:ext cx="9145016" cy="25202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86254"/>
                <a:gridCol w="2286254"/>
                <a:gridCol w="2286254"/>
                <a:gridCol w="2286254"/>
              </a:tblGrid>
              <a:tr h="252028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Что рисую?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(образ)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Как рисую ?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(художествен</a:t>
                      </a:r>
                    </a:p>
                    <a:p>
                      <a:pPr algn="ctr"/>
                      <a:r>
                        <a:rPr lang="ru-RU" dirty="0" err="1" smtClean="0"/>
                        <a:t>ная</a:t>
                      </a:r>
                      <a:r>
                        <a:rPr lang="ru-RU" dirty="0" smtClean="0"/>
                        <a:t> техника)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Чем рисую?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(изобразитель</a:t>
                      </a:r>
                    </a:p>
                    <a:p>
                      <a:pPr algn="ctr"/>
                      <a:r>
                        <a:rPr lang="ru-RU" dirty="0" err="1" smtClean="0"/>
                        <a:t>ные</a:t>
                      </a:r>
                      <a:r>
                        <a:rPr lang="ru-RU" dirty="0" smtClean="0"/>
                        <a:t> материалы</a:t>
                      </a:r>
                      <a:r>
                        <a:rPr lang="ru-RU" baseline="0" dirty="0" smtClean="0"/>
                        <a:t> и инструменты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Что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сначала, </a:t>
                      </a:r>
                    </a:p>
                    <a:p>
                      <a:pPr algn="ctr"/>
                      <a:r>
                        <a:rPr lang="ru-RU" sz="2400" dirty="0" smtClean="0"/>
                        <a:t>что потом ?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(содержание)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Схема-правило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0944515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321</TotalTime>
  <Words>688</Words>
  <Application>Microsoft Office PowerPoint</Application>
  <PresentationFormat>Экран (4:3)</PresentationFormat>
  <Paragraphs>70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Организация и проведение изобразительной деятельности в детском саду </vt:lpstr>
      <vt:lpstr>Презентация PowerPoint</vt:lpstr>
      <vt:lpstr>Типы изображений</vt:lpstr>
      <vt:lpstr>Типы изображений</vt:lpstr>
      <vt:lpstr>Типы изображений</vt:lpstr>
      <vt:lpstr>Организация  НОД</vt:lpstr>
      <vt:lpstr>Организация  НОД</vt:lpstr>
      <vt:lpstr>Структура  НОД</vt:lpstr>
      <vt:lpstr>Структура  НОД</vt:lpstr>
      <vt:lpstr>Структура  НОД</vt:lpstr>
      <vt:lpstr>Изобразительная деятельность вне занятий</vt:lpstr>
      <vt:lpstr>Художественные техники</vt:lpstr>
      <vt:lpstr>Схема-правило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 проведение изобразительной деятельности в детском саду</dc:title>
  <dc:creator>Ольга</dc:creator>
  <cp:lastModifiedBy>Admin</cp:lastModifiedBy>
  <cp:revision>10</cp:revision>
  <cp:lastPrinted>2015-03-25T20:18:49Z</cp:lastPrinted>
  <dcterms:created xsi:type="dcterms:W3CDTF">2015-03-25T17:16:57Z</dcterms:created>
  <dcterms:modified xsi:type="dcterms:W3CDTF">2019-01-23T15:07:36Z</dcterms:modified>
</cp:coreProperties>
</file>