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0" autoAdjust="0"/>
    <p:restoredTop sz="84981" autoAdjust="0"/>
  </p:normalViewPr>
  <p:slideViewPr>
    <p:cSldViewPr snapToGrid="0">
      <p:cViewPr varScale="1">
        <p:scale>
          <a:sx n="57" d="100"/>
          <a:sy n="57" d="100"/>
        </p:scale>
        <p:origin x="82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941FB-4A55-4D9D-80C5-546DB1C32DF5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A5F7FAA-6562-46DA-AEEA-DFF9479F72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579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941FB-4A55-4D9D-80C5-546DB1C32DF5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A5F7FAA-6562-46DA-AEEA-DFF9479F72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906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941FB-4A55-4D9D-80C5-546DB1C32DF5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A5F7FAA-6562-46DA-AEEA-DFF9479F72C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83633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941FB-4A55-4D9D-80C5-546DB1C32DF5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A5F7FAA-6562-46DA-AEEA-DFF9479F72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237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941FB-4A55-4D9D-80C5-546DB1C32DF5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A5F7FAA-6562-46DA-AEEA-DFF9479F72C1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36307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941FB-4A55-4D9D-80C5-546DB1C32DF5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A5F7FAA-6562-46DA-AEEA-DFF9479F72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434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941FB-4A55-4D9D-80C5-546DB1C32DF5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7FAA-6562-46DA-AEEA-DFF9479F72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5951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941FB-4A55-4D9D-80C5-546DB1C32DF5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7FAA-6562-46DA-AEEA-DFF9479F72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3523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941FB-4A55-4D9D-80C5-546DB1C32DF5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7FAA-6562-46DA-AEEA-DFF9479F72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2531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941FB-4A55-4D9D-80C5-546DB1C32DF5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A5F7FAA-6562-46DA-AEEA-DFF9479F72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61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941FB-4A55-4D9D-80C5-546DB1C32DF5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A5F7FAA-6562-46DA-AEEA-DFF9479F72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001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941FB-4A55-4D9D-80C5-546DB1C32DF5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A5F7FAA-6562-46DA-AEEA-DFF9479F72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4332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941FB-4A55-4D9D-80C5-546DB1C32DF5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7FAA-6562-46DA-AEEA-DFF9479F72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4176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941FB-4A55-4D9D-80C5-546DB1C32DF5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7FAA-6562-46DA-AEEA-DFF9479F72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037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941FB-4A55-4D9D-80C5-546DB1C32DF5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F7FAA-6562-46DA-AEEA-DFF9479F72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786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941FB-4A55-4D9D-80C5-546DB1C32DF5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A5F7FAA-6562-46DA-AEEA-DFF9479F72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403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1941FB-4A55-4D9D-80C5-546DB1C32DF5}" type="datetimeFigureOut">
              <a:rPr lang="ru-RU" smtClean="0"/>
              <a:t>16.11.2022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A5F7FAA-6562-46DA-AEEA-DFF9479F72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468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69FA3D-D484-4764-9E02-3ABCB597B4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8100" y="-2095500"/>
            <a:ext cx="9144000" cy="4025900"/>
          </a:xfrm>
        </p:spPr>
        <p:txBody>
          <a:bodyPr>
            <a:normAutofit/>
          </a:bodyPr>
          <a:lstStyle/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Карл Дженкинс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2F83AC1-5F34-49DC-AF70-6FD91DF66A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74800" y="3055938"/>
            <a:ext cx="9144000" cy="1655762"/>
          </a:xfrm>
        </p:spPr>
        <p:txBody>
          <a:bodyPr>
            <a:noAutofit/>
          </a:bodyPr>
          <a:lstStyle/>
          <a:p>
            <a:pPr algn="r"/>
            <a:r>
              <a:rPr lang="ru-RU" sz="3600" dirty="0"/>
              <a:t>Месса мира «Вооруженный человек»</a:t>
            </a:r>
          </a:p>
          <a:p>
            <a:pPr algn="r"/>
            <a:r>
              <a:rPr lang="ru-RU" sz="3600" dirty="0"/>
              <a:t>Часть 1 </a:t>
            </a:r>
            <a:r>
              <a:rPr lang="en-US" sz="3600" dirty="0"/>
              <a:t>The Armed Man</a:t>
            </a:r>
          </a:p>
          <a:p>
            <a:pPr algn="r"/>
            <a:r>
              <a:rPr lang="ru-RU" sz="3600" dirty="0"/>
              <a:t>(«Вооружённый человек)</a:t>
            </a:r>
          </a:p>
        </p:txBody>
      </p:sp>
    </p:spTree>
    <p:extLst>
      <p:ext uri="{BB962C8B-B14F-4D97-AF65-F5344CB8AC3E}">
        <p14:creationId xmlns:p14="http://schemas.microsoft.com/office/powerpoint/2010/main" val="1600662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69FA3D-D484-4764-9E02-3ABCB597B4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479675"/>
          </a:xfrm>
        </p:spPr>
        <p:txBody>
          <a:bodyPr>
            <a:normAutofit/>
          </a:bodyPr>
          <a:lstStyle/>
          <a:p>
            <a:r>
              <a:rPr lang="ru-RU" sz="2400" dirty="0"/>
              <a:t>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2F83AC1-5F34-49DC-AF70-6FD91DF66A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0800000" flipV="1">
            <a:off x="4649832" y="101600"/>
            <a:ext cx="7542167" cy="6756400"/>
          </a:xfrm>
        </p:spPr>
        <p:txBody>
          <a:bodyPr>
            <a:normAutofit fontScale="92500" lnSpcReduction="20000"/>
          </a:bodyPr>
          <a:lstStyle/>
          <a:p>
            <a:r>
              <a:rPr lang="ru-RU" sz="3600" dirty="0"/>
              <a:t>Карл Дженкинс</a:t>
            </a:r>
          </a:p>
          <a:p>
            <a:r>
              <a:rPr lang="ru-RU" sz="3600" dirty="0"/>
              <a:t>родился 17.02.1944 г. в Англии.</a:t>
            </a:r>
          </a:p>
          <a:p>
            <a:endParaRPr lang="ru-RU" sz="3600" dirty="0"/>
          </a:p>
          <a:p>
            <a:r>
              <a:rPr lang="ru-RU" sz="2800" dirty="0"/>
              <a:t>Валлийский мультиинструменталист (гобой, саксофон, клавишные) и композитор.</a:t>
            </a:r>
          </a:p>
          <a:p>
            <a:r>
              <a:rPr lang="ru-RU" sz="2800" dirty="0"/>
              <a:t>Получил образование в </a:t>
            </a:r>
            <a:r>
              <a:rPr lang="ru-RU" sz="2800" dirty="0" err="1"/>
              <a:t>Кардиффском</a:t>
            </a:r>
            <a:r>
              <a:rPr lang="ru-RU" sz="2800" dirty="0"/>
              <a:t> университете и Королевской академии музыки.</a:t>
            </a:r>
          </a:p>
          <a:p>
            <a:r>
              <a:rPr lang="ru-RU" sz="2800" dirty="0"/>
              <a:t>Известность получил, как Джаз- и Рок-музыкант.</a:t>
            </a:r>
          </a:p>
          <a:p>
            <a:r>
              <a:rPr lang="ru-RU" sz="2800" dirty="0"/>
              <a:t>Дженкинс создал рекламную музыку, музыку к кинофильмам («</a:t>
            </a:r>
            <a:r>
              <a:rPr lang="ru-RU" sz="2800" dirty="0" err="1"/>
              <a:t>Палладио</a:t>
            </a:r>
            <a:r>
              <a:rPr lang="ru-RU" sz="2800" dirty="0"/>
              <a:t>» 1996 г., соавтор саундтрека к фильму «</a:t>
            </a:r>
            <a:r>
              <a:rPr lang="ru-RU" sz="2800" dirty="0" err="1"/>
              <a:t>Аватар</a:t>
            </a:r>
            <a:r>
              <a:rPr lang="ru-RU" sz="2800" dirty="0"/>
              <a:t>»)</a:t>
            </a:r>
          </a:p>
          <a:p>
            <a:r>
              <a:rPr lang="ru-RU" sz="2800" dirty="0"/>
              <a:t>В 1999 году написал Мессу мира «Вооружённый человек»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173F20B-F988-42B1-82CE-1EE54FBF70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1601" y="-23769"/>
            <a:ext cx="4305300" cy="6881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000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69FA3D-D484-4764-9E02-3ABCB597B4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3429000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Мировая премьера Мессы мира состоялась 25.04.2000 года в Лондоне.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2F83AC1-5F34-49DC-AF70-6FD91DF66A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280900" cy="6684962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algn="l">
              <a:lnSpc>
                <a:spcPct val="100000"/>
              </a:lnSpc>
            </a:pPr>
            <a:r>
              <a:rPr lang="ru-RU" sz="2000" dirty="0"/>
              <a:t>1. </a:t>
            </a:r>
            <a:r>
              <a:rPr lang="ru-RU" sz="2000" dirty="0">
                <a:cs typeface="Times New Roman" panose="02020603050405020304" pitchFamily="18" charset="0"/>
              </a:rPr>
              <a:t>Мировая премьера Мессы мира состоялась 25.04.2000 года в Лондоне.</a:t>
            </a:r>
          </a:p>
          <a:p>
            <a:pPr algn="l">
              <a:lnSpc>
                <a:spcPct val="100000"/>
              </a:lnSpc>
            </a:pPr>
            <a:r>
              <a:rPr lang="ru-RU" sz="2000" dirty="0">
                <a:cs typeface="Times New Roman" panose="02020603050405020304" pitchFamily="18" charset="0"/>
              </a:rPr>
              <a:t>    В России она впервые была исполнена в 2009 году.</a:t>
            </a:r>
          </a:p>
          <a:p>
            <a:pPr algn="l">
              <a:lnSpc>
                <a:spcPct val="100000"/>
              </a:lnSpc>
            </a:pPr>
            <a:endParaRPr lang="ru-RU" sz="2000" dirty="0"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</a:pPr>
            <a:r>
              <a:rPr lang="ru-RU" sz="2000" dirty="0">
                <a:cs typeface="Times New Roman" panose="02020603050405020304" pitchFamily="18" charset="0"/>
              </a:rPr>
              <a:t>2. Текст мессы составил Гай Уилсон. В ней использованы:</a:t>
            </a:r>
          </a:p>
          <a:p>
            <a:pPr marL="342900" indent="-342900" algn="l">
              <a:lnSpc>
                <a:spcPct val="100000"/>
              </a:lnSpc>
              <a:buFontTx/>
              <a:buChar char="-"/>
            </a:pPr>
            <a:r>
              <a:rPr lang="ru-RU" sz="2000" dirty="0">
                <a:cs typeface="Times New Roman" panose="02020603050405020304" pitchFamily="18" charset="0"/>
              </a:rPr>
              <a:t>Отрывки из Библии;</a:t>
            </a:r>
          </a:p>
          <a:p>
            <a:pPr marL="342900" indent="-342900" algn="l">
              <a:lnSpc>
                <a:spcPct val="100000"/>
              </a:lnSpc>
              <a:buFontTx/>
              <a:buChar char="-"/>
            </a:pPr>
            <a:r>
              <a:rPr lang="ru-RU" sz="2000" dirty="0">
                <a:cs typeface="Times New Roman" panose="02020603050405020304" pitchFamily="18" charset="0"/>
              </a:rPr>
              <a:t>Фрагменты древнеиндийского эпоса «Махабхарата»;</a:t>
            </a:r>
          </a:p>
          <a:p>
            <a:pPr marL="342900" indent="-342900" algn="l">
              <a:lnSpc>
                <a:spcPct val="100000"/>
              </a:lnSpc>
              <a:buFontTx/>
              <a:buChar char="-"/>
            </a:pPr>
            <a:r>
              <a:rPr lang="ru-RU" sz="2000" dirty="0">
                <a:cs typeface="Times New Roman" panose="02020603050405020304" pitchFamily="18" charset="0"/>
              </a:rPr>
              <a:t>Стихи английских поэтов Свифта, Киплинга, Теннисона и др.;</a:t>
            </a:r>
          </a:p>
          <a:p>
            <a:pPr marL="342900" indent="-342900" algn="l">
              <a:lnSpc>
                <a:spcPct val="100000"/>
              </a:lnSpc>
              <a:buFontTx/>
              <a:buChar char="-"/>
            </a:pPr>
            <a:r>
              <a:rPr lang="ru-RU" sz="2000" dirty="0">
                <a:cs typeface="Times New Roman" panose="02020603050405020304" pitchFamily="18" charset="0"/>
              </a:rPr>
              <a:t>Стихи японца </a:t>
            </a:r>
            <a:r>
              <a:rPr lang="ru-RU" sz="2000" dirty="0" err="1">
                <a:cs typeface="Times New Roman" panose="02020603050405020304" pitchFamily="18" charset="0"/>
              </a:rPr>
              <a:t>Тогэ</a:t>
            </a:r>
            <a:r>
              <a:rPr lang="ru-RU" sz="2000" dirty="0"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cs typeface="Times New Roman" panose="02020603050405020304" pitchFamily="18" charset="0"/>
              </a:rPr>
              <a:t>Санкити</a:t>
            </a:r>
            <a:r>
              <a:rPr lang="ru-RU" sz="2000" dirty="0">
                <a:cs typeface="Times New Roman" panose="02020603050405020304" pitchFamily="18" charset="0"/>
              </a:rPr>
              <a:t>;</a:t>
            </a:r>
          </a:p>
          <a:p>
            <a:pPr marL="342900" indent="-342900" algn="l">
              <a:lnSpc>
                <a:spcPct val="100000"/>
              </a:lnSpc>
              <a:buFontTx/>
              <a:buChar char="-"/>
            </a:pPr>
            <a:r>
              <a:rPr lang="ru-RU" sz="2000" dirty="0">
                <a:cs typeface="Times New Roman" panose="02020603050405020304" pitchFamily="18" charset="0"/>
              </a:rPr>
              <a:t>Тексты из католической мессы;</a:t>
            </a:r>
          </a:p>
          <a:p>
            <a:pPr marL="342900" indent="-342900" algn="l">
              <a:lnSpc>
                <a:spcPct val="100000"/>
              </a:lnSpc>
              <a:buFontTx/>
              <a:buChar char="-"/>
            </a:pPr>
            <a:r>
              <a:rPr lang="ru-RU" sz="2000" dirty="0">
                <a:cs typeface="Times New Roman" panose="02020603050405020304" pitchFamily="18" charset="0"/>
              </a:rPr>
              <a:t>Призыв к мусульманской молитве.</a:t>
            </a:r>
          </a:p>
          <a:p>
            <a:pPr algn="l">
              <a:lnSpc>
                <a:spcPct val="100000"/>
              </a:lnSpc>
            </a:pPr>
            <a:endParaRPr lang="ru-RU" sz="2000" dirty="0"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</a:pPr>
            <a:r>
              <a:rPr lang="ru-RU" sz="2000" dirty="0">
                <a:cs typeface="Times New Roman" panose="02020603050405020304" pitchFamily="18" charset="0"/>
              </a:rPr>
              <a:t>3. «Вооружённый человек» - это мультикультурное произведение, объединяющее </a:t>
            </a:r>
          </a:p>
          <a:p>
            <a:pPr algn="l">
              <a:lnSpc>
                <a:spcPct val="100000"/>
              </a:lnSpc>
            </a:pPr>
            <a:r>
              <a:rPr lang="ru-RU" sz="2000" dirty="0">
                <a:cs typeface="Times New Roman" panose="02020603050405020304" pitchFamily="18" charset="0"/>
              </a:rPr>
              <a:t>     все религии мира. </a:t>
            </a:r>
          </a:p>
          <a:p>
            <a:pPr algn="l">
              <a:lnSpc>
                <a:spcPct val="100000"/>
              </a:lnSpc>
            </a:pPr>
            <a:endParaRPr lang="ru-RU" sz="2000" dirty="0"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</a:pPr>
            <a:r>
              <a:rPr lang="ru-RU" sz="2000" dirty="0">
                <a:cs typeface="Times New Roman" panose="02020603050405020304" pitchFamily="18" charset="0"/>
              </a:rPr>
              <a:t>4. Месса мира - это масштабное антивоенное произведение, состоящее из 13 частей.</a:t>
            </a:r>
          </a:p>
          <a:p>
            <a:pPr algn="l">
              <a:lnSpc>
                <a:spcPct val="100000"/>
              </a:lnSpc>
            </a:pPr>
            <a:endParaRPr lang="ru-RU" sz="2000" dirty="0"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</a:pPr>
            <a:r>
              <a:rPr lang="ru-RU" sz="2000" dirty="0">
                <a:cs typeface="Times New Roman" panose="02020603050405020304" pitchFamily="18" charset="0"/>
              </a:rPr>
              <a:t>5. Произведение композитор посвятил жертвам войны в Косово.</a:t>
            </a:r>
          </a:p>
          <a:p>
            <a:pPr algn="l">
              <a:lnSpc>
                <a:spcPct val="100000"/>
              </a:lnSpc>
            </a:pPr>
            <a:endParaRPr lang="ru-RU" sz="2000" dirty="0"/>
          </a:p>
          <a:p>
            <a:endParaRPr lang="ru-RU" sz="2000" dirty="0"/>
          </a:p>
          <a:p>
            <a:endParaRPr lang="ru-RU" sz="2000" dirty="0">
              <a:solidFill>
                <a:sysClr val="windowText" lastClr="000000"/>
              </a:solidFill>
            </a:endParaRPr>
          </a:p>
          <a:p>
            <a:endParaRPr lang="ru-RU" sz="2000" dirty="0"/>
          </a:p>
          <a:p>
            <a:endParaRPr lang="ru-RU" sz="2000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4373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69FA3D-D484-4764-9E02-3ABCB597B4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77800" y="0"/>
            <a:ext cx="15151100" cy="66675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2F83AC1-5F34-49DC-AF70-6FD91DF66A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7800" y="0"/>
            <a:ext cx="13637126" cy="6858000"/>
          </a:xfrm>
        </p:spPr>
        <p:txBody>
          <a:bodyPr/>
          <a:lstStyle/>
          <a:p>
            <a:r>
              <a:rPr lang="ru-RU" sz="2400" dirty="0"/>
              <a:t>Месса мира подводит итог всей 2000-летней истории новой эры и</a:t>
            </a:r>
          </a:p>
          <a:p>
            <a:pPr algn="ctr"/>
            <a:r>
              <a:rPr lang="ru-RU" sz="2400" dirty="0"/>
              <a:t> призывает решить острейшие проблемы современности:</a:t>
            </a:r>
          </a:p>
          <a:p>
            <a:pPr marL="457200" indent="-457200" algn="ctr">
              <a:buAutoNum type="arabicPeriod"/>
            </a:pPr>
            <a:r>
              <a:rPr lang="ru-RU" sz="2400" dirty="0"/>
              <a:t>Войны и их экономические последствия.</a:t>
            </a:r>
          </a:p>
          <a:p>
            <a:pPr marL="457200" indent="-457200" algn="ctr">
              <a:buAutoNum type="arabicPeriod"/>
            </a:pPr>
            <a:r>
              <a:rPr lang="ru-RU" sz="2400" dirty="0"/>
              <a:t>Межнациональные конфликты и столкновение цивилизаций.</a:t>
            </a:r>
          </a:p>
          <a:p>
            <a:pPr marL="457200" indent="-457200" algn="ctr">
              <a:buAutoNum type="arabicPeriod"/>
            </a:pPr>
            <a:r>
              <a:rPr lang="ru-RU" sz="2400" dirty="0"/>
              <a:t>Экстремизм.</a:t>
            </a:r>
          </a:p>
          <a:p>
            <a:pPr marL="457200" indent="-457200" algn="ctr">
              <a:buAutoNum type="arabicPeriod"/>
            </a:pPr>
            <a:r>
              <a:rPr lang="ru-RU" sz="2400" dirty="0"/>
              <a:t>Разрушение традиционных культур.</a:t>
            </a:r>
          </a:p>
          <a:p>
            <a:pPr marL="457200" indent="-457200" algn="ctr">
              <a:buAutoNum type="arabicPeriod"/>
            </a:pPr>
            <a:r>
              <a:rPr lang="ru-RU" sz="2400" dirty="0"/>
              <a:t>Манипуляции человеческой личностью в глобальном мире.</a:t>
            </a:r>
          </a:p>
          <a:p>
            <a:pPr algn="l"/>
            <a:endParaRPr lang="ru-RU" sz="2400" dirty="0"/>
          </a:p>
          <a:p>
            <a:pPr algn="ctr"/>
            <a:r>
              <a:rPr lang="ru-RU" sz="2400" b="1" i="1" dirty="0"/>
              <a:t>Главные мысли произведения:</a:t>
            </a:r>
          </a:p>
          <a:p>
            <a:pPr algn="ctr"/>
            <a:r>
              <a:rPr lang="ru-RU" sz="2400" b="1" dirty="0"/>
              <a:t>- Война бессмысленна.</a:t>
            </a:r>
          </a:p>
          <a:p>
            <a:pPr marL="342900" indent="-342900" algn="ctr">
              <a:buFontTx/>
              <a:buChar char="-"/>
            </a:pPr>
            <a:r>
              <a:rPr lang="ru-RU" sz="2400" b="1" dirty="0"/>
              <a:t>Лучше мир, чем война.</a:t>
            </a:r>
          </a:p>
          <a:p>
            <a:pPr marL="342900" indent="-342900" algn="l">
              <a:buFontTx/>
              <a:buChar char="-"/>
            </a:pPr>
            <a:endParaRPr lang="ru-RU" dirty="0"/>
          </a:p>
          <a:p>
            <a:pPr marL="342900" indent="-342900" algn="l">
              <a:buFontTx/>
              <a:buChar char="-"/>
            </a:pPr>
            <a:endParaRPr lang="ru-RU" dirty="0"/>
          </a:p>
          <a:p>
            <a:pPr marL="342900" indent="-342900" algn="l"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2804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69FA3D-D484-4764-9E02-3ABCB597B4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4622800"/>
            <a:ext cx="12128500" cy="11836400"/>
          </a:xfrm>
        </p:spPr>
        <p:txBody>
          <a:bodyPr>
            <a:norm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2F83AC1-5F34-49DC-AF70-6FD91DF66A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28500" cy="7035800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800" dirty="0">
                <a:cs typeface="Times New Roman" panose="02020603050405020304" pitchFamily="18" charset="0"/>
              </a:rPr>
              <a:t>Название мессе «Вооружённый человек» дала одноименная средневековая французская песня. Установить автора и время создания невозможно, но содержание её связано с событиями Столетней войны между Англией и Францией в 14-15 веках.</a:t>
            </a:r>
          </a:p>
          <a:p>
            <a:pPr algn="ctr"/>
            <a:r>
              <a:rPr lang="ru-RU" sz="2800" dirty="0">
                <a:cs typeface="Times New Roman" panose="02020603050405020304" pitchFamily="18" charset="0"/>
              </a:rPr>
              <a:t>В течении следующих 150 лет мелодия песни и её текст неоднократно использовались в мессах:</a:t>
            </a:r>
          </a:p>
          <a:p>
            <a:pPr algn="ctr"/>
            <a:r>
              <a:rPr lang="ru-RU" sz="2800" b="1" i="1" dirty="0">
                <a:cs typeface="Times New Roman" panose="02020603050405020304" pitchFamily="18" charset="0"/>
              </a:rPr>
              <a:t>«Вооружённого человека следует бояться?</a:t>
            </a:r>
          </a:p>
          <a:p>
            <a:pPr algn="ctr"/>
            <a:r>
              <a:rPr lang="ru-RU" sz="2800" b="1" i="1" dirty="0">
                <a:cs typeface="Times New Roman" panose="02020603050405020304" pitchFamily="18" charset="0"/>
              </a:rPr>
              <a:t>Повсюду возглашают, </a:t>
            </a:r>
          </a:p>
          <a:p>
            <a:pPr algn="ctr"/>
            <a:r>
              <a:rPr lang="ru-RU" sz="2800" b="1" i="1" dirty="0">
                <a:cs typeface="Times New Roman" panose="02020603050405020304" pitchFamily="18" charset="0"/>
              </a:rPr>
              <a:t>Что каждый должен</a:t>
            </a:r>
          </a:p>
          <a:p>
            <a:pPr algn="ctr"/>
            <a:r>
              <a:rPr lang="ru-RU" sz="2800" b="1" i="1" dirty="0">
                <a:cs typeface="Times New Roman" panose="02020603050405020304" pitchFamily="18" charset="0"/>
              </a:rPr>
              <a:t> одеться в железные доспехи»</a:t>
            </a:r>
          </a:p>
          <a:p>
            <a:r>
              <a:rPr lang="ru-RU" sz="2800" dirty="0">
                <a:cs typeface="Times New Roman" panose="02020603050405020304" pitchFamily="18" charset="0"/>
              </a:rPr>
              <a:t>                        Понимание «Вооружённого человека» менялось на </a:t>
            </a:r>
          </a:p>
          <a:p>
            <a:r>
              <a:rPr lang="ru-RU" sz="2800" dirty="0">
                <a:cs typeface="Times New Roman" panose="02020603050405020304" pitchFamily="18" charset="0"/>
              </a:rPr>
              <a:t>                        протяжении времени: в стариной музыке – это был </a:t>
            </a:r>
          </a:p>
          <a:p>
            <a:r>
              <a:rPr lang="ru-RU" sz="2800" dirty="0">
                <a:cs typeface="Times New Roman" panose="02020603050405020304" pitchFamily="18" charset="0"/>
              </a:rPr>
              <a:t>                        человек, защищённый  молитвой,</a:t>
            </a:r>
          </a:p>
          <a:p>
            <a:pPr algn="ctr"/>
            <a:r>
              <a:rPr lang="ru-RU" sz="2800" dirty="0">
                <a:cs typeface="Times New Roman" panose="02020603050405020304" pitchFamily="18" charset="0"/>
              </a:rPr>
              <a:t>                      у Дженкинса же - это человек с оружием, несущий угрозу миру.</a:t>
            </a:r>
          </a:p>
          <a:p>
            <a:pPr algn="l"/>
            <a:endParaRPr lang="ru-RU" sz="2800" dirty="0">
              <a:cs typeface="Times New Roman" panose="02020603050405020304" pitchFamily="18" charset="0"/>
            </a:endParaRPr>
          </a:p>
          <a:p>
            <a:pPr algn="l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102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69FA3D-D484-4764-9E02-3ABCB597B4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2F83AC1-5F34-49DC-AF70-6FD91DF66A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ru-RU" dirty="0">
                <a:cs typeface="Times New Roman" panose="02020603050405020304" pitchFamily="18" charset="0"/>
              </a:rPr>
              <a:t>   Месса - это многочастное вокальное или вокально-инструментальное произведение, </a:t>
            </a:r>
          </a:p>
          <a:p>
            <a:r>
              <a:rPr lang="ru-RU" dirty="0">
                <a:cs typeface="Times New Roman" panose="02020603050405020304" pitchFamily="18" charset="0"/>
              </a:rPr>
              <a:t>    которое       сопровождает богослужение в Римско-католической церкви. В православной </a:t>
            </a:r>
          </a:p>
          <a:p>
            <a:r>
              <a:rPr lang="ru-RU" dirty="0">
                <a:cs typeface="Times New Roman" panose="02020603050405020304" pitchFamily="18" charset="0"/>
              </a:rPr>
              <a:t>    церкви ему соответствует Литургия.</a:t>
            </a:r>
          </a:p>
          <a:p>
            <a:r>
              <a:rPr lang="ru-RU" dirty="0">
                <a:cs typeface="Times New Roman" panose="02020603050405020304" pitchFamily="18" charset="0"/>
              </a:rPr>
              <a:t>    Месса, как богослужение совершается на латинском языке. </a:t>
            </a:r>
          </a:p>
          <a:p>
            <a:r>
              <a:rPr lang="ru-RU" dirty="0">
                <a:cs typeface="Times New Roman" panose="02020603050405020304" pitchFamily="18" charset="0"/>
              </a:rPr>
              <a:t>   В мессе есть постоянно присутствующие песнопения:</a:t>
            </a:r>
          </a:p>
          <a:p>
            <a:pPr marL="457200" indent="-457200">
              <a:buAutoNum type="arabicParenR"/>
            </a:pPr>
            <a:r>
              <a:rPr lang="ru-RU" dirty="0">
                <a:cs typeface="Times New Roman" panose="02020603050405020304" pitchFamily="18" charset="0"/>
              </a:rPr>
              <a:t> </a:t>
            </a:r>
            <a:r>
              <a:rPr lang="en-US" dirty="0">
                <a:cs typeface="Times New Roman" panose="02020603050405020304" pitchFamily="18" charset="0"/>
              </a:rPr>
              <a:t>Kyrie eleison</a:t>
            </a:r>
            <a:r>
              <a:rPr lang="ru-RU" dirty="0">
                <a:cs typeface="Times New Roman" panose="02020603050405020304" pitchFamily="18" charset="0"/>
              </a:rPr>
              <a:t> (Господи, помилуй)</a:t>
            </a:r>
            <a:endParaRPr lang="en-US" dirty="0">
              <a:cs typeface="Times New Roman" panose="02020603050405020304" pitchFamily="18" charset="0"/>
            </a:endParaRPr>
          </a:p>
          <a:p>
            <a:pPr marL="457200" indent="-457200">
              <a:buAutoNum type="arabicParenR"/>
            </a:pPr>
            <a:r>
              <a:rPr lang="ru-RU" dirty="0">
                <a:cs typeface="Times New Roman" panose="02020603050405020304" pitchFamily="18" charset="0"/>
              </a:rPr>
              <a:t> </a:t>
            </a:r>
            <a:r>
              <a:rPr lang="en-US" dirty="0">
                <a:cs typeface="Times New Roman" panose="02020603050405020304" pitchFamily="18" charset="0"/>
              </a:rPr>
              <a:t>Gloria</a:t>
            </a:r>
            <a:r>
              <a:rPr lang="ru-RU" dirty="0">
                <a:cs typeface="Times New Roman" panose="02020603050405020304" pitchFamily="18" charset="0"/>
              </a:rPr>
              <a:t> (Слава в вышних Богу)</a:t>
            </a:r>
            <a:endParaRPr lang="en-US" dirty="0">
              <a:cs typeface="Times New Roman" panose="02020603050405020304" pitchFamily="18" charset="0"/>
            </a:endParaRPr>
          </a:p>
          <a:p>
            <a:pPr marL="457200" indent="-457200">
              <a:buAutoNum type="arabicParenR"/>
            </a:pPr>
            <a:r>
              <a:rPr lang="ru-RU" dirty="0">
                <a:cs typeface="Times New Roman" panose="02020603050405020304" pitchFamily="18" charset="0"/>
              </a:rPr>
              <a:t> </a:t>
            </a:r>
            <a:r>
              <a:rPr lang="en-US" dirty="0">
                <a:cs typeface="Times New Roman" panose="02020603050405020304" pitchFamily="18" charset="0"/>
              </a:rPr>
              <a:t>Credo</a:t>
            </a:r>
            <a:r>
              <a:rPr lang="ru-RU" dirty="0">
                <a:cs typeface="Times New Roman" panose="02020603050405020304" pitchFamily="18" charset="0"/>
              </a:rPr>
              <a:t> (Верую)</a:t>
            </a:r>
          </a:p>
          <a:p>
            <a:pPr marL="457200" indent="-457200">
              <a:buAutoNum type="arabicParenR"/>
            </a:pPr>
            <a:r>
              <a:rPr lang="en-US" dirty="0">
                <a:cs typeface="Times New Roman" panose="02020603050405020304" pitchFamily="18" charset="0"/>
              </a:rPr>
              <a:t>Sanctus </a:t>
            </a:r>
            <a:r>
              <a:rPr lang="ru-RU" dirty="0">
                <a:cs typeface="Times New Roman" panose="02020603050405020304" pitchFamily="18" charset="0"/>
              </a:rPr>
              <a:t>(Свят)</a:t>
            </a:r>
            <a:endParaRPr lang="en-US" dirty="0">
              <a:cs typeface="Times New Roman" panose="02020603050405020304" pitchFamily="18" charset="0"/>
            </a:endParaRPr>
          </a:p>
          <a:p>
            <a:pPr marL="457200" indent="-457200">
              <a:buAutoNum type="arabicParenR"/>
            </a:pPr>
            <a:r>
              <a:rPr lang="en-US" dirty="0">
                <a:cs typeface="Times New Roman" panose="02020603050405020304" pitchFamily="18" charset="0"/>
              </a:rPr>
              <a:t>Agnus Dei</a:t>
            </a:r>
            <a:r>
              <a:rPr lang="ru-RU" dirty="0">
                <a:cs typeface="Times New Roman" panose="02020603050405020304" pitchFamily="18" charset="0"/>
              </a:rPr>
              <a:t> (Агнец Божий)</a:t>
            </a:r>
          </a:p>
          <a:p>
            <a:r>
              <a:rPr lang="ru-RU" dirty="0">
                <a:cs typeface="Times New Roman" panose="02020603050405020304" pitchFamily="18" charset="0"/>
              </a:rPr>
              <a:t>                      Общей музыкальной основой мессы в средние века служил григорианский хорал</a:t>
            </a:r>
          </a:p>
          <a:p>
            <a:r>
              <a:rPr lang="ru-RU" dirty="0">
                <a:cs typeface="Times New Roman" panose="02020603050405020304" pitchFamily="18" charset="0"/>
              </a:rPr>
              <a:t>                             и  </a:t>
            </a:r>
            <a:r>
              <a:rPr lang="en-US" dirty="0">
                <a:cs typeface="Times New Roman" panose="02020603050405020304" pitchFamily="18" charset="0"/>
              </a:rPr>
              <a:t>cantus </a:t>
            </a:r>
            <a:r>
              <a:rPr lang="en-US" dirty="0" err="1">
                <a:cs typeface="Times New Roman" panose="02020603050405020304" pitchFamily="18" charset="0"/>
              </a:rPr>
              <a:t>firmus</a:t>
            </a:r>
            <a:r>
              <a:rPr lang="ru-RU" dirty="0">
                <a:cs typeface="Times New Roman" panose="02020603050405020304" pitchFamily="18" charset="0"/>
              </a:rPr>
              <a:t>, то есть выдержанный бас,  который связывал все части произведения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latin typeface="Century Gothic" panose="020B0502020202020204" pitchFamily="34" charset="0"/>
                <a:cs typeface="Times New Roman" panose="02020603050405020304" pitchFamily="18" charset="0"/>
              </a:rPr>
              <a:t>                        Мессы были наиболее крупным жанром в эпоху Возрождения.</a:t>
            </a:r>
          </a:p>
          <a:p>
            <a:r>
              <a:rPr lang="ru-RU" sz="2000" dirty="0">
                <a:latin typeface="Century Gothic" panose="020B0502020202020204" pitchFamily="34" charset="0"/>
                <a:cs typeface="Times New Roman" panose="02020603050405020304" pitchFamily="18" charset="0"/>
              </a:rPr>
              <a:t>                        В 17-19 вв. к ней обращались: И.-С. Бах (Месса си-минор), Венские классики</a:t>
            </a:r>
          </a:p>
          <a:p>
            <a:r>
              <a:rPr lang="ru-RU" sz="2000" dirty="0">
                <a:latin typeface="Century Gothic" panose="020B0502020202020204" pitchFamily="34" charset="0"/>
                <a:cs typeface="Times New Roman" panose="02020603050405020304" pitchFamily="18" charset="0"/>
              </a:rPr>
              <a:t>                        («Реквием»- заупокойная месса  В.-А. Моцарта), романтики (Ф. Шуберт; </a:t>
            </a:r>
          </a:p>
          <a:p>
            <a:r>
              <a:rPr lang="ru-RU" sz="2000" dirty="0">
                <a:latin typeface="Century Gothic" panose="020B050202020202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Ф, Лист)</a:t>
            </a:r>
          </a:p>
        </p:txBody>
      </p:sp>
    </p:spTree>
    <p:extLst>
      <p:ext uri="{BB962C8B-B14F-4D97-AF65-F5344CB8AC3E}">
        <p14:creationId xmlns:p14="http://schemas.microsoft.com/office/powerpoint/2010/main" val="3917050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69FA3D-D484-4764-9E02-3ABCB597B4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22860"/>
            <a:ext cx="121920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2F83AC1-5F34-49DC-AF70-6FD91DF66A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421" y="22859"/>
            <a:ext cx="12031579" cy="6835141"/>
          </a:xfrm>
        </p:spPr>
        <p:txBody>
          <a:bodyPr>
            <a:noAutofit/>
          </a:bodyPr>
          <a:lstStyle/>
          <a:p>
            <a:r>
              <a:rPr lang="ru-RU" sz="2400" dirty="0">
                <a:cs typeface="Times New Roman" panose="02020603050405020304" pitchFamily="18" charset="0"/>
              </a:rPr>
              <a:t>Начинается Месса мира с части № 1 </a:t>
            </a:r>
            <a:r>
              <a:rPr lang="ru-RU" sz="2400" b="1" i="1" dirty="0">
                <a:cs typeface="Times New Roman" panose="02020603050405020304" pitchFamily="18" charset="0"/>
              </a:rPr>
              <a:t>«Вооружённый человек».</a:t>
            </a:r>
          </a:p>
          <a:p>
            <a:r>
              <a:rPr lang="ru-RU" sz="2400" dirty="0">
                <a:cs typeface="Times New Roman" panose="02020603050405020304" pitchFamily="18" charset="0"/>
              </a:rPr>
              <a:t>В самом начале 1 части композитор изображает топот солдатских сапог. Солдатский марш сопровождается старинной французской песенкой, в которой звучат слова: «Вооружённого человека надо бояться». Мелодию песни исполняет флейта пикколо, затем она обрастает всё новыми голосами и подголосками (подобно теме фашизма в Симфонии № 7 </a:t>
            </a:r>
          </a:p>
          <a:p>
            <a:r>
              <a:rPr lang="ru-RU" sz="2400" dirty="0">
                <a:cs typeface="Times New Roman" panose="02020603050405020304" pitchFamily="18" charset="0"/>
              </a:rPr>
              <a:t>Д.Д. Шостаковича)</a:t>
            </a:r>
          </a:p>
          <a:p>
            <a:r>
              <a:rPr lang="ru-RU" sz="2400" dirty="0">
                <a:cs typeface="Times New Roman" panose="02020603050405020304" pitchFamily="18" charset="0"/>
              </a:rPr>
              <a:t>К концу части – это уже не невинный французский напев, а лавина войны.</a:t>
            </a:r>
          </a:p>
          <a:p>
            <a:pPr algn="ctr"/>
            <a:r>
              <a:rPr lang="ru-RU" sz="2400" b="1" i="1" dirty="0">
                <a:cs typeface="Times New Roman" panose="02020603050405020304" pitchFamily="18" charset="0"/>
              </a:rPr>
              <a:t>Эта тема становится символом милитаризма, разрушающая сила которого лишь возрастает с каждым поколением человечества.</a:t>
            </a:r>
          </a:p>
          <a:p>
            <a:pPr algn="ctr"/>
            <a:r>
              <a:rPr lang="ru-RU" sz="2400" dirty="0">
                <a:cs typeface="Times New Roman" panose="02020603050405020304" pitchFamily="18" charset="0"/>
              </a:rPr>
              <a:t>Армия приближается, слышен грохот барабанов.</a:t>
            </a:r>
          </a:p>
          <a:p>
            <a:pPr algn="ctr"/>
            <a:r>
              <a:rPr lang="ru-RU" sz="2400" dirty="0">
                <a:cs typeface="Times New Roman" panose="02020603050405020304" pitchFamily="18" charset="0"/>
              </a:rPr>
              <a:t>Звучность нарастает до фортиссимо.</a:t>
            </a:r>
          </a:p>
          <a:p>
            <a:pPr algn="ctr"/>
            <a:r>
              <a:rPr lang="ru-RU" sz="2400" u="sng" dirty="0">
                <a:cs typeface="Times New Roman" panose="02020603050405020304" pitchFamily="18" charset="0"/>
              </a:rPr>
              <a:t>Прослушивание части №1.</a:t>
            </a:r>
          </a:p>
        </p:txBody>
      </p:sp>
    </p:spTree>
    <p:extLst>
      <p:ext uri="{BB962C8B-B14F-4D97-AF65-F5344CB8AC3E}">
        <p14:creationId xmlns:p14="http://schemas.microsoft.com/office/powerpoint/2010/main" val="758557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69FA3D-D484-4764-9E02-3ABCB597B4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76601" y="0"/>
            <a:ext cx="8915399" cy="68580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2F83AC1-5F34-49DC-AF70-6FD91DF66A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380" y="0"/>
            <a:ext cx="12047620" cy="685800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cs typeface="Times New Roman" panose="02020603050405020304" pitchFamily="18" charset="0"/>
              </a:rPr>
              <a:t>Подведение итогов:</a:t>
            </a:r>
          </a:p>
          <a:p>
            <a:pPr marL="457200" indent="-457200">
              <a:buAutoNum type="arabicPeriod"/>
            </a:pPr>
            <a:r>
              <a:rPr lang="ru-RU" sz="2000" dirty="0">
                <a:cs typeface="Times New Roman" panose="02020603050405020304" pitchFamily="18" charset="0"/>
              </a:rPr>
              <a:t>Год создания Мессы мира 1999</a:t>
            </a:r>
          </a:p>
          <a:p>
            <a:pPr marL="457200" indent="-457200">
              <a:buAutoNum type="arabicPeriod"/>
            </a:pPr>
            <a:r>
              <a:rPr lang="ru-RU" sz="2000" dirty="0">
                <a:cs typeface="Times New Roman" panose="02020603050405020304" pitchFamily="18" charset="0"/>
              </a:rPr>
              <a:t> Это произведение объединяет все основные религии мира, так как они говорят об одном - о любви.</a:t>
            </a:r>
          </a:p>
          <a:p>
            <a:pPr marL="457200" indent="-457200">
              <a:buAutoNum type="arabicPeriod"/>
            </a:pPr>
            <a:r>
              <a:rPr lang="ru-RU" sz="2000" dirty="0">
                <a:cs typeface="Times New Roman" panose="02020603050405020304" pitchFamily="18" charset="0"/>
              </a:rPr>
              <a:t>Основная мысль произведения: «Лучше мир, чем война»</a:t>
            </a:r>
          </a:p>
          <a:p>
            <a:pPr marL="457200" indent="-457200">
              <a:buAutoNum type="arabicPeriod"/>
            </a:pPr>
            <a:r>
              <a:rPr lang="ru-RU" sz="2000" dirty="0">
                <a:cs typeface="Times New Roman" panose="02020603050405020304" pitchFamily="18" charset="0"/>
              </a:rPr>
              <a:t>Произведения Дженкинса называется </a:t>
            </a:r>
            <a:r>
              <a:rPr lang="ru-RU" sz="2000" b="1" dirty="0">
                <a:cs typeface="Times New Roman" panose="02020603050405020304" pitchFamily="18" charset="0"/>
              </a:rPr>
              <a:t>Месса </a:t>
            </a:r>
            <a:r>
              <a:rPr lang="ru-RU" sz="2000" dirty="0">
                <a:cs typeface="Times New Roman" panose="02020603050405020304" pitchFamily="18" charset="0"/>
              </a:rPr>
              <a:t>мира, т.к. в нём звучат песнопения католической мессы.</a:t>
            </a:r>
          </a:p>
          <a:p>
            <a:pPr marL="457200" indent="-457200">
              <a:buAutoNum type="arabicPeriod"/>
            </a:pPr>
            <a:r>
              <a:rPr lang="ru-RU" sz="2000" dirty="0">
                <a:cs typeface="Times New Roman" panose="02020603050405020304" pitchFamily="18" charset="0"/>
              </a:rPr>
              <a:t>Первая часть «Вооружённый человек» построена на  мелодии старинной французской песни, которая часто использовалась в мессах.</a:t>
            </a:r>
          </a:p>
          <a:p>
            <a:pPr marL="457200" indent="-457200">
              <a:buAutoNum type="arabicPeriod"/>
            </a:pPr>
            <a:endParaRPr lang="ru-RU" sz="2000" dirty="0">
              <a:cs typeface="Times New Roman" panose="02020603050405020304" pitchFamily="18" charset="0"/>
            </a:endParaRPr>
          </a:p>
          <a:p>
            <a:r>
              <a:rPr lang="ru-RU" sz="2000" dirty="0">
                <a:cs typeface="Times New Roman" panose="02020603050405020304" pitchFamily="18" charset="0"/>
              </a:rPr>
              <a:t>                     Заканчивается произведение словами из Откровения Иоанна Богослова 21:4</a:t>
            </a:r>
          </a:p>
          <a:p>
            <a:r>
              <a:rPr lang="ru-RU" sz="2000" dirty="0">
                <a:cs typeface="Times New Roman" panose="02020603050405020304" pitchFamily="18" charset="0"/>
              </a:rPr>
              <a:t>                    «И отрёт Бог всякую слезу с очей их, и смерти не будет уже; ни плача,</a:t>
            </a:r>
          </a:p>
          <a:p>
            <a:r>
              <a:rPr lang="ru-RU" sz="2000" dirty="0">
                <a:cs typeface="Times New Roman" panose="02020603050405020304" pitchFamily="18" charset="0"/>
              </a:rPr>
              <a:t>                                                                                       ни  вопля, ни болезни уже не будет»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391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A855C6-2FBF-4898-AA37-9C55F57AA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" y="152400"/>
            <a:ext cx="11339512" cy="190500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+mn-lt"/>
                <a:cs typeface="Times New Roman" panose="02020603050405020304" pitchFamily="18" charset="0"/>
              </a:rPr>
              <a:t>Домашнее задание.</a:t>
            </a:r>
            <a:br>
              <a:rPr lang="ru-RU" sz="2800" b="1" dirty="0">
                <a:latin typeface="+mn-lt"/>
                <a:cs typeface="Times New Roman" panose="02020603050405020304" pitchFamily="18" charset="0"/>
              </a:rPr>
            </a:br>
            <a:br>
              <a:rPr lang="ru-RU" sz="2800" b="1" dirty="0">
                <a:latin typeface="+mn-lt"/>
                <a:cs typeface="Times New Roman" panose="02020603050405020304" pitchFamily="18" charset="0"/>
              </a:rPr>
            </a:br>
            <a:r>
              <a:rPr lang="ru-RU" sz="2400" b="1" i="1" dirty="0">
                <a:latin typeface="+mn-lt"/>
                <a:cs typeface="Times New Roman" panose="02020603050405020304" pitchFamily="18" charset="0"/>
              </a:rPr>
              <a:t>Ответьте письменно на вопросы</a:t>
            </a:r>
            <a:r>
              <a:rPr lang="ru-RU" sz="2400" dirty="0">
                <a:latin typeface="+mn-lt"/>
                <a:cs typeface="Times New Roman" panose="02020603050405020304" pitchFamily="18" charset="0"/>
              </a:rPr>
              <a:t>:</a:t>
            </a:r>
            <a:endParaRPr lang="ru-RU" sz="2800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93255B-3AF9-41E5-AFD9-C52534BC2E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100" y="1384300"/>
            <a:ext cx="12026900" cy="5473700"/>
          </a:xfrm>
        </p:spPr>
        <p:txBody>
          <a:bodyPr>
            <a:normAutofit/>
          </a:bodyPr>
          <a:lstStyle/>
          <a:p>
            <a:r>
              <a:rPr lang="ru-RU" sz="2400" dirty="0"/>
              <a:t>1. </a:t>
            </a:r>
            <a:r>
              <a:rPr lang="ru-RU" sz="2400" dirty="0">
                <a:cs typeface="Times New Roman" panose="02020603050405020304" pitchFamily="18" charset="0"/>
              </a:rPr>
              <a:t>Какая песня дала название мессе Дженкинса </a:t>
            </a:r>
          </a:p>
          <a:p>
            <a:pPr marL="0" indent="0">
              <a:buNone/>
            </a:pPr>
            <a:r>
              <a:rPr lang="ru-RU" sz="2400" dirty="0">
                <a:cs typeface="Times New Roman" panose="02020603050405020304" pitchFamily="18" charset="0"/>
              </a:rPr>
              <a:t>       «Вооружённый  человек»?</a:t>
            </a:r>
          </a:p>
          <a:p>
            <a:pPr marL="0" indent="0">
              <a:buNone/>
            </a:pPr>
            <a:r>
              <a:rPr lang="ru-RU" sz="2400" dirty="0">
                <a:cs typeface="Times New Roman" panose="02020603050405020304" pitchFamily="18" charset="0"/>
              </a:rPr>
              <a:t>        Как понятие «вооружённый человек» менялось на </a:t>
            </a:r>
          </a:p>
          <a:p>
            <a:pPr marL="0" indent="0">
              <a:buNone/>
            </a:pPr>
            <a:r>
              <a:rPr lang="ru-RU" sz="2400" dirty="0">
                <a:cs typeface="Times New Roman" panose="02020603050405020304" pitchFamily="18" charset="0"/>
              </a:rPr>
              <a:t>        протяжении   времени?</a:t>
            </a:r>
          </a:p>
          <a:p>
            <a:pPr marL="0" indent="0">
              <a:buNone/>
            </a:pPr>
            <a:r>
              <a:rPr lang="ru-RU" sz="2400" dirty="0">
                <a:cs typeface="Times New Roman" panose="02020603050405020304" pitchFamily="18" charset="0"/>
              </a:rPr>
              <a:t>      2. Какие песнопения постоянно присутствуют в мессе?</a:t>
            </a:r>
          </a:p>
          <a:p>
            <a:pPr marL="0" indent="0">
              <a:buNone/>
            </a:pPr>
            <a:r>
              <a:rPr lang="ru-RU" sz="2400" dirty="0">
                <a:cs typeface="Times New Roman" panose="02020603050405020304" pitchFamily="18" charset="0"/>
              </a:rPr>
              <a:t>         Перечислите композиторов 17-19 вв., писавших мессы.</a:t>
            </a:r>
          </a:p>
          <a:p>
            <a:pPr marL="0" indent="0">
              <a:buNone/>
            </a:pPr>
            <a:r>
              <a:rPr lang="ru-RU" sz="2400" dirty="0">
                <a:cs typeface="Times New Roman" panose="02020603050405020304" pitchFamily="18" charset="0"/>
              </a:rPr>
              <a:t>      3. Сравните 1часть «Мессы мира» и «Тему нашествия» </a:t>
            </a:r>
          </a:p>
          <a:p>
            <a:pPr marL="0" indent="0">
              <a:buNone/>
            </a:pPr>
            <a:r>
              <a:rPr lang="ru-RU" sz="2400" dirty="0">
                <a:cs typeface="Times New Roman" panose="02020603050405020304" pitchFamily="18" charset="0"/>
              </a:rPr>
              <a:t>           из   Симфонии № 7  Д.Д. Шостаковича.</a:t>
            </a:r>
          </a:p>
          <a:p>
            <a:pPr marL="0" indent="0">
              <a:buNone/>
            </a:pPr>
            <a:r>
              <a:rPr lang="ru-RU" sz="2400" dirty="0">
                <a:cs typeface="Times New Roman" panose="02020603050405020304" pitchFamily="18" charset="0"/>
              </a:rPr>
              <a:t>            Напишите не менее трёх схожих средств </a:t>
            </a:r>
          </a:p>
          <a:p>
            <a:pPr marL="0" indent="0">
              <a:buNone/>
            </a:pPr>
            <a:r>
              <a:rPr lang="ru-RU" sz="2400" dirty="0">
                <a:cs typeface="Times New Roman" panose="02020603050405020304" pitchFamily="18" charset="0"/>
              </a:rPr>
              <a:t>            музыкальной  выразительности в указанных частях.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71407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193</TotalTime>
  <Words>851</Words>
  <Application>Microsoft Office PowerPoint</Application>
  <PresentationFormat>Широкоэкранный</PresentationFormat>
  <Paragraphs>104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Times New Roman</vt:lpstr>
      <vt:lpstr>Wingdings 3</vt:lpstr>
      <vt:lpstr>Легкий дым</vt:lpstr>
      <vt:lpstr>Карл Дженкинс</vt:lpstr>
      <vt:lpstr> </vt:lpstr>
      <vt:lpstr>Мировая премьера Мессы мира состоялась 25.04.2000 года в Лондоне.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Домашнее задание.  Ответьте письменно на вопросы: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1</cp:lastModifiedBy>
  <cp:revision>27</cp:revision>
  <dcterms:created xsi:type="dcterms:W3CDTF">2022-11-07T07:06:07Z</dcterms:created>
  <dcterms:modified xsi:type="dcterms:W3CDTF">2022-11-16T13:53:21Z</dcterms:modified>
</cp:coreProperties>
</file>