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60" r:id="rId4"/>
    <p:sldId id="262" r:id="rId5"/>
    <p:sldId id="264" r:id="rId6"/>
    <p:sldId id="266" r:id="rId7"/>
    <p:sldId id="268" r:id="rId8"/>
    <p:sldId id="272" r:id="rId9"/>
    <p:sldId id="270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052737"/>
            <a:ext cx="8206680" cy="3816423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>
                <a:latin typeface="+mn-lt"/>
              </a:rPr>
              <a:t>К. Дженкинс Месса мира «Вооруженный человек»</a:t>
            </a:r>
            <a:br>
              <a:rPr lang="ru-RU" sz="4800" dirty="0">
                <a:latin typeface="+mn-lt"/>
              </a:rPr>
            </a:br>
            <a:r>
              <a:rPr lang="ru-RU" sz="4800" dirty="0">
                <a:latin typeface="+mn-lt"/>
              </a:rPr>
              <a:t>3. </a:t>
            </a:r>
            <a:r>
              <a:rPr lang="en-US" sz="4800" dirty="0">
                <a:latin typeface="+mn-lt"/>
              </a:rPr>
              <a:t>Kyrie</a:t>
            </a:r>
            <a:br>
              <a:rPr lang="en-US" sz="4800" dirty="0">
                <a:latin typeface="+mn-lt"/>
              </a:rPr>
            </a:br>
            <a:r>
              <a:rPr lang="en-US" sz="4800" dirty="0">
                <a:latin typeface="+mn-lt"/>
              </a:rPr>
              <a:t>(</a:t>
            </a:r>
            <a:r>
              <a:rPr lang="ru-RU" sz="4800" dirty="0">
                <a:latin typeface="+mn-lt"/>
              </a:rPr>
              <a:t>Господи, помилуй!)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7972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604867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3600" dirty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067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3384376" cy="338437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520" y="3933056"/>
            <a:ext cx="36724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Карл Дженкинс</a:t>
            </a:r>
            <a:r>
              <a:rPr lang="ru-RU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</a:rPr>
              <a:t>британский (валлийский) композитор и </a:t>
            </a:r>
            <a:r>
              <a:rPr lang="ru-RU" sz="1600" dirty="0" err="1">
                <a:solidFill>
                  <a:schemeClr val="bg1"/>
                </a:solidFill>
              </a:rPr>
              <a:t>мультиинструменталист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67944" y="332656"/>
            <a:ext cx="46805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Родился в 1944 году на юге Уэльса (Великобритания).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Учился на музыкальном факультете Университета Кардиффа, в аспирантуре Королевской академии музыки (1966-1967).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В начале карьеры был известен как джазовый и джаз-</a:t>
            </a:r>
            <a:r>
              <a:rPr lang="ru-RU" sz="1600" dirty="0" err="1"/>
              <a:t>роковый</a:t>
            </a:r>
            <a:r>
              <a:rPr lang="ru-RU" sz="1600" dirty="0"/>
              <a:t> музыкант. Играл на гобое, саксофоне, клавишных инструментах.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Обладатель почётных званий и наград в области музыки известнейших учебных заведений Великобритании (Уэльский университет, Тринити-колледж, Университет </a:t>
            </a:r>
            <a:r>
              <a:rPr lang="ru-RU" sz="1600" dirty="0" err="1"/>
              <a:t>Лестера</a:t>
            </a:r>
            <a:r>
              <a:rPr lang="ru-RU" sz="1600" dirty="0"/>
              <a:t> и др.).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В 2008 г. возглавил рейтинг «Топ-10 ныне живущих композиторов» по версии радиостанции </a:t>
            </a:r>
            <a:r>
              <a:rPr lang="en-US" sz="1600" dirty="0"/>
              <a:t>Classic FM</a:t>
            </a:r>
            <a:r>
              <a:rPr lang="ru-RU" sz="16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В 2015 г. посвящен в Рыцари Королевы в титуле бакалавра.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Основные произведения: «</a:t>
            </a:r>
            <a:r>
              <a:rPr lang="en-US" sz="1600" dirty="0"/>
              <a:t>Palladio</a:t>
            </a:r>
            <a:r>
              <a:rPr lang="ru-RU" sz="1600" dirty="0"/>
              <a:t>» (1996), «</a:t>
            </a:r>
            <a:r>
              <a:rPr lang="en-US" sz="1600" dirty="0"/>
              <a:t>Eloise</a:t>
            </a:r>
            <a:r>
              <a:rPr lang="ru-RU" sz="1600" dirty="0"/>
              <a:t>» (детская опера), Месса мира «Вооруженный человек» (1999), Реквием (2005), «Песни земли» (2012).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5664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8206680" cy="1512168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br>
              <a:rPr lang="ru-RU" sz="4800" dirty="0">
                <a:latin typeface="+mn-lt"/>
              </a:rPr>
            </a:br>
            <a:r>
              <a:rPr lang="ru-RU" sz="4800" dirty="0">
                <a:latin typeface="+mn-lt"/>
              </a:rPr>
              <a:t>История создания произведения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2420888"/>
            <a:ext cx="79928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1. «Месса мира» была заказана К. Дженкинсу Королевской оружейной палатой для празднования Миллениума.</a:t>
            </a:r>
          </a:p>
          <a:p>
            <a:endParaRPr lang="ru-RU" sz="2000" dirty="0"/>
          </a:p>
          <a:p>
            <a:pPr algn="just"/>
            <a:r>
              <a:rPr lang="ru-RU" sz="2000" dirty="0"/>
              <a:t>2. Первоначальна была посвящена жертвам войны в Косово.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3. Написана  в 1996 году.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4. Впервые исполнена  в Альберт Холле в Лондоне в 2000 году.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861047"/>
            <a:ext cx="5184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dirty="0"/>
          </a:p>
          <a:p>
            <a:pPr fontAlgn="base"/>
            <a:r>
              <a:rPr lang="ru-RU" dirty="0"/>
              <a:t>      </a:t>
            </a:r>
          </a:p>
        </p:txBody>
      </p:sp>
    </p:spTree>
    <p:extLst>
      <p:ext uri="{BB962C8B-B14F-4D97-AF65-F5344CB8AC3E}">
        <p14:creationId xmlns:p14="http://schemas.microsoft.com/office/powerpoint/2010/main" val="3175664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8136904" cy="648072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2800" dirty="0"/>
              <a:t>Замысел произведения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2852936"/>
            <a:ext cx="47525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800" dirty="0">
                <a:solidFill>
                  <a:schemeClr val="bg1"/>
                </a:solidFill>
                <a:latin typeface="+mj-lt"/>
              </a:rPr>
              <a:t>Связь с современностью</a:t>
            </a:r>
            <a:endParaRPr lang="ru-RU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3105834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3429000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1600" dirty="0"/>
              <a:t>Темы мира и войны, добра и зла, поднятые в мессе, - «вечные» темы. Они универсальны, волнуют всех людей на планете сегодня и всегда.</a:t>
            </a:r>
          </a:p>
          <a:p>
            <a:pPr marL="342900" indent="-342900" algn="just">
              <a:buAutoNum type="arabicPeriod"/>
            </a:pPr>
            <a:r>
              <a:rPr lang="ru-RU" sz="1600" dirty="0"/>
              <a:t>Музыкальный язык мессы современен – понятен современному слушателю. Включает интонации, гармонии и ритмы различных стилей: старинной музыки, академической и популярной музыки </a:t>
            </a:r>
            <a:r>
              <a:rPr lang="en-US" sz="1600" dirty="0"/>
              <a:t>XX</a:t>
            </a:r>
            <a:r>
              <a:rPr lang="ru-RU" sz="1600" dirty="0"/>
              <a:t> века.</a:t>
            </a:r>
          </a:p>
          <a:p>
            <a:pPr marL="342900" indent="-342900" algn="just">
              <a:buAutoNum type="arabicPeriod"/>
            </a:pPr>
            <a:r>
              <a:rPr lang="ru-RU" sz="1600" dirty="0"/>
              <a:t>Тексты, используемые композитором, обращены к людям  </a:t>
            </a:r>
            <a:r>
              <a:rPr lang="en-US" sz="1600" dirty="0"/>
              <a:t>XXI</a:t>
            </a:r>
            <a:r>
              <a:rPr lang="ru-RU" sz="1600" dirty="0"/>
              <a:t> века. Части мессы звучат на латинском, греческом, французском, арабском, древнеиндийском и английском языках. А значит, ее исполнение может способствовать пониманию людей разных духовных и национальных традиций.</a:t>
            </a: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980728"/>
            <a:ext cx="82809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/>
              <a:t>Произведение рассказывает повторяющуюся в веках историю о подготовке к войне, о сопутствующих ей ужасах и потерях для всего человечества, об ожидании мирного будущего.</a:t>
            </a:r>
          </a:p>
          <a:p>
            <a:pPr algn="just"/>
            <a:r>
              <a:rPr lang="ru-RU" sz="1600" dirty="0"/>
              <a:t>Название «Месса мира» можно рассматривать:</a:t>
            </a:r>
          </a:p>
          <a:p>
            <a:pPr marL="342900" indent="-342900" algn="just">
              <a:buAutoNum type="arabicPeriod"/>
            </a:pPr>
            <a:r>
              <a:rPr lang="ru-RU" sz="1600" dirty="0"/>
              <a:t>как название музыкального произведения о войне и мире,</a:t>
            </a:r>
          </a:p>
          <a:p>
            <a:pPr marL="342900" indent="-342900" algn="just">
              <a:buAutoNum type="arabicPeriod"/>
            </a:pPr>
            <a:r>
              <a:rPr lang="ru-RU" sz="1600" dirty="0"/>
              <a:t>как название музыкального произведения, написанного для всего мира -  людей разных национальностей и вероисповеданий.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5664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206680" cy="2313548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br>
              <a:rPr lang="ru-RU" sz="4800" dirty="0">
                <a:latin typeface="+mn-lt"/>
              </a:rPr>
            </a:br>
            <a:br>
              <a:rPr lang="ru-RU" sz="4800" dirty="0">
                <a:latin typeface="+mn-lt"/>
              </a:rPr>
            </a:br>
            <a:br>
              <a:rPr lang="ru-RU" sz="4800" dirty="0">
                <a:latin typeface="+mn-lt"/>
              </a:rPr>
            </a:br>
            <a:br>
              <a:rPr lang="ru-RU" sz="4800" dirty="0">
                <a:latin typeface="+mn-lt"/>
              </a:rPr>
            </a:br>
            <a:r>
              <a:rPr lang="ru-RU" sz="3100" dirty="0">
                <a:latin typeface="+mn-lt"/>
              </a:rPr>
              <a:t>3. </a:t>
            </a:r>
            <a:r>
              <a:rPr lang="en-US" sz="3100" dirty="0">
                <a:latin typeface="+mn-lt"/>
              </a:rPr>
              <a:t>Kyrie</a:t>
            </a:r>
            <a:br>
              <a:rPr lang="en-US" sz="3100" dirty="0">
                <a:latin typeface="+mn-lt"/>
              </a:rPr>
            </a:br>
            <a:r>
              <a:rPr lang="en-US" sz="3100" dirty="0">
                <a:latin typeface="+mn-lt"/>
              </a:rPr>
              <a:t>(</a:t>
            </a:r>
            <a:r>
              <a:rPr lang="ru-RU" sz="3100" dirty="0">
                <a:latin typeface="+mn-lt"/>
              </a:rPr>
              <a:t>Господи, помилуй!)</a:t>
            </a:r>
            <a:br>
              <a:rPr lang="ru-RU" sz="3100" dirty="0">
                <a:latin typeface="+mn-lt"/>
              </a:rPr>
            </a:br>
            <a:br>
              <a:rPr lang="ru-RU" sz="4000" dirty="0">
                <a:latin typeface="+mn-lt"/>
              </a:rPr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1609636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1. Интонационный анализ темы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32856"/>
            <a:ext cx="6768752" cy="78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948411"/>
            <a:ext cx="7200800" cy="759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67808"/>
            <a:ext cx="7200800" cy="799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4726885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Каким образом композитор раскрывает образ молитвы?</a:t>
            </a:r>
          </a:p>
        </p:txBody>
      </p:sp>
    </p:spTree>
    <p:extLst>
      <p:ext uri="{BB962C8B-B14F-4D97-AF65-F5344CB8AC3E}">
        <p14:creationId xmlns:p14="http://schemas.microsoft.com/office/powerpoint/2010/main" val="3175664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6563" y="404664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2. Гармонический анализ темы (т.5-8)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31" y="927885"/>
            <a:ext cx="8136904" cy="15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31" y="2584068"/>
            <a:ext cx="4968552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83568" y="4437112"/>
            <a:ext cx="7776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Каким образом композитор раскрывает образ молитвы?</a:t>
            </a:r>
          </a:p>
        </p:txBody>
      </p:sp>
    </p:spTree>
    <p:extLst>
      <p:ext uri="{BB962C8B-B14F-4D97-AF65-F5344CB8AC3E}">
        <p14:creationId xmlns:p14="http://schemas.microsoft.com/office/powerpoint/2010/main" val="3175664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76672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3. Анализ музыкальной формы (по партитуре)</a:t>
            </a:r>
          </a:p>
          <a:p>
            <a:pPr algn="ctr"/>
            <a:endParaRPr lang="ru-RU" sz="2800" dirty="0"/>
          </a:p>
          <a:p>
            <a:pPr marL="457200" indent="-457200">
              <a:buAutoNum type="arabicPeriod"/>
            </a:pPr>
            <a:r>
              <a:rPr lang="ru-RU" sz="2400" dirty="0"/>
              <a:t>Найдите разделы, написанные в форме старинного концерта. </a:t>
            </a:r>
          </a:p>
          <a:p>
            <a:pPr marL="457200" indent="-457200" algn="just">
              <a:buAutoNum type="arabicPeriod"/>
            </a:pPr>
            <a:r>
              <a:rPr lang="ru-RU" sz="2400" dirty="0"/>
              <a:t>Найдите раздел, написанный в форме фуги – высшей форме полифонической музыки.</a:t>
            </a:r>
          </a:p>
          <a:p>
            <a:endParaRPr lang="ru-RU" sz="2400" dirty="0"/>
          </a:p>
          <a:p>
            <a:pPr algn="ctr"/>
            <a:r>
              <a:rPr lang="ru-RU" sz="2400" dirty="0"/>
              <a:t>Объясните, почему в части «</a:t>
            </a:r>
            <a:r>
              <a:rPr lang="en-US" sz="2400" dirty="0"/>
              <a:t>Kyrie</a:t>
            </a:r>
            <a:r>
              <a:rPr lang="ru-RU" sz="2400" dirty="0"/>
              <a:t>» композитор обращается именно к этим музыкальным формам.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4293096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Каким образом композитор раскрывает образ молитвы?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5664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990656" cy="936104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br>
              <a:rPr lang="ru-RU" sz="2800" dirty="0">
                <a:latin typeface="+mn-lt"/>
              </a:rPr>
            </a:br>
            <a:r>
              <a:rPr lang="ru-RU" sz="2800" dirty="0">
                <a:latin typeface="+mn-lt"/>
              </a:rPr>
              <a:t>Подведение итогов занятия </a:t>
            </a:r>
            <a:br>
              <a:rPr lang="ru-RU" sz="2800" dirty="0">
                <a:latin typeface="+mn-lt"/>
              </a:rPr>
            </a:br>
            <a:r>
              <a:rPr lang="ru-RU" sz="2800" dirty="0">
                <a:latin typeface="+mn-lt"/>
              </a:rPr>
              <a:t>(слайд для преподавателя)</a:t>
            </a:r>
            <a:br>
              <a:rPr lang="ru-RU" dirty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115616" y="1844824"/>
            <a:ext cx="75608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dirty="0"/>
              <a:t>Знание основных тем и образов мессы.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2. Умение проанализировать предложенный музыкальный фрагмент. Выполнить интонационный и гармонический анализ, объяснить особенности формообразования.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3. Самостоятельно обобщить полученные знания и умения, свободно использовать их в будущей творческой работе.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1919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990656" cy="792087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ru-RU" sz="2800" dirty="0">
                <a:latin typeface="+mn-lt"/>
              </a:rPr>
              <a:t>Домашнее задание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1340768"/>
            <a:ext cx="79208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/>
              <a:t>Перечисли части мессы К. Дженкинса «Вооруженный человек», которые соответствуют:</a:t>
            </a:r>
          </a:p>
          <a:p>
            <a:r>
              <a:rPr lang="ru-RU" dirty="0"/>
              <a:t>а) образу войны,</a:t>
            </a:r>
          </a:p>
          <a:p>
            <a:r>
              <a:rPr lang="ru-RU" dirty="0"/>
              <a:t>б) образу мира,</a:t>
            </a:r>
          </a:p>
          <a:p>
            <a:r>
              <a:rPr lang="ru-RU" dirty="0"/>
              <a:t>в) образу молитвы.</a:t>
            </a:r>
          </a:p>
          <a:p>
            <a:endParaRPr lang="ru-RU" dirty="0"/>
          </a:p>
          <a:p>
            <a:r>
              <a:rPr lang="ru-RU" dirty="0"/>
              <a:t>2. Какими особенностями музыкального языка композитор раскрывает образ молитвы в части «</a:t>
            </a:r>
            <a:r>
              <a:rPr lang="en-US" dirty="0"/>
              <a:t>Kyrie</a:t>
            </a:r>
            <a:r>
              <a:rPr lang="ru-RU" dirty="0"/>
              <a:t>»? (Перечисли хотя бы 3.)  Назови несколько произведений русских или зарубежных композиторов со сходной тематикой.</a:t>
            </a:r>
          </a:p>
          <a:p>
            <a:endParaRPr lang="ru-RU" dirty="0"/>
          </a:p>
          <a:p>
            <a:r>
              <a:rPr lang="ru-RU" dirty="0"/>
              <a:t>3. Представь, что тебе поручили написать «Мессу мира». Какие образы ты бы использовал в своем произведении и почему? Обоснуй свой ответ. Приведи не менее 3 аргументов.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3175664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518</TotalTime>
  <Words>641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Candara</vt:lpstr>
      <vt:lpstr>Symbol</vt:lpstr>
      <vt:lpstr>Волна</vt:lpstr>
      <vt:lpstr>К. Дженкинс Месса мира «Вооруженный человек» 3. Kyrie (Господи, помилуй!) </vt:lpstr>
      <vt:lpstr>Презентация PowerPoint</vt:lpstr>
      <vt:lpstr> История создания произведения</vt:lpstr>
      <vt:lpstr>Замысел произведения</vt:lpstr>
      <vt:lpstr>    3. Kyrie (Господи, помилуй!)  </vt:lpstr>
      <vt:lpstr>Презентация PowerPoint</vt:lpstr>
      <vt:lpstr>Презентация PowerPoint</vt:lpstr>
      <vt:lpstr> Подведение итогов занятия  (слайд для преподавателя) </vt:lpstr>
      <vt:lpstr>Домашнее задание 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К. Дженкинс Месса мира «Вооруженный человек»</dc:title>
  <dc:creator>User</dc:creator>
  <cp:lastModifiedBy>1</cp:lastModifiedBy>
  <cp:revision>43</cp:revision>
  <dcterms:created xsi:type="dcterms:W3CDTF">2022-11-12T11:20:28Z</dcterms:created>
  <dcterms:modified xsi:type="dcterms:W3CDTF">2022-11-18T10:43:32Z</dcterms:modified>
</cp:coreProperties>
</file>