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7" r:id="rId6"/>
    <p:sldId id="268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C7488-8130-4E56-AED8-C1C8665AC356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0C6FD-E4BD-4850-888B-101B8D016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6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7045-DB64-4245-8B24-5C1B14273E5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D4C0-9020-4068-9761-5610D07B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467">
        <p:circle/>
      </p:transition>
    </mc:Choice>
    <mc:Fallback xmlns="">
      <p:transition spd="slow" advTm="11467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7045-DB64-4245-8B24-5C1B14273E5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D4C0-9020-4068-9761-5610D07B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467">
        <p:circle/>
      </p:transition>
    </mc:Choice>
    <mc:Fallback xmlns="">
      <p:transition spd="slow" advTm="11467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7045-DB64-4245-8B24-5C1B14273E5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D4C0-9020-4068-9761-5610D07B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467">
        <p:circle/>
      </p:transition>
    </mc:Choice>
    <mc:Fallback xmlns="">
      <p:transition spd="slow" advTm="11467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7045-DB64-4245-8B24-5C1B14273E5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D4C0-9020-4068-9761-5610D07B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467">
        <p:circle/>
      </p:transition>
    </mc:Choice>
    <mc:Fallback xmlns="">
      <p:transition spd="slow" advTm="11467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7045-DB64-4245-8B24-5C1B14273E5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D4C0-9020-4068-9761-5610D07B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467">
        <p:circle/>
      </p:transition>
    </mc:Choice>
    <mc:Fallback xmlns="">
      <p:transition spd="slow" advTm="11467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7045-DB64-4245-8B24-5C1B14273E5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D4C0-9020-4068-9761-5610D07B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467">
        <p:circle/>
      </p:transition>
    </mc:Choice>
    <mc:Fallback xmlns="">
      <p:transition spd="slow" advTm="11467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7045-DB64-4245-8B24-5C1B14273E5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D4C0-9020-4068-9761-5610D07B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467">
        <p:circle/>
      </p:transition>
    </mc:Choice>
    <mc:Fallback xmlns="">
      <p:transition spd="slow" advTm="11467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7045-DB64-4245-8B24-5C1B14273E5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D4C0-9020-4068-9761-5610D07B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467">
        <p:circle/>
      </p:transition>
    </mc:Choice>
    <mc:Fallback xmlns="">
      <p:transition spd="slow" advTm="11467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7045-DB64-4245-8B24-5C1B14273E5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D4C0-9020-4068-9761-5610D07B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467">
        <p:circle/>
      </p:transition>
    </mc:Choice>
    <mc:Fallback xmlns="">
      <p:transition spd="slow" advTm="11467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7045-DB64-4245-8B24-5C1B14273E5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D4C0-9020-4068-9761-5610D07B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467">
        <p:circle/>
      </p:transition>
    </mc:Choice>
    <mc:Fallback xmlns="">
      <p:transition spd="slow" advTm="11467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7045-DB64-4245-8B24-5C1B14273E5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D4C0-9020-4068-9761-5610D07B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467">
        <p:circle/>
      </p:transition>
    </mc:Choice>
    <mc:Fallback xmlns="">
      <p:transition spd="slow" advTm="11467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07045-DB64-4245-8B24-5C1B14273E5F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4D4C0-9020-4068-9761-5610D07B0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11467">
        <p:circle/>
      </p:transition>
    </mc:Choice>
    <mc:Fallback xmlns="">
      <p:transition spd="slow" advTm="11467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8055" y="396776"/>
            <a:ext cx="10275890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Карл Дженкинс</a:t>
            </a:r>
          </a:p>
          <a:p>
            <a:pPr algn="ctr"/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Месса мира «Вооруженный человек»</a:t>
            </a:r>
          </a:p>
          <a:p>
            <a:pPr algn="ctr"/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4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№ 6 «Гимн перед битвой»</a:t>
            </a:r>
          </a:p>
        </p:txBody>
      </p:sp>
    </p:spTree>
    <p:extLst>
      <p:ext uri="{BB962C8B-B14F-4D97-AF65-F5344CB8AC3E}">
        <p14:creationId xmlns:p14="http://schemas.microsoft.com/office/powerpoint/2010/main" val="27276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914">
        <p:circle/>
      </p:transition>
    </mc:Choice>
    <mc:Fallback xmlns="">
      <p:transition spd="slow" advTm="10914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3" y="433566"/>
            <a:ext cx="2537460" cy="3070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60" y="3170907"/>
            <a:ext cx="5422468" cy="3105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1273" y="3790513"/>
            <a:ext cx="6098464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Карл Дженкинс </a:t>
            </a:r>
          </a:p>
          <a:p>
            <a:r>
              <a:rPr lang="ru-RU" sz="2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родился 17 февраля 1944</a:t>
            </a:r>
          </a:p>
          <a:p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r>
              <a:rPr lang="ru-RU" sz="2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Пенклауде</a:t>
            </a:r>
            <a:r>
              <a:rPr lang="ru-RU" sz="2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(Уэльс) </a:t>
            </a:r>
          </a:p>
          <a:p>
            <a:r>
              <a:rPr lang="ru-RU" sz="2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британский (валлийский)</a:t>
            </a:r>
          </a:p>
          <a:p>
            <a:r>
              <a:rPr lang="ru-RU" sz="2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композитор и </a:t>
            </a:r>
            <a:r>
              <a:rPr lang="ru-RU" sz="2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мультиинструменталист</a:t>
            </a: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endParaRPr lang="ru-RU" sz="2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Командор ордена Британской империи.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94744" y="1050467"/>
            <a:ext cx="758419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Наиболее известное сочинение Дженкинса — </a:t>
            </a:r>
          </a:p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«Месса мира. Вооруженный человек» </a:t>
            </a:r>
          </a:p>
          <a:p>
            <a:pPr algn="ctr"/>
            <a:r>
              <a:rPr lang="ru-RU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для солистов, хора и оркестра (1999).</a:t>
            </a:r>
          </a:p>
        </p:txBody>
      </p:sp>
    </p:spTree>
    <p:extLst>
      <p:ext uri="{BB962C8B-B14F-4D97-AF65-F5344CB8AC3E}">
        <p14:creationId xmlns:p14="http://schemas.microsoft.com/office/powerpoint/2010/main" val="263129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078">
        <p:circle/>
      </p:transition>
    </mc:Choice>
    <mc:Fallback xmlns="">
      <p:transition spd="slow" advTm="16078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5605" y="393683"/>
            <a:ext cx="12299073" cy="61247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7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Произведение в ораториальном жанре «Вооружённый человек» </a:t>
            </a:r>
          </a:p>
          <a:p>
            <a:r>
              <a:rPr lang="ru-RU" sz="27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 подзаголовком «Месса мира» было написано по заказу </a:t>
            </a:r>
          </a:p>
          <a:p>
            <a:r>
              <a:rPr lang="ru-RU" sz="27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Королевской оружейной палаты Англии.</a:t>
            </a:r>
          </a:p>
          <a:p>
            <a:endParaRPr lang="ru-RU" sz="27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7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Первое исполнение планировалось приурочить к празднованию </a:t>
            </a:r>
          </a:p>
          <a:p>
            <a:r>
              <a:rPr lang="ru-RU" sz="27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Миллениума.</a:t>
            </a:r>
          </a:p>
          <a:p>
            <a:r>
              <a:rPr lang="ru-RU" sz="27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Дженкинс посвятил своё произведение жертвам войны в Косово.</a:t>
            </a:r>
          </a:p>
          <a:p>
            <a:endParaRPr lang="ru-RU" sz="27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7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Название мессе «Вооружённый человек» дала одноимённая средневековая </a:t>
            </a:r>
          </a:p>
          <a:p>
            <a:r>
              <a:rPr lang="ru-RU" sz="27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французская песня, содержание которой связано со Столетней войной.</a:t>
            </a:r>
          </a:p>
          <a:p>
            <a:endParaRPr lang="ru-RU" sz="27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7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 произведение включены традиционные части католической мессы </a:t>
            </a:r>
          </a:p>
          <a:p>
            <a:r>
              <a:rPr lang="ru-RU" sz="27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Kyrie</a:t>
            </a:r>
            <a:r>
              <a:rPr lang="ru-RU" sz="27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(«Господи, помилуй»),  </a:t>
            </a:r>
            <a:r>
              <a:rPr lang="ru-RU" sz="27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Sanctus</a:t>
            </a:r>
            <a:r>
              <a:rPr lang="ru-RU" sz="27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(«Свят»), </a:t>
            </a:r>
            <a:r>
              <a:rPr lang="ru-RU" sz="27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Benedictus</a:t>
            </a:r>
            <a:r>
              <a:rPr lang="ru-RU" sz="27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(«Благословен»), </a:t>
            </a:r>
          </a:p>
          <a:p>
            <a:r>
              <a:rPr lang="ru-RU" sz="27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Agnus</a:t>
            </a:r>
            <a:r>
              <a:rPr lang="ru-RU" sz="27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7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Dai</a:t>
            </a:r>
            <a:r>
              <a:rPr lang="ru-RU" sz="27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(Агнец Божий»)</a:t>
            </a:r>
          </a:p>
        </p:txBody>
      </p:sp>
    </p:spTree>
    <p:extLst>
      <p:ext uri="{BB962C8B-B14F-4D97-AF65-F5344CB8AC3E}">
        <p14:creationId xmlns:p14="http://schemas.microsoft.com/office/powerpoint/2010/main" val="78433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599">
        <p:circle/>
      </p:transition>
    </mc:Choice>
    <mc:Fallback xmlns="">
      <p:transition spd="slow" advTm="16599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1528" y="428804"/>
            <a:ext cx="108889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Непосредственным толчком к написанию мессы «Вооружённый человек» </a:t>
            </a:r>
          </a:p>
          <a:p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послужили реальные события конца XX века,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</a:t>
            </a:r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 Карл Дженкинс мыслил своё </a:t>
            </a:r>
          </a:p>
          <a:p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произведение как общечеловеческое, как музыку всех народов, </a:t>
            </a:r>
          </a:p>
          <a:p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страдавших от войны в равной степени во все эпохи.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1528" y="2408688"/>
            <a:ext cx="1132027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Музыкальный язык отличается «всеохватностью»: </a:t>
            </a:r>
          </a:p>
          <a:p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наряду с католическими каноническими молитвами звучит призыв </a:t>
            </a:r>
          </a:p>
          <a:p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 молитве мусульманского муэдзина «</a:t>
            </a:r>
            <a:r>
              <a:rPr lang="ru-RU" sz="2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Allahu</a:t>
            </a:r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Akbar</a:t>
            </a:r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», </a:t>
            </a:r>
          </a:p>
          <a:p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средневековая французская песня соседствует с английской мелодией XVII века </a:t>
            </a:r>
          </a:p>
          <a:p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«Последняя застава», которая до сих пор исполняется при ритуальных проводах </a:t>
            </a:r>
          </a:p>
          <a:p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военных. </a:t>
            </a:r>
          </a:p>
          <a:p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Старинный Григорианский хорал и полифония сочетаются с современными </a:t>
            </a:r>
          </a:p>
          <a:p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оркестровыми звучаниями, имитирующими топот солдатских сапог, </a:t>
            </a:r>
          </a:p>
          <a:p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рёв военных труб и грохот артиллерии.</a:t>
            </a:r>
          </a:p>
        </p:txBody>
      </p:sp>
    </p:spTree>
    <p:extLst>
      <p:ext uri="{BB962C8B-B14F-4D97-AF65-F5344CB8AC3E}">
        <p14:creationId xmlns:p14="http://schemas.microsoft.com/office/powerpoint/2010/main" val="26507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7490">
        <p:circle/>
      </p:transition>
    </mc:Choice>
    <mc:Fallback xmlns="">
      <p:transition spd="slow" advTm="1749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1528" y="428804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528" y="2408688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3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1423" y="495779"/>
            <a:ext cx="9989145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№ 6. 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Hymn Before Action (</a:t>
            </a:r>
            <a:r>
              <a:rPr lang="ru-RU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Гимн перед битвой)</a:t>
            </a:r>
          </a:p>
          <a:p>
            <a:pPr algn="ctr"/>
            <a:r>
              <a:rPr lang="ru-RU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r>
              <a:rPr lang="ru-RU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 текст стихотворения </a:t>
            </a:r>
            <a:r>
              <a:rPr lang="ru-RU" sz="32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Редьярда</a:t>
            </a:r>
            <a:r>
              <a:rPr lang="ru-RU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Киплинга</a:t>
            </a:r>
          </a:p>
          <a:p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Исполняет хор</a:t>
            </a:r>
          </a:p>
          <a:p>
            <a:pPr algn="ctr"/>
            <a:endParaRPr lang="ru-RU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Форма: двухчастная куплетная</a:t>
            </a:r>
          </a:p>
          <a:p>
            <a:pPr marL="457200" indent="-457200" algn="ctr">
              <a:buFontTx/>
              <a:buChar char="-"/>
            </a:pP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Войны перед битвой обращаются с молитвой к Богу. </a:t>
            </a:r>
          </a:p>
          <a:p>
            <a:r>
              <a:rPr lang="ru-RU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Ещё не произошёл переход к описанию </a:t>
            </a:r>
          </a:p>
          <a:p>
            <a:r>
              <a:rPr lang="ru-RU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ужасов войны и смерти. </a:t>
            </a:r>
          </a:p>
          <a:p>
            <a:r>
              <a:rPr lang="ru-RU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Образ солдат в этой части поэтизирован, благороден.</a:t>
            </a:r>
          </a:p>
        </p:txBody>
      </p:sp>
    </p:spTree>
    <p:extLst>
      <p:ext uri="{BB962C8B-B14F-4D97-AF65-F5344CB8AC3E}">
        <p14:creationId xmlns:p14="http://schemas.microsoft.com/office/powerpoint/2010/main" val="19782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5960">
        <p:circle/>
      </p:transition>
    </mc:Choice>
    <mc:Fallback xmlns="">
      <p:transition spd="slow" advTm="1596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1528" y="428804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528" y="2408688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3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032" y="495779"/>
            <a:ext cx="11255966" cy="64017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Гимн – (с греческого) – петь , славить, хвалить.</a:t>
            </a:r>
          </a:p>
          <a:p>
            <a:pPr algn="just"/>
            <a:r>
              <a:rPr lang="ru-RU" sz="3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Хвалебная песнь, музыкальное произведение </a:t>
            </a:r>
          </a:p>
          <a:p>
            <a:pPr algn="just"/>
            <a:r>
              <a:rPr lang="ru-RU" sz="3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</a:t>
            </a:r>
            <a:r>
              <a:rPr lang="ru-RU" sz="3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оржественного характера.</a:t>
            </a:r>
          </a:p>
          <a:p>
            <a:pPr algn="just"/>
            <a:endParaRPr lang="ru-RU" sz="3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3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Одна из разновидностей – религиозные гимны, </a:t>
            </a:r>
          </a:p>
          <a:p>
            <a:pPr algn="just"/>
            <a:r>
              <a:rPr lang="ru-RU" sz="3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прославляющие богов.</a:t>
            </a:r>
          </a:p>
          <a:p>
            <a:pPr algn="just"/>
            <a:r>
              <a:rPr lang="ru-RU" sz="3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Как поэтическая и музыкальная форма, гимн получил</a:t>
            </a:r>
          </a:p>
          <a:p>
            <a:pPr algn="just"/>
            <a:r>
              <a:rPr lang="ru-RU" sz="3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широкое распространение в Древней Греции, </a:t>
            </a:r>
          </a:p>
          <a:p>
            <a:pPr algn="just"/>
            <a:r>
              <a:rPr lang="ru-RU" sz="3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исполнялся хором под аккомпанемент лиры.</a:t>
            </a:r>
          </a:p>
          <a:p>
            <a:pPr algn="just"/>
            <a:r>
              <a:rPr lang="ru-RU" sz="3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 христианской церкви – гимны появились в </a:t>
            </a:r>
            <a:r>
              <a:rPr lang="en-US" sz="3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III-IV </a:t>
            </a:r>
            <a:r>
              <a:rPr lang="ru-RU" sz="3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веках </a:t>
            </a:r>
          </a:p>
          <a:p>
            <a:pPr algn="just"/>
            <a:r>
              <a:rPr lang="ru-RU" sz="3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(религиозные песнопения на библейские тексты).</a:t>
            </a:r>
          </a:p>
          <a:p>
            <a:pPr algn="just"/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498">
        <p:circle/>
      </p:transition>
    </mc:Choice>
    <mc:Fallback xmlns="">
      <p:transition spd="slow" advTm="16498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30313" cy="78396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90" y="457195"/>
            <a:ext cx="7825910" cy="58150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46264"/>
            <a:ext cx="4141134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Земля дрожит от гнева,</a:t>
            </a:r>
          </a:p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И тёмен океан,</a:t>
            </a:r>
          </a:p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Пути нам преградили</a:t>
            </a:r>
          </a:p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Мечи враждебных стран.</a:t>
            </a:r>
          </a:p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Когда потоком диким</a:t>
            </a:r>
          </a:p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Нас потеснят враги,</a:t>
            </a:r>
          </a:p>
          <a:p>
            <a:pPr algn="ctr"/>
            <a:r>
              <a:rPr lang="ru-RU" sz="2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Йегова</a:t>
            </a:r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Гром небесный,</a:t>
            </a:r>
          </a:p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Бог Сечи, помоги!</a:t>
            </a:r>
          </a:p>
          <a:p>
            <a:pPr algn="ctr"/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 высоким, гордым сердцем,</a:t>
            </a:r>
          </a:p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Суровые в борьбе,</a:t>
            </a:r>
          </a:p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 душою безмятежной,</a:t>
            </a:r>
          </a:p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Приходим мы к тебе!</a:t>
            </a:r>
          </a:p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Иной неверно клялся,</a:t>
            </a:r>
          </a:p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Иной бежал, как тать,</a:t>
            </a:r>
          </a:p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Ты знаешь наши сроки -</a:t>
            </a:r>
          </a:p>
          <a:p>
            <a:pPr algn="ctr"/>
            <a:r>
              <a:rPr lang="ru-RU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Дай сил нам — умирать!</a:t>
            </a:r>
          </a:p>
          <a:p>
            <a:pPr algn="ctr"/>
            <a:endParaRPr lang="ru-RU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Karl Jenkins - 6 - Hymn Before Action - The Armed Man (Вооруженный Ч [audiovk.com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469.225"/>
                  <p14:fade out="2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2200" y="58483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4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5837">
        <p:circle/>
      </p:transition>
    </mc:Choice>
    <mc:Fallback xmlns="">
      <p:transition spd="slow" advTm="7583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1" objId="11"/>
        <p14:stopEvt time="74174" objId="11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828" y="306754"/>
            <a:ext cx="11978343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Домашнее задание:</a:t>
            </a:r>
          </a:p>
          <a:p>
            <a:pPr algn="ctr"/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Ответить на вопросы:</a:t>
            </a:r>
          </a:p>
          <a:p>
            <a:pPr algn="ctr"/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1. Каков основной замысел написания </a:t>
            </a:r>
          </a:p>
          <a:p>
            <a:pPr algn="ctr"/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«Мессы мира?»</a:t>
            </a:r>
          </a:p>
          <a:p>
            <a:pPr algn="ctr"/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2. Какие литературные источники использовал </a:t>
            </a:r>
          </a:p>
          <a:p>
            <a:pPr algn="ctr"/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составитель текста мессы «Вооружённый человек» </a:t>
            </a:r>
          </a:p>
          <a:p>
            <a:pPr algn="ctr"/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Гай Уилсон?</a:t>
            </a:r>
          </a:p>
          <a:p>
            <a:pPr algn="ctr"/>
            <a:endParaRPr lang="ru-RU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Прочитать полную версию стихотворения </a:t>
            </a:r>
          </a:p>
          <a:p>
            <a:pPr algn="ctr"/>
            <a:r>
              <a:rPr lang="ru-RU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Р.Киплинга</a:t>
            </a:r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«Гимн перед битвой». </a:t>
            </a:r>
          </a:p>
          <a:p>
            <a:pPr algn="ctr"/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 чём, по вашему мнению, просят Бога войны перед сражением?</a:t>
            </a:r>
          </a:p>
          <a:p>
            <a:pPr algn="ctr"/>
            <a:endParaRPr lang="ru-RU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0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221">
        <p:circle/>
      </p:transition>
    </mc:Choice>
    <mc:Fallback xmlns="">
      <p:transition spd="slow" advTm="11221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503</Words>
  <Application>Microsoft Office PowerPoint</Application>
  <PresentationFormat>Широкоэкранный</PresentationFormat>
  <Paragraphs>95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30</cp:revision>
  <dcterms:created xsi:type="dcterms:W3CDTF">2022-11-13T16:05:40Z</dcterms:created>
  <dcterms:modified xsi:type="dcterms:W3CDTF">2022-11-18T10:30:08Z</dcterms:modified>
</cp:coreProperties>
</file>