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1BA291-4F63-484B-B375-21EB258CEAFB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AFDECC-8D84-4DCB-8EFA-1F31253D66C1}">
      <dgm:prSet phldrT="[Текст]"/>
      <dgm:spPr/>
      <dgm:t>
        <a:bodyPr/>
        <a:lstStyle/>
        <a:p>
          <a:r>
            <a:rPr lang="ru-RU" dirty="0"/>
            <a:t>По тепловому эффекту</a:t>
          </a:r>
        </a:p>
      </dgm:t>
    </dgm:pt>
    <dgm:pt modelId="{282E3065-45CF-4443-94DD-C9E9040DB7D4}" type="parTrans" cxnId="{8115731F-9C80-4EB0-AA41-EDD2A07DDF0D}">
      <dgm:prSet/>
      <dgm:spPr/>
      <dgm:t>
        <a:bodyPr/>
        <a:lstStyle/>
        <a:p>
          <a:endParaRPr lang="ru-RU"/>
        </a:p>
      </dgm:t>
    </dgm:pt>
    <dgm:pt modelId="{166602A7-42E3-481D-8E5C-0875FCC6C6F7}" type="sibTrans" cxnId="{8115731F-9C80-4EB0-AA41-EDD2A07DDF0D}">
      <dgm:prSet/>
      <dgm:spPr/>
      <dgm:t>
        <a:bodyPr/>
        <a:lstStyle/>
        <a:p>
          <a:endParaRPr lang="ru-RU"/>
        </a:p>
      </dgm:t>
    </dgm:pt>
    <dgm:pt modelId="{68F46833-C168-4D55-8FFA-880FED1711D6}">
      <dgm:prSet phldrT="[Текст]"/>
      <dgm:spPr/>
      <dgm:t>
        <a:bodyPr/>
        <a:lstStyle/>
        <a:p>
          <a:r>
            <a:rPr lang="ru-RU" dirty="0"/>
            <a:t>Эндотермические</a:t>
          </a:r>
        </a:p>
        <a:p>
          <a:r>
            <a:rPr lang="ru-RU" dirty="0"/>
            <a:t>реакции</a:t>
          </a:r>
        </a:p>
      </dgm:t>
    </dgm:pt>
    <dgm:pt modelId="{CA25F869-38A2-439B-AD64-86D65B77DD87}" type="parTrans" cxnId="{41CD3B88-F27B-4F35-936A-07CC049DE759}">
      <dgm:prSet/>
      <dgm:spPr/>
      <dgm:t>
        <a:bodyPr/>
        <a:lstStyle/>
        <a:p>
          <a:endParaRPr lang="ru-RU"/>
        </a:p>
      </dgm:t>
    </dgm:pt>
    <dgm:pt modelId="{657033F8-C837-4496-9C8E-F29FA6B366EC}" type="sibTrans" cxnId="{41CD3B88-F27B-4F35-936A-07CC049DE759}">
      <dgm:prSet/>
      <dgm:spPr/>
      <dgm:t>
        <a:bodyPr/>
        <a:lstStyle/>
        <a:p>
          <a:endParaRPr lang="ru-RU"/>
        </a:p>
      </dgm:t>
    </dgm:pt>
    <dgm:pt modelId="{88F01A01-5F77-4BEE-8D26-4D5D01B8FBC6}">
      <dgm:prSet phldrT="[Текст]"/>
      <dgm:spPr/>
      <dgm:t>
        <a:bodyPr/>
        <a:lstStyle/>
        <a:p>
          <a:r>
            <a:rPr lang="ru-RU" dirty="0"/>
            <a:t>Экзотермические реакции</a:t>
          </a:r>
        </a:p>
      </dgm:t>
    </dgm:pt>
    <dgm:pt modelId="{0E39426B-5E7E-473B-9D0E-32F6D00EB2E4}" type="parTrans" cxnId="{9FA7157F-140F-4910-8A75-3321A59B2DBD}">
      <dgm:prSet/>
      <dgm:spPr/>
      <dgm:t>
        <a:bodyPr/>
        <a:lstStyle/>
        <a:p>
          <a:endParaRPr lang="ru-RU"/>
        </a:p>
      </dgm:t>
    </dgm:pt>
    <dgm:pt modelId="{2207076F-5977-477A-9006-616C54238EBE}" type="sibTrans" cxnId="{9FA7157F-140F-4910-8A75-3321A59B2DBD}">
      <dgm:prSet/>
      <dgm:spPr/>
      <dgm:t>
        <a:bodyPr/>
        <a:lstStyle/>
        <a:p>
          <a:endParaRPr lang="ru-RU"/>
        </a:p>
      </dgm:t>
    </dgm:pt>
    <dgm:pt modelId="{8E40A130-EE34-430F-9EC5-E337E6DD1E5A}">
      <dgm:prSet phldrT="[Текст]"/>
      <dgm:spPr/>
      <dgm:t>
        <a:bodyPr/>
        <a:lstStyle/>
        <a:p>
          <a:endParaRPr lang="ru-RU" dirty="0"/>
        </a:p>
      </dgm:t>
    </dgm:pt>
    <dgm:pt modelId="{27957949-C15B-4CC7-9A7E-EA55907146F5}" type="parTrans" cxnId="{28AFFC92-3955-49B1-B259-65DAF9D9DEC8}">
      <dgm:prSet/>
      <dgm:spPr/>
      <dgm:t>
        <a:bodyPr/>
        <a:lstStyle/>
        <a:p>
          <a:endParaRPr lang="ru-RU"/>
        </a:p>
      </dgm:t>
    </dgm:pt>
    <dgm:pt modelId="{2655917B-69E7-4A64-89F6-E6CA55A0F16E}" type="sibTrans" cxnId="{28AFFC92-3955-49B1-B259-65DAF9D9DEC8}">
      <dgm:prSet/>
      <dgm:spPr/>
      <dgm:t>
        <a:bodyPr/>
        <a:lstStyle/>
        <a:p>
          <a:endParaRPr lang="ru-RU"/>
        </a:p>
      </dgm:t>
    </dgm:pt>
    <dgm:pt modelId="{B714F30C-CF50-4623-8E80-53AC1551562F}" type="pres">
      <dgm:prSet presAssocID="{081BA291-4F63-484B-B375-21EB258CEAF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25DF81-C930-4050-A94B-4E06BF000EB0}" type="pres">
      <dgm:prSet presAssocID="{95AFDECC-8D84-4DCB-8EFA-1F31253D66C1}" presName="roof" presStyleLbl="dkBgShp" presStyleIdx="0" presStyleCnt="2"/>
      <dgm:spPr/>
      <dgm:t>
        <a:bodyPr/>
        <a:lstStyle/>
        <a:p>
          <a:endParaRPr lang="ru-RU"/>
        </a:p>
      </dgm:t>
    </dgm:pt>
    <dgm:pt modelId="{B3ECD7D7-E229-43C0-BDA4-E285036FBC20}" type="pres">
      <dgm:prSet presAssocID="{95AFDECC-8D84-4DCB-8EFA-1F31253D66C1}" presName="pillars" presStyleCnt="0"/>
      <dgm:spPr/>
    </dgm:pt>
    <dgm:pt modelId="{10486FAB-ED3F-4F9E-BB44-CA379A291414}" type="pres">
      <dgm:prSet presAssocID="{95AFDECC-8D84-4DCB-8EFA-1F31253D66C1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0EB3C-901E-4CC9-AB98-F7D3F56ABCE1}" type="pres">
      <dgm:prSet presAssocID="{88F01A01-5F77-4BEE-8D26-4D5D01B8FBC6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8F183-7FE4-4B6E-AC82-769569FDC86E}" type="pres">
      <dgm:prSet presAssocID="{95AFDECC-8D84-4DCB-8EFA-1F31253D66C1}" presName="base" presStyleLbl="dkBgShp" presStyleIdx="1" presStyleCnt="2"/>
      <dgm:spPr/>
    </dgm:pt>
  </dgm:ptLst>
  <dgm:cxnLst>
    <dgm:cxn modelId="{28AFFC92-3955-49B1-B259-65DAF9D9DEC8}" srcId="{081BA291-4F63-484B-B375-21EB258CEAFB}" destId="{8E40A130-EE34-430F-9EC5-E337E6DD1E5A}" srcOrd="1" destOrd="0" parTransId="{27957949-C15B-4CC7-9A7E-EA55907146F5}" sibTransId="{2655917B-69E7-4A64-89F6-E6CA55A0F16E}"/>
    <dgm:cxn modelId="{41CD3B88-F27B-4F35-936A-07CC049DE759}" srcId="{95AFDECC-8D84-4DCB-8EFA-1F31253D66C1}" destId="{68F46833-C168-4D55-8FFA-880FED1711D6}" srcOrd="0" destOrd="0" parTransId="{CA25F869-38A2-439B-AD64-86D65B77DD87}" sibTransId="{657033F8-C837-4496-9C8E-F29FA6B366EC}"/>
    <dgm:cxn modelId="{8115731F-9C80-4EB0-AA41-EDD2A07DDF0D}" srcId="{081BA291-4F63-484B-B375-21EB258CEAFB}" destId="{95AFDECC-8D84-4DCB-8EFA-1F31253D66C1}" srcOrd="0" destOrd="0" parTransId="{282E3065-45CF-4443-94DD-C9E9040DB7D4}" sibTransId="{166602A7-42E3-481D-8E5C-0875FCC6C6F7}"/>
    <dgm:cxn modelId="{9FA7157F-140F-4910-8A75-3321A59B2DBD}" srcId="{95AFDECC-8D84-4DCB-8EFA-1F31253D66C1}" destId="{88F01A01-5F77-4BEE-8D26-4D5D01B8FBC6}" srcOrd="1" destOrd="0" parTransId="{0E39426B-5E7E-473B-9D0E-32F6D00EB2E4}" sibTransId="{2207076F-5977-477A-9006-616C54238EBE}"/>
    <dgm:cxn modelId="{204DEF7D-E413-49EA-9434-E1227C8DF822}" type="presOf" srcId="{88F01A01-5F77-4BEE-8D26-4D5D01B8FBC6}" destId="{EF40EB3C-901E-4CC9-AB98-F7D3F56ABCE1}" srcOrd="0" destOrd="0" presId="urn:microsoft.com/office/officeart/2005/8/layout/hList3"/>
    <dgm:cxn modelId="{4CD4078A-6390-4BBD-9AEF-C92D64EA52F6}" type="presOf" srcId="{68F46833-C168-4D55-8FFA-880FED1711D6}" destId="{10486FAB-ED3F-4F9E-BB44-CA379A291414}" srcOrd="0" destOrd="0" presId="urn:microsoft.com/office/officeart/2005/8/layout/hList3"/>
    <dgm:cxn modelId="{9E58FDA3-D7BB-48FD-8DFF-3157D839AC4A}" type="presOf" srcId="{95AFDECC-8D84-4DCB-8EFA-1F31253D66C1}" destId="{5D25DF81-C930-4050-A94B-4E06BF000EB0}" srcOrd="0" destOrd="0" presId="urn:microsoft.com/office/officeart/2005/8/layout/hList3"/>
    <dgm:cxn modelId="{FA721226-636A-46C5-9B45-9EB2C83E5F0A}" type="presOf" srcId="{081BA291-4F63-484B-B375-21EB258CEAFB}" destId="{B714F30C-CF50-4623-8E80-53AC1551562F}" srcOrd="0" destOrd="0" presId="urn:microsoft.com/office/officeart/2005/8/layout/hList3"/>
    <dgm:cxn modelId="{432C625F-3D85-4D7B-822C-2B2C2C7E5602}" type="presParOf" srcId="{B714F30C-CF50-4623-8E80-53AC1551562F}" destId="{5D25DF81-C930-4050-A94B-4E06BF000EB0}" srcOrd="0" destOrd="0" presId="urn:microsoft.com/office/officeart/2005/8/layout/hList3"/>
    <dgm:cxn modelId="{CB516573-589B-44A5-865B-F37F4EDE9F1E}" type="presParOf" srcId="{B714F30C-CF50-4623-8E80-53AC1551562F}" destId="{B3ECD7D7-E229-43C0-BDA4-E285036FBC20}" srcOrd="1" destOrd="0" presId="urn:microsoft.com/office/officeart/2005/8/layout/hList3"/>
    <dgm:cxn modelId="{35917BEF-7D7B-443D-9489-D7F70BE96C29}" type="presParOf" srcId="{B3ECD7D7-E229-43C0-BDA4-E285036FBC20}" destId="{10486FAB-ED3F-4F9E-BB44-CA379A291414}" srcOrd="0" destOrd="0" presId="urn:microsoft.com/office/officeart/2005/8/layout/hList3"/>
    <dgm:cxn modelId="{4EF53412-182A-4656-BAE5-25C83E478176}" type="presParOf" srcId="{B3ECD7D7-E229-43C0-BDA4-E285036FBC20}" destId="{EF40EB3C-901E-4CC9-AB98-F7D3F56ABCE1}" srcOrd="1" destOrd="0" presId="urn:microsoft.com/office/officeart/2005/8/layout/hList3"/>
    <dgm:cxn modelId="{CD7573D7-2280-42E7-8C9B-B6D94413E6AA}" type="presParOf" srcId="{B714F30C-CF50-4623-8E80-53AC1551562F}" destId="{71C8F183-7FE4-4B6E-AC82-769569FDC86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5DF81-C930-4050-A94B-4E06BF000EB0}">
      <dsp:nvSpPr>
        <dsp:cNvPr id="0" name=""/>
        <dsp:cNvSpPr/>
      </dsp:nvSpPr>
      <dsp:spPr>
        <a:xfrm>
          <a:off x="0" y="0"/>
          <a:ext cx="10515600" cy="13054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dirty="0"/>
            <a:t>По тепловому эффекту</a:t>
          </a:r>
        </a:p>
      </dsp:txBody>
      <dsp:txXfrm>
        <a:off x="0" y="0"/>
        <a:ext cx="10515600" cy="1305401"/>
      </dsp:txXfrm>
    </dsp:sp>
    <dsp:sp modelId="{10486FAB-ED3F-4F9E-BB44-CA379A291414}">
      <dsp:nvSpPr>
        <dsp:cNvPr id="0" name=""/>
        <dsp:cNvSpPr/>
      </dsp:nvSpPr>
      <dsp:spPr>
        <a:xfrm>
          <a:off x="0" y="1305401"/>
          <a:ext cx="5257799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/>
            <a:t>Эндотермические</a:t>
          </a:r>
        </a:p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/>
            <a:t>реакции</a:t>
          </a:r>
        </a:p>
      </dsp:txBody>
      <dsp:txXfrm>
        <a:off x="0" y="1305401"/>
        <a:ext cx="5257799" cy="2741342"/>
      </dsp:txXfrm>
    </dsp:sp>
    <dsp:sp modelId="{EF40EB3C-901E-4CC9-AB98-F7D3F56ABCE1}">
      <dsp:nvSpPr>
        <dsp:cNvPr id="0" name=""/>
        <dsp:cNvSpPr/>
      </dsp:nvSpPr>
      <dsp:spPr>
        <a:xfrm>
          <a:off x="5257800" y="1305401"/>
          <a:ext cx="5257799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/>
            <a:t>Экзотермические реакции</a:t>
          </a:r>
        </a:p>
      </dsp:txBody>
      <dsp:txXfrm>
        <a:off x="5257800" y="1305401"/>
        <a:ext cx="5257799" cy="2741342"/>
      </dsp:txXfrm>
    </dsp:sp>
    <dsp:sp modelId="{71C8F183-7FE4-4B6E-AC82-769569FDC86E}">
      <dsp:nvSpPr>
        <dsp:cNvPr id="0" name=""/>
        <dsp:cNvSpPr/>
      </dsp:nvSpPr>
      <dsp:spPr>
        <a:xfrm>
          <a:off x="0" y="4046744"/>
          <a:ext cx="10515600" cy="3045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129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074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164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594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26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26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70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125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2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42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74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729C6-9181-4173-87AA-B7ECD723207D}" type="datetimeFigureOut">
              <a:rPr lang="ru-RU" smtClean="0"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51857-D3AB-4B6F-B130-022A2198E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00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Химические реакции. Классификации химических реакций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Химические реакции, или химические явления </a:t>
            </a:r>
            <a:r>
              <a:rPr lang="ru-RU" dirty="0" smtClean="0"/>
              <a:t>– это процессы, в результате которых из одних веществ образуются другие вещества, отличающиеся от исходных по составу, или строению, а следовательно и по свойствам.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Х</a:t>
            </a:r>
            <a:r>
              <a:rPr lang="ru-RU" dirty="0" smtClean="0">
                <a:solidFill>
                  <a:srgbClr val="FF0000"/>
                </a:solidFill>
              </a:rPr>
              <a:t>имические реакции </a:t>
            </a:r>
            <a:r>
              <a:rPr lang="ru-RU" dirty="0" smtClean="0"/>
              <a:t>– это процессы, в результате которых разрушаются старые химические связи и возникают новые и, как следствие, - из исходных веществ образуются новые вещества.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Химические реакции </a:t>
            </a:r>
            <a:r>
              <a:rPr lang="ru-RU" dirty="0" smtClean="0"/>
              <a:t>непрерывно происходят как внутри нашего организма, так и в окружающем нас мире. Бесчисленное множество реакций принято классифицировать по различным признакам.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775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Классификация химических реакций</a:t>
            </a:r>
            <a:br>
              <a:rPr lang="ru-RU" dirty="0" smtClean="0"/>
            </a:br>
            <a:r>
              <a:rPr lang="ru-RU" dirty="0" smtClean="0"/>
              <a:t>По изменению степени окисления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25625"/>
            <a:ext cx="10515600" cy="473483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9600" dirty="0" smtClean="0">
                <a:solidFill>
                  <a:srgbClr val="FF0000"/>
                </a:solidFill>
              </a:rPr>
              <a:t>1.Окислительно-восстановительные реакции </a:t>
            </a:r>
            <a:r>
              <a:rPr lang="ru-RU" sz="9600" dirty="0" smtClean="0"/>
              <a:t>-  реакции, протекающие с изменением степени окисления одного или нескольких элементов</a:t>
            </a:r>
          </a:p>
          <a:p>
            <a:pPr marL="0" indent="0">
              <a:buNone/>
            </a:pPr>
            <a:r>
              <a:rPr lang="ru-RU" sz="9600" dirty="0"/>
              <a:t>Э</a:t>
            </a:r>
            <a:r>
              <a:rPr lang="ru-RU" sz="9600" dirty="0" smtClean="0"/>
              <a:t>то все реакции замещения, соединения, разложения, в которых участвует хотя бы одно простое вещество.</a:t>
            </a:r>
          </a:p>
          <a:p>
            <a:r>
              <a:rPr lang="ru-RU" sz="9600" dirty="0" smtClean="0"/>
              <a:t>Элементы, или вещества, принимающие электроны,  называются </a:t>
            </a:r>
            <a:r>
              <a:rPr lang="ru-RU" sz="9600" dirty="0" smtClean="0">
                <a:solidFill>
                  <a:srgbClr val="FF0000"/>
                </a:solidFill>
              </a:rPr>
              <a:t>окислителями</a:t>
            </a:r>
            <a:r>
              <a:rPr lang="ru-RU" sz="9600" dirty="0" smtClean="0"/>
              <a:t>. В ходе реакции они восстанавливаются.</a:t>
            </a:r>
          </a:p>
          <a:p>
            <a:r>
              <a:rPr lang="ru-RU" sz="9600" dirty="0" smtClean="0"/>
              <a:t>Элементы, или вещества, отдающие электроны, называются  </a:t>
            </a:r>
            <a:r>
              <a:rPr lang="ru-RU" sz="9600" dirty="0" smtClean="0">
                <a:solidFill>
                  <a:srgbClr val="FF0000"/>
                </a:solidFill>
              </a:rPr>
              <a:t>восстановителями.</a:t>
            </a:r>
            <a:r>
              <a:rPr lang="ru-RU" sz="9600" dirty="0" smtClean="0">
                <a:solidFill>
                  <a:schemeClr val="bg1"/>
                </a:solidFill>
              </a:rPr>
              <a:t>. </a:t>
            </a:r>
            <a:r>
              <a:rPr lang="ru-RU" sz="9600" dirty="0" smtClean="0"/>
              <a:t>В ходе реакции они окисляются.</a:t>
            </a:r>
            <a:r>
              <a:rPr lang="ru-RU" sz="9600" dirty="0">
                <a:solidFill>
                  <a:schemeClr val="bg1"/>
                </a:solidFill>
              </a:rPr>
              <a:t> </a:t>
            </a:r>
            <a:endParaRPr lang="ru-RU" sz="9600" dirty="0" smtClean="0"/>
          </a:p>
          <a:p>
            <a:pPr marL="0" indent="0">
              <a:buNone/>
            </a:pPr>
            <a:r>
              <a:rPr lang="ru-RU" sz="9600" dirty="0" smtClean="0"/>
              <a:t>2.Реакции, </a:t>
            </a:r>
            <a:r>
              <a:rPr lang="ru-RU" sz="9600" dirty="0" smtClean="0">
                <a:solidFill>
                  <a:srgbClr val="FF0000"/>
                </a:solidFill>
              </a:rPr>
              <a:t>идущие без изменения степеней окисления. </a:t>
            </a:r>
            <a:r>
              <a:rPr lang="ru-RU" sz="9600" dirty="0" smtClean="0"/>
              <a:t>К ним относятся реакции обмена, соединения и разложения сложных веществ.</a:t>
            </a:r>
          </a:p>
          <a:p>
            <a:pPr marL="0" indent="0">
              <a:buNone/>
            </a:pPr>
            <a:r>
              <a:rPr lang="ru-RU" sz="9600" dirty="0" smtClean="0">
                <a:solidFill>
                  <a:schemeClr val="bg1"/>
                </a:solidFill>
              </a:rPr>
              <a:t>ОК </a:t>
            </a:r>
          </a:p>
          <a:p>
            <a:pPr marL="0" indent="0">
              <a:buNone/>
            </a:pPr>
            <a:r>
              <a:rPr lang="ru-RU" sz="9600" dirty="0" smtClean="0">
                <a:solidFill>
                  <a:schemeClr val="bg1"/>
                </a:solidFill>
              </a:rPr>
              <a:t>– </a:t>
            </a:r>
            <a:r>
              <a:rPr lang="ru-RU" sz="9600" dirty="0">
                <a:solidFill>
                  <a:schemeClr val="bg1"/>
                </a:solidFill>
              </a:rPr>
              <a:t>восстановительными </a:t>
            </a:r>
            <a:r>
              <a:rPr lang="ru-RU" sz="9600" dirty="0" smtClean="0">
                <a:solidFill>
                  <a:schemeClr val="bg1"/>
                </a:solidFill>
              </a:rPr>
              <a:t>реакциями</a:t>
            </a:r>
          </a:p>
          <a:p>
            <a:pPr marL="0" indent="0">
              <a:buNone/>
            </a:pPr>
            <a:r>
              <a:rPr lang="ru-RU" sz="9600" dirty="0" smtClean="0">
                <a:solidFill>
                  <a:schemeClr val="bg1"/>
                </a:solidFill>
              </a:rPr>
              <a:t>О</a:t>
            </a:r>
            <a:endParaRPr lang="ru-RU" sz="9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344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Классификация химических реакций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0039" y="1480457"/>
            <a:ext cx="9717866" cy="4746171"/>
          </a:xfrm>
          <a:prstGeom prst="rect">
            <a:avLst/>
          </a:prstGeom>
          <a:solidFill>
            <a:schemeClr val="accent2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684619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53143" y="1166843"/>
            <a:ext cx="103632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соединения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реакции, в результате которых из двух и более веществ образуется одно сложное вещество.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S+O2=SO2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разложения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реакции, в результате которых их одного сложного вещества образуется несколько новых веществ.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2HgO = 2Hg+O2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замещения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реакции, в результате которых атомы простого вещества замещают атомы одного из элементов в сложном веществе.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2Na+ 2H2O=2NaOH+2H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обмена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реакции, в которых два сложных вещества обмениваются своими составными частями.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Na2CO3+2HCL=2NaCL+CO2+H2O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 нейтрализации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-это реакция взаимодействия кислоты и щелочи.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792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Классификация химических реакций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4569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9600" y="0"/>
            <a:ext cx="8432800" cy="48320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Эндотермические реакции - это реакции, протекающие с поглощением теплоты.</a:t>
            </a:r>
          </a:p>
          <a:p>
            <a:r>
              <a:rPr lang="ru-RU" sz="2800" dirty="0" smtClean="0"/>
              <a:t>CaCO</a:t>
            </a:r>
            <a:r>
              <a:rPr lang="ru-RU" sz="2400" dirty="0" smtClean="0"/>
              <a:t>3</a:t>
            </a:r>
            <a:r>
              <a:rPr lang="ru-RU" sz="2800" dirty="0" smtClean="0"/>
              <a:t>=CaO+CO</a:t>
            </a:r>
            <a:r>
              <a:rPr lang="ru-RU" sz="2400" dirty="0" smtClean="0"/>
              <a:t>2</a:t>
            </a:r>
            <a:r>
              <a:rPr lang="ru-RU" sz="2800" dirty="0" smtClean="0"/>
              <a:t>-Q</a:t>
            </a:r>
          </a:p>
          <a:p>
            <a:r>
              <a:rPr lang="ru-RU" sz="2800" dirty="0" smtClean="0"/>
              <a:t>Экзотермические реакции- это реакции, протекающие с выделением теплоты (горение).</a:t>
            </a:r>
          </a:p>
          <a:p>
            <a:r>
              <a:rPr lang="ru-RU" sz="2800" dirty="0" smtClean="0"/>
              <a:t>2Mg+O</a:t>
            </a:r>
            <a:r>
              <a:rPr lang="ru-RU" sz="2400" dirty="0" smtClean="0"/>
              <a:t>2</a:t>
            </a:r>
            <a:r>
              <a:rPr lang="ru-RU" sz="2800" dirty="0" smtClean="0"/>
              <a:t>=2MgO+Q</a:t>
            </a:r>
          </a:p>
          <a:p>
            <a:r>
              <a:rPr lang="ru-RU" sz="2800" dirty="0" smtClean="0"/>
              <a:t>Тепловой эффект химической реакции – это количество теплоты, которое выделяется или поглощается в результате химической реакции.</a:t>
            </a:r>
          </a:p>
          <a:p>
            <a:endParaRPr lang="ru-RU" sz="2800" dirty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15701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Классификация химических реакций </a:t>
            </a:r>
            <a:br>
              <a:rPr lang="ru-RU" dirty="0" smtClean="0"/>
            </a:br>
            <a:r>
              <a:rPr lang="ru-RU" dirty="0" smtClean="0"/>
              <a:t>По фазе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Гомогенные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Гомогенные реакции </a:t>
            </a:r>
            <a:r>
              <a:rPr lang="ru-RU" dirty="0" smtClean="0"/>
              <a:t>– это реакции, которые протекают в однородной среде (нет поверхности  раздела между реагирующими веществами) например,  в смеси газов, или растворов (от греч. «гомо» – равный, одинаковый).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Гетерогенные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Гетерогенные реакции </a:t>
            </a:r>
            <a:r>
              <a:rPr lang="ru-RU" dirty="0" smtClean="0"/>
              <a:t>– это реакции, которые протекают между веществами в неоднородной среде(есть поверхность раздела между реагирующими веществами) например, на поверхности соприкосновения твердого </a:t>
            </a:r>
            <a:r>
              <a:rPr lang="ru-RU" dirty="0" err="1" smtClean="0"/>
              <a:t>веществаи</a:t>
            </a:r>
            <a:r>
              <a:rPr lang="ru-RU" dirty="0" smtClean="0"/>
              <a:t> жидкости, газа и жидкости, твердого вещества и газа и т.д. (от греч. «гетеро» – разный, другой).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504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Классификация химических реакций </a:t>
            </a:r>
            <a:br>
              <a:rPr lang="ru-RU" dirty="0" smtClean="0"/>
            </a:br>
            <a:r>
              <a:rPr lang="ru-RU" dirty="0" smtClean="0"/>
              <a:t>По направлению:</a:t>
            </a:r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1262743" y="1663760"/>
            <a:ext cx="9376228" cy="4250585"/>
            <a:chOff x="0" y="1079658"/>
            <a:chExt cx="4806950" cy="2267283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0" y="1079658"/>
              <a:ext cx="4806950" cy="2267283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TextBox 4"/>
            <p:cNvSpPr txBox="1"/>
            <p:nvPr/>
          </p:nvSpPr>
          <p:spPr>
            <a:xfrm>
              <a:off x="0" y="1079658"/>
              <a:ext cx="4806950" cy="22672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5740" tIns="205740" rIns="205740" bIns="205740" numCol="1" spcCol="1270" anchor="ctr" anchorCtr="0">
              <a:noAutofit/>
            </a:bodyPr>
            <a:lstStyle/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kern="1200" dirty="0"/>
                <a:t>Обратимые </a:t>
              </a:r>
              <a:r>
                <a:rPr lang="ru-RU" sz="5400" kern="1200" dirty="0" smtClean="0"/>
                <a:t>реакции</a:t>
              </a:r>
            </a:p>
            <a:p>
              <a:pPr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5400" dirty="0" smtClean="0"/>
                <a:t>Необратимые реакции</a:t>
              </a:r>
            </a:p>
            <a:p>
              <a:pPr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400" dirty="0" smtClean="0"/>
            </a:p>
            <a:p>
              <a:pPr lvl="0" algn="ctr" defTabSz="2400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1206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9543" y="0"/>
            <a:ext cx="8084457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Обратимые реакции</a:t>
            </a:r>
            <a:r>
              <a:rPr lang="ru-RU" sz="4000" dirty="0" smtClean="0"/>
              <a:t> – это химические реакции, которые протекают одновременно в двух противоположных направления – прямом и обратном.</a:t>
            </a:r>
          </a:p>
          <a:p>
            <a:r>
              <a:rPr lang="ru-RU" sz="4000" dirty="0" smtClean="0">
                <a:solidFill>
                  <a:srgbClr val="FF0000"/>
                </a:solidFill>
              </a:rPr>
              <a:t>Необратимые реакции </a:t>
            </a:r>
            <a:r>
              <a:rPr lang="ru-RU" sz="4000" dirty="0" smtClean="0"/>
              <a:t>– это химические реакции, в результате которых исходные вещества практически полностью превращаются в конечные продукты.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68591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Классификация химических реакций</a:t>
            </a:r>
            <a:br>
              <a:rPr lang="ru-RU" dirty="0" smtClean="0"/>
            </a:br>
            <a:r>
              <a:rPr lang="ru-RU" dirty="0" smtClean="0"/>
              <a:t>По использованию катализатора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Каталитические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Каталитические реакции- </a:t>
            </a:r>
            <a:r>
              <a:rPr lang="ru-RU" dirty="0" smtClean="0"/>
              <a:t>это реакции, идущие с участием катализатора.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Ферментативные реакции </a:t>
            </a:r>
            <a:r>
              <a:rPr lang="ru-RU" dirty="0" smtClean="0"/>
              <a:t>– это реакции, идущие с участием белковых катализаторов (ферментов).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Некаталитические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Некаталитические</a:t>
            </a:r>
          </a:p>
          <a:p>
            <a:pPr marL="0" indent="0">
              <a:buNone/>
            </a:pPr>
            <a:r>
              <a:rPr lang="ru-RU" dirty="0" smtClean="0"/>
              <a:t>– </a:t>
            </a:r>
            <a:r>
              <a:rPr lang="ru-RU" dirty="0"/>
              <a:t>это реакции, идущие без участия катализатора</a:t>
            </a:r>
          </a:p>
        </p:txBody>
      </p:sp>
    </p:spTree>
    <p:extLst>
      <p:ext uri="{BB962C8B-B14F-4D97-AF65-F5344CB8AC3E}">
        <p14:creationId xmlns:p14="http://schemas.microsoft.com/office/powerpoint/2010/main" val="23667719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534</Words>
  <Application>Microsoft Office PowerPoint</Application>
  <PresentationFormat>Широкоэкранный</PresentationFormat>
  <Paragraphs>52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Химические реакции. Классификации химических реакций</vt:lpstr>
      <vt:lpstr>Классификация химических реакций</vt:lpstr>
      <vt:lpstr>Презентация PowerPoint</vt:lpstr>
      <vt:lpstr>Классификация химических реакций</vt:lpstr>
      <vt:lpstr>Презентация PowerPoint</vt:lpstr>
      <vt:lpstr>Классификация химических реакций  По фазе</vt:lpstr>
      <vt:lpstr>Классификация химических реакций  По направлению:</vt:lpstr>
      <vt:lpstr>Презентация PowerPoint</vt:lpstr>
      <vt:lpstr>Классификация химических реакций По использованию катализатора </vt:lpstr>
      <vt:lpstr> Классификация химических реакций По изменению степени окисления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Химические реакции. Классификации химических реакций</dc:title>
  <dc:creator>User</dc:creator>
  <cp:lastModifiedBy>User</cp:lastModifiedBy>
  <cp:revision>7</cp:revision>
  <dcterms:created xsi:type="dcterms:W3CDTF">2020-05-20T08:36:14Z</dcterms:created>
  <dcterms:modified xsi:type="dcterms:W3CDTF">2020-05-20T09:22:09Z</dcterms:modified>
</cp:coreProperties>
</file>