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7"/>
  </p:notesMasterIdLst>
  <p:sldIdLst>
    <p:sldId id="287" r:id="rId2"/>
    <p:sldId id="288" r:id="rId3"/>
    <p:sldId id="269" r:id="rId4"/>
    <p:sldId id="257" r:id="rId5"/>
    <p:sldId id="258" r:id="rId6"/>
    <p:sldId id="259" r:id="rId7"/>
    <p:sldId id="261" r:id="rId8"/>
    <p:sldId id="260" r:id="rId9"/>
    <p:sldId id="262" r:id="rId10"/>
    <p:sldId id="263" r:id="rId11"/>
    <p:sldId id="265" r:id="rId12"/>
    <p:sldId id="267" r:id="rId13"/>
    <p:sldId id="272" r:id="rId14"/>
    <p:sldId id="273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4" r:id="rId23"/>
    <p:sldId id="285" r:id="rId24"/>
    <p:sldId id="282" r:id="rId25"/>
    <p:sldId id="28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57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4758AE-F60C-4F7E-9F07-6873EC747DD7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2F0E5-BE7D-44BA-9409-8CA47FCE7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709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2F0E5-BE7D-44BA-9409-8CA47FCE7E8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094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6F5823D-9A74-4BF7-8B82-165A16A51C1E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C789800-FB31-4E26-885C-878D2C383325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823D-9A74-4BF7-8B82-165A16A51C1E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9800-FB31-4E26-885C-878D2C383325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823D-9A74-4BF7-8B82-165A16A51C1E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9800-FB31-4E26-885C-878D2C383325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823D-9A74-4BF7-8B82-165A16A51C1E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9800-FB31-4E26-885C-878D2C38332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823D-9A74-4BF7-8B82-165A16A51C1E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9800-FB31-4E26-885C-878D2C38332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823D-9A74-4BF7-8B82-165A16A51C1E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9800-FB31-4E26-885C-878D2C38332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823D-9A74-4BF7-8B82-165A16A51C1E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9800-FB31-4E26-885C-878D2C383325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823D-9A74-4BF7-8B82-165A16A51C1E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9800-FB31-4E26-885C-878D2C383325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823D-9A74-4BF7-8B82-165A16A51C1E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9800-FB31-4E26-885C-878D2C3833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823D-9A74-4BF7-8B82-165A16A51C1E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9800-FB31-4E26-885C-878D2C3833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823D-9A74-4BF7-8B82-165A16A51C1E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9800-FB31-4E26-885C-878D2C3833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F5823D-9A74-4BF7-8B82-165A16A51C1E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C789800-FB31-4E26-885C-878D2C38332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g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7" y="33916"/>
            <a:ext cx="9144001" cy="52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31308" y="5276315"/>
            <a:ext cx="8135938" cy="1200329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Aft>
                <a:spcPts val="750"/>
              </a:spcAft>
            </a:pPr>
            <a:r>
              <a:rPr lang="ru-RU" altLang="ru-RU" sz="3600" b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anose="02020603050405020304" pitchFamily="18" charset="0"/>
              </a:rPr>
              <a:t>Тема урока: </a:t>
            </a:r>
            <a:r>
              <a:rPr lang="ru-RU" altLang="ru-RU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anose="02020603050405020304" pitchFamily="18" charset="0"/>
              </a:rPr>
              <a:t>«Современные подходы к пониманию права»</a:t>
            </a:r>
            <a:endParaRPr lang="ru-RU" altLang="ru-RU" sz="3600" dirty="0"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78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321497"/>
            <a:ext cx="8640959" cy="4536503"/>
          </a:xfrm>
        </p:spPr>
        <p:txBody>
          <a:bodyPr>
            <a:noAutofit/>
          </a:bodyPr>
          <a:lstStyle/>
          <a:p>
            <a:pPr marL="0" indent="361950" algn="just">
              <a:buNone/>
            </a:pPr>
            <a:r>
              <a:rPr lang="ru-RU" sz="2800" u="sng" dirty="0" smtClean="0">
                <a:solidFill>
                  <a:schemeClr val="tx1"/>
                </a:solidFill>
              </a:rPr>
              <a:t>Права человека</a:t>
            </a:r>
            <a:r>
              <a:rPr lang="ru-RU" sz="2800" dirty="0" smtClean="0">
                <a:solidFill>
                  <a:schemeClr val="tx1"/>
                </a:solidFill>
              </a:rPr>
              <a:t> – нормативно оформленные особенности бытия личности, которые выражают  её </a:t>
            </a:r>
            <a:r>
              <a:rPr lang="ru-RU" sz="2800" u="sng" dirty="0" smtClean="0">
                <a:solidFill>
                  <a:schemeClr val="tx1"/>
                </a:solidFill>
              </a:rPr>
              <a:t>свободу</a:t>
            </a:r>
            <a:r>
              <a:rPr lang="ru-RU" sz="2800" dirty="0" smtClean="0">
                <a:solidFill>
                  <a:schemeClr val="tx1"/>
                </a:solidFill>
              </a:rPr>
              <a:t> и являются </a:t>
            </a:r>
            <a:r>
              <a:rPr lang="ru-RU" sz="2800" u="sng" dirty="0" smtClean="0">
                <a:solidFill>
                  <a:schemeClr val="tx1"/>
                </a:solidFill>
              </a:rPr>
              <a:t>необходимым условием</a:t>
            </a:r>
            <a:r>
              <a:rPr lang="ru-RU" sz="2800" dirty="0" smtClean="0">
                <a:solidFill>
                  <a:schemeClr val="tx1"/>
                </a:solidFill>
              </a:rPr>
              <a:t> её </a:t>
            </a:r>
            <a:r>
              <a:rPr lang="ru-RU" sz="2800" u="sng" dirty="0" smtClean="0">
                <a:solidFill>
                  <a:schemeClr val="tx1"/>
                </a:solidFill>
              </a:rPr>
              <a:t>жизни</a:t>
            </a:r>
            <a:r>
              <a:rPr lang="ru-RU" sz="2800" dirty="0" smtClean="0">
                <a:solidFill>
                  <a:schemeClr val="tx1"/>
                </a:solidFill>
              </a:rPr>
              <a:t>, её </a:t>
            </a:r>
            <a:r>
              <a:rPr lang="ru-RU" sz="2800" u="sng" dirty="0" smtClean="0">
                <a:solidFill>
                  <a:schemeClr val="tx1"/>
                </a:solidFill>
              </a:rPr>
              <a:t>взаимоотношений</a:t>
            </a:r>
            <a:r>
              <a:rPr lang="ru-RU" sz="2800" dirty="0" smtClean="0">
                <a:solidFill>
                  <a:schemeClr val="tx1"/>
                </a:solidFill>
              </a:rPr>
              <a:t> с другими людьми, с обществом, с государством.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435766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Естественные права человека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17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23302" y="2204864"/>
            <a:ext cx="8496944" cy="4421013"/>
          </a:xfrm>
        </p:spPr>
        <p:txBody>
          <a:bodyPr>
            <a:normAutofit/>
          </a:bodyPr>
          <a:lstStyle/>
          <a:p>
            <a:pPr marL="514350" indent="-514350">
              <a:buClrTx/>
              <a:buFont typeface="+mj-lt"/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на жизнь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неприкосновенность личности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иметь собственность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на свободу мысли, слова, передвижения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избирать своих представителей во власть</a:t>
            </a:r>
            <a:r>
              <a:rPr lang="ru-RU" sz="2800" dirty="0">
                <a:solidFill>
                  <a:schemeClr val="tx1"/>
                </a:solidFill>
              </a:rPr>
              <a:t>.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Право…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017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23528" y="332657"/>
            <a:ext cx="8496944" cy="79208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Естественное право</a:t>
            </a:r>
            <a:endParaRPr lang="ru-RU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Крест 2"/>
          <p:cNvSpPr/>
          <p:nvPr/>
        </p:nvSpPr>
        <p:spPr>
          <a:xfrm>
            <a:off x="4257625" y="1395620"/>
            <a:ext cx="373211" cy="377196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382364" y="2269587"/>
            <a:ext cx="8496944" cy="187220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Позитивное / Нормативное право</a:t>
            </a:r>
            <a:endParaRPr lang="ru-RU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Равно 4"/>
          <p:cNvSpPr/>
          <p:nvPr/>
        </p:nvSpPr>
        <p:spPr>
          <a:xfrm rot="5400000">
            <a:off x="4198965" y="4178676"/>
            <a:ext cx="490529" cy="746423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4797152"/>
            <a:ext cx="84381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Четкое закрепление границ свободы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923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856984" cy="1435766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- 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59532" y="2708920"/>
            <a:ext cx="8496944" cy="38884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b="0" kern="1200" cap="none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 smtClean="0">
                <a:solidFill>
                  <a:schemeClr val="tx1"/>
                </a:solidFill>
              </a:rPr>
              <a:t>в </a:t>
            </a:r>
            <a:r>
              <a:rPr lang="ru-RU" sz="2800" dirty="0">
                <a:solidFill>
                  <a:schemeClr val="tx1"/>
                </a:solidFill>
              </a:rPr>
              <a:t>юриспруденции </a:t>
            </a:r>
            <a:r>
              <a:rPr lang="ru-RU" sz="2800" dirty="0" smtClean="0">
                <a:solidFill>
                  <a:schemeClr val="tx1"/>
                </a:solidFill>
              </a:rPr>
              <a:t>- </a:t>
            </a:r>
            <a:r>
              <a:rPr lang="ru-RU" sz="2800" dirty="0">
                <a:solidFill>
                  <a:schemeClr val="tx1"/>
                </a:solidFill>
              </a:rPr>
              <a:t>в узком смысле </a:t>
            </a:r>
            <a:r>
              <a:rPr lang="ru-RU" sz="2800" u="sng" dirty="0">
                <a:solidFill>
                  <a:schemeClr val="tx1"/>
                </a:solidFill>
              </a:rPr>
              <a:t>нормативный правовой акт</a:t>
            </a:r>
            <a:r>
              <a:rPr lang="ru-RU" sz="2800" dirty="0">
                <a:solidFill>
                  <a:schemeClr val="tx1"/>
                </a:solidFill>
              </a:rPr>
              <a:t>, который </a:t>
            </a:r>
            <a:r>
              <a:rPr lang="ru-RU" sz="2800" u="sng" dirty="0">
                <a:solidFill>
                  <a:schemeClr val="tx1"/>
                </a:solidFill>
              </a:rPr>
              <a:t>принимается</a:t>
            </a:r>
            <a:r>
              <a:rPr lang="ru-RU" sz="2800" dirty="0">
                <a:solidFill>
                  <a:schemeClr val="tx1"/>
                </a:solidFill>
              </a:rPr>
              <a:t> представительным (законодательным) </a:t>
            </a:r>
            <a:r>
              <a:rPr lang="ru-RU" sz="2800" u="sng" dirty="0">
                <a:solidFill>
                  <a:schemeClr val="tx1"/>
                </a:solidFill>
              </a:rPr>
              <a:t>органом государственной власти</a:t>
            </a:r>
            <a:r>
              <a:rPr lang="ru-RU" sz="2800" dirty="0">
                <a:solidFill>
                  <a:schemeClr val="tx1"/>
                </a:solidFill>
              </a:rPr>
              <a:t> в особом порядке, </a:t>
            </a:r>
            <a:r>
              <a:rPr lang="ru-RU" sz="2800" u="sng" dirty="0">
                <a:solidFill>
                  <a:schemeClr val="tx1"/>
                </a:solidFill>
              </a:rPr>
              <a:t>регулирует</a:t>
            </a:r>
            <a:r>
              <a:rPr lang="ru-RU" sz="2800" dirty="0">
                <a:solidFill>
                  <a:schemeClr val="tx1"/>
                </a:solidFill>
              </a:rPr>
              <a:t> определённые </a:t>
            </a:r>
            <a:r>
              <a:rPr lang="ru-RU" sz="2800" u="sng" dirty="0">
                <a:solidFill>
                  <a:schemeClr val="tx1"/>
                </a:solidFill>
              </a:rPr>
              <a:t>общественные отношения</a:t>
            </a:r>
            <a:r>
              <a:rPr lang="ru-RU" sz="2800" dirty="0">
                <a:solidFill>
                  <a:schemeClr val="tx1"/>
                </a:solidFill>
              </a:rPr>
              <a:t> и обеспечивается возможностью применения мер государственного принуждения. Кроме того, </a:t>
            </a:r>
            <a:r>
              <a:rPr lang="ru-RU" sz="2800" u="sng" dirty="0">
                <a:solidFill>
                  <a:schemeClr val="tx1"/>
                </a:solidFill>
              </a:rPr>
              <a:t>в широком смысле</a:t>
            </a:r>
            <a:r>
              <a:rPr lang="ru-RU" sz="2800" dirty="0">
                <a:solidFill>
                  <a:schemeClr val="tx1"/>
                </a:solidFill>
              </a:rPr>
              <a:t> под законом понимается </a:t>
            </a:r>
            <a:r>
              <a:rPr lang="ru-RU" sz="2800" u="sng" dirty="0">
                <a:solidFill>
                  <a:schemeClr val="tx1"/>
                </a:solidFill>
              </a:rPr>
              <a:t>любой нормативно-правовой акт</a:t>
            </a:r>
            <a:r>
              <a:rPr lang="ru-RU" sz="2800" dirty="0">
                <a:solidFill>
                  <a:schemeClr val="tx1"/>
                </a:solidFill>
              </a:rPr>
              <a:t>, действующий в рамках конкретной правовой </a:t>
            </a:r>
            <a:r>
              <a:rPr lang="ru-RU" sz="2800" dirty="0" smtClean="0">
                <a:solidFill>
                  <a:schemeClr val="tx1"/>
                </a:solidFill>
              </a:rPr>
              <a:t>системы.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38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764" y="332656"/>
            <a:ext cx="8820472" cy="2592287"/>
          </a:xfrm>
        </p:spPr>
        <p:txBody>
          <a:bodyPr/>
          <a:lstStyle/>
          <a:p>
            <a:r>
              <a:rPr lang="ru-RU" sz="8000" b="1" dirty="0" smtClean="0"/>
              <a:t>Законо</a:t>
            </a:r>
            <a:r>
              <a:rPr lang="ru-RU" sz="8000" b="1" dirty="0" smtClean="0">
                <a:solidFill>
                  <a:srgbClr val="0070C0"/>
                </a:solidFill>
              </a:rPr>
              <a:t>твор</a:t>
            </a:r>
            <a:r>
              <a:rPr lang="ru-RU" sz="8000" b="1" dirty="0" smtClean="0">
                <a:solidFill>
                  <a:srgbClr val="FF0000"/>
                </a:solidFill>
              </a:rPr>
              <a:t>ческий</a:t>
            </a:r>
            <a:r>
              <a:rPr lang="ru-RU" sz="8000" b="1" dirty="0" smtClean="0"/>
              <a:t> п</a:t>
            </a:r>
            <a:r>
              <a:rPr lang="ru-RU" sz="8000" b="1" dirty="0" smtClean="0">
                <a:solidFill>
                  <a:srgbClr val="0070C0"/>
                </a:solidFill>
              </a:rPr>
              <a:t>роце</a:t>
            </a:r>
            <a:r>
              <a:rPr lang="ru-RU" sz="8000" b="1" dirty="0" smtClean="0">
                <a:solidFill>
                  <a:srgbClr val="FF0000"/>
                </a:solidFill>
              </a:rPr>
              <a:t>сс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1764" y="3573016"/>
            <a:ext cx="8496944" cy="28083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8000" b="1" dirty="0" smtClean="0"/>
              <a:t>в Р</a:t>
            </a:r>
            <a:r>
              <a:rPr lang="ru-RU" sz="8000" b="1" dirty="0" smtClean="0">
                <a:solidFill>
                  <a:srgbClr val="0070C0"/>
                </a:solidFill>
              </a:rPr>
              <a:t>оссий</a:t>
            </a:r>
            <a:r>
              <a:rPr lang="ru-RU" sz="8000" b="1" dirty="0" smtClean="0">
                <a:solidFill>
                  <a:srgbClr val="FF0000"/>
                </a:solidFill>
              </a:rPr>
              <a:t>ской </a:t>
            </a:r>
            <a:r>
              <a:rPr lang="ru-RU" sz="8000" b="1" dirty="0" smtClean="0">
                <a:solidFill>
                  <a:srgbClr val="0070C0"/>
                </a:solidFill>
              </a:rPr>
              <a:t>Федер</a:t>
            </a:r>
            <a:r>
              <a:rPr lang="ru-RU" sz="8000" b="1" dirty="0" smtClean="0">
                <a:solidFill>
                  <a:srgbClr val="FF0000"/>
                </a:solidFill>
              </a:rPr>
              <a:t>ации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71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01728" y="13684"/>
            <a:ext cx="31213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 rot="17713511">
            <a:off x="-800995" y="2817824"/>
            <a:ext cx="49598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Законодательная</a:t>
            </a:r>
          </a:p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власть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 rot="17935047">
            <a:off x="1460250" y="2853187"/>
            <a:ext cx="488454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Исполнительная</a:t>
            </a:r>
          </a:p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власть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17990956">
            <a:off x="4451367" y="3676391"/>
            <a:ext cx="276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Судебная</a:t>
            </a:r>
          </a:p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власть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 rot="18040448">
            <a:off x="5832054" y="3836642"/>
            <a:ext cx="38564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Прокуратура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1037861" y="972338"/>
            <a:ext cx="7566587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022691" y="1031068"/>
            <a:ext cx="0" cy="19442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357893" y="1008342"/>
            <a:ext cx="0" cy="18400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835912" y="1008341"/>
            <a:ext cx="0" cy="18400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989219" y="692696"/>
            <a:ext cx="0" cy="3383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8604448" y="964687"/>
            <a:ext cx="0" cy="14579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240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44016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Федеральное собрание РФ (или парламент РФ)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24" y="3315293"/>
            <a:ext cx="4372672" cy="2736304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966" y="3212976"/>
            <a:ext cx="4399408" cy="2842692"/>
          </a:xfrm>
        </p:spPr>
      </p:pic>
      <p:sp>
        <p:nvSpPr>
          <p:cNvPr id="5" name="TextBox 4"/>
          <p:cNvSpPr txBox="1"/>
          <p:nvPr/>
        </p:nvSpPr>
        <p:spPr>
          <a:xfrm>
            <a:off x="646563" y="2131515"/>
            <a:ext cx="343856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Совет Федераций РФ</a:t>
            </a:r>
          </a:p>
          <a:p>
            <a:pPr algn="ctr"/>
            <a:r>
              <a:rPr lang="ru-RU" sz="2800" dirty="0" smtClean="0"/>
              <a:t>(верхняя палата)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574414" y="2131515"/>
            <a:ext cx="46085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Государственная дума РФ </a:t>
            </a:r>
          </a:p>
          <a:p>
            <a:pPr algn="ctr"/>
            <a:r>
              <a:rPr lang="ru-RU" sz="2800" dirty="0" smtClean="0"/>
              <a:t>(нижняя палата)</a:t>
            </a:r>
            <a:endParaRPr lang="ru-RU" sz="28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24" y="3214403"/>
            <a:ext cx="4372672" cy="30243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410" y="3389626"/>
            <a:ext cx="4611590" cy="258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08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424936" cy="2664295"/>
          </a:xfrm>
        </p:spPr>
        <p:txBody>
          <a:bodyPr/>
          <a:lstStyle/>
          <a:p>
            <a:r>
              <a:rPr lang="ru-RU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Пять стадий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принятия ЗАКОНА в РФ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4768" y="2996952"/>
            <a:ext cx="2446471" cy="304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88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6632"/>
            <a:ext cx="1061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Стадия 1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99075" y="519439"/>
            <a:ext cx="89289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Законодательная инициатива</a:t>
            </a:r>
          </a:p>
          <a:p>
            <a:pPr algn="ctr"/>
            <a:r>
              <a:rPr lang="ru-RU" sz="4000" dirty="0" smtClean="0"/>
              <a:t>(</a:t>
            </a:r>
            <a:r>
              <a:rPr lang="ru-RU" sz="4000" i="1" u="sng" dirty="0" smtClean="0"/>
              <a:t>внесение законопроекта в </a:t>
            </a:r>
          </a:p>
          <a:p>
            <a:pPr algn="ctr"/>
            <a:r>
              <a:rPr lang="ru-RU" sz="4000" i="1" u="sng" dirty="0" smtClean="0"/>
              <a:t>законодательное учреждение</a:t>
            </a:r>
            <a:r>
              <a:rPr lang="ru-RU" sz="4000" dirty="0" smtClean="0"/>
              <a:t>)</a:t>
            </a:r>
            <a:endParaRPr lang="ru-RU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2636912"/>
            <a:ext cx="4962203" cy="3915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044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6632"/>
            <a:ext cx="1061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Стадия 2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26794" y="705260"/>
            <a:ext cx="89247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Обсуждение законопроекта</a:t>
            </a:r>
          </a:p>
          <a:p>
            <a:pPr algn="ctr"/>
            <a:r>
              <a:rPr lang="ru-RU" sz="4000" dirty="0" smtClean="0"/>
              <a:t>(</a:t>
            </a:r>
            <a:r>
              <a:rPr lang="ru-RU" sz="4000" i="1" u="sng" dirty="0" smtClean="0"/>
              <a:t>происходит на заседаниях</a:t>
            </a:r>
          </a:p>
          <a:p>
            <a:pPr algn="ctr"/>
            <a:r>
              <a:rPr lang="ru-RU" sz="4000" i="1" u="sng" dirty="0" smtClean="0"/>
              <a:t>Госдумы РФ</a:t>
            </a:r>
            <a:r>
              <a:rPr lang="ru-RU" sz="4000" dirty="0" smtClean="0"/>
              <a:t>)</a:t>
            </a:r>
            <a:endParaRPr lang="ru-RU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023" y="2924944"/>
            <a:ext cx="3668157" cy="23042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7" name="Прямая со стрелкой 6"/>
          <p:cNvCxnSpPr/>
          <p:nvPr/>
        </p:nvCxnSpPr>
        <p:spPr>
          <a:xfrm>
            <a:off x="3300469" y="3573016"/>
            <a:ext cx="1944216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25" y="2996952"/>
            <a:ext cx="3024336" cy="21390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404382" y="5367217"/>
            <a:ext cx="63695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u="sng" dirty="0" smtClean="0"/>
              <a:t>три «чтения»</a:t>
            </a:r>
            <a:r>
              <a:rPr lang="ru-RU" sz="4000" dirty="0" smtClean="0"/>
              <a:t> законопроекта</a:t>
            </a:r>
            <a:endParaRPr lang="ru-RU" sz="4000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3300469" y="4581128"/>
            <a:ext cx="1944216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661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92696"/>
            <a:ext cx="871296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ru-RU" sz="2600" b="1" dirty="0" smtClean="0"/>
              <a:t>Цель урока: </a:t>
            </a:r>
            <a:r>
              <a:rPr lang="ru-RU" sz="2600" dirty="0" smtClean="0"/>
              <a:t>продолжить формирование </a:t>
            </a:r>
            <a:r>
              <a:rPr lang="ru-RU" sz="2600" dirty="0"/>
              <a:t>правовой </a:t>
            </a:r>
            <a:r>
              <a:rPr lang="ru-RU" sz="2600" dirty="0" smtClean="0"/>
              <a:t>компетенции.</a:t>
            </a:r>
            <a:endParaRPr lang="ru-RU" sz="2600" dirty="0"/>
          </a:p>
          <a:p>
            <a:pPr indent="361950" algn="just"/>
            <a:r>
              <a:rPr lang="ru-RU" sz="2600" b="1" dirty="0" smtClean="0"/>
              <a:t>Задачи урока:</a:t>
            </a:r>
            <a:endParaRPr lang="ru-RU" sz="2600" b="1" dirty="0"/>
          </a:p>
          <a:p>
            <a:pPr marL="342900" indent="-342900" algn="just">
              <a:buFont typeface="+mj-lt"/>
              <a:buAutoNum type="arabicPeriod"/>
            </a:pPr>
            <a:r>
              <a:rPr lang="ru-RU" sz="2600" dirty="0" smtClean="0"/>
              <a:t>представить </a:t>
            </a:r>
            <a:r>
              <a:rPr lang="ru-RU" sz="2600" dirty="0"/>
              <a:t>многообразие подходов к пониманию права</a:t>
            </a:r>
            <a:r>
              <a:rPr lang="ru-RU" sz="2600" dirty="0" smtClean="0"/>
              <a:t>;</a:t>
            </a:r>
            <a:endParaRPr lang="ru-RU" sz="2600" dirty="0"/>
          </a:p>
          <a:p>
            <a:pPr marL="342900" indent="-342900" algn="just">
              <a:buFont typeface="+mj-lt"/>
              <a:buAutoNum type="arabicPeriod"/>
            </a:pPr>
            <a:r>
              <a:rPr lang="ru-RU" sz="2600" dirty="0" smtClean="0"/>
              <a:t>показать </a:t>
            </a:r>
            <a:r>
              <a:rPr lang="ru-RU" sz="2600" dirty="0"/>
              <a:t>различия нормативного и естественно-правового подходов, достоинства и недостатки каждого из них</a:t>
            </a:r>
            <a:r>
              <a:rPr lang="ru-RU" sz="2600" dirty="0" smtClean="0"/>
              <a:t>;</a:t>
            </a:r>
            <a:endParaRPr lang="ru-RU" sz="2600" dirty="0"/>
          </a:p>
          <a:p>
            <a:pPr marL="342900" indent="-342900" algn="just">
              <a:buFont typeface="+mj-lt"/>
              <a:buAutoNum type="arabicPeriod"/>
            </a:pPr>
            <a:r>
              <a:rPr lang="ru-RU" sz="2600" dirty="0" smtClean="0"/>
              <a:t>охарактеризовать </a:t>
            </a:r>
            <a:r>
              <a:rPr lang="ru-RU" sz="2600" dirty="0"/>
              <a:t>понятия «права человека», «позитивное право</a:t>
            </a:r>
            <a:r>
              <a:rPr lang="ru-RU" sz="2600" dirty="0" smtClean="0"/>
              <a:t>», «закон» и раскрыть содержание законотворческого процесса в Российской Федерации;</a:t>
            </a:r>
            <a:endParaRPr lang="ru-RU" sz="2600" dirty="0"/>
          </a:p>
          <a:p>
            <a:pPr marL="342900" indent="-342900" algn="just">
              <a:buFont typeface="+mj-lt"/>
              <a:buAutoNum type="arabicPeriod"/>
            </a:pPr>
            <a:r>
              <a:rPr lang="ru-RU" sz="2600" dirty="0" smtClean="0"/>
              <a:t>осознавать </a:t>
            </a:r>
            <a:r>
              <a:rPr lang="ru-RU" sz="2600" dirty="0"/>
              <a:t>ценность естественных неотчуждаемых прав человека</a:t>
            </a:r>
            <a:r>
              <a:rPr lang="ru-RU" sz="2600" dirty="0" smtClean="0"/>
              <a:t>;</a:t>
            </a:r>
            <a:endParaRPr lang="ru-RU" sz="2600" dirty="0"/>
          </a:p>
          <a:p>
            <a:pPr marL="342900" indent="-342900" algn="just">
              <a:buFont typeface="+mj-lt"/>
              <a:buAutoNum type="arabicPeriod"/>
            </a:pPr>
            <a:r>
              <a:rPr lang="ru-RU" sz="2600" dirty="0" smtClean="0"/>
              <a:t>раскрыть </a:t>
            </a:r>
            <a:r>
              <a:rPr lang="ru-RU" sz="2600" dirty="0"/>
              <a:t>характер и значение взаимосвязи естественного и позитивного права.</a:t>
            </a:r>
          </a:p>
        </p:txBody>
      </p:sp>
    </p:spTree>
    <p:extLst>
      <p:ext uri="{BB962C8B-B14F-4D97-AF65-F5344CB8AC3E}">
        <p14:creationId xmlns:p14="http://schemas.microsoft.com/office/powerpoint/2010/main" val="90627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6632"/>
            <a:ext cx="1061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Стадия 3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64434" y="125174"/>
            <a:ext cx="89289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П</a:t>
            </a:r>
            <a:r>
              <a:rPr lang="ru-RU" sz="4000" dirty="0" smtClean="0"/>
              <a:t>ринятие законопроекта</a:t>
            </a:r>
          </a:p>
          <a:p>
            <a:pPr algn="ctr"/>
            <a:r>
              <a:rPr lang="ru-RU" sz="4000" dirty="0" smtClean="0"/>
              <a:t>(</a:t>
            </a:r>
            <a:r>
              <a:rPr lang="ru-RU" sz="4000" i="1" u="sng" dirty="0" smtClean="0"/>
              <a:t>голосование в Госдуме РФ</a:t>
            </a:r>
            <a:r>
              <a:rPr lang="ru-RU" sz="4000" dirty="0" smtClean="0"/>
              <a:t>)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951" y="1777385"/>
            <a:ext cx="5599957" cy="36483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505541" y="5631402"/>
            <a:ext cx="624677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u="sng" dirty="0" smtClean="0"/>
              <a:t>большинство голосов</a:t>
            </a:r>
          </a:p>
          <a:p>
            <a:pPr algn="ctr"/>
            <a:r>
              <a:rPr lang="ru-RU" sz="2800" dirty="0" smtClean="0"/>
              <a:t>от общего числа представителей ГД РФ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8661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6632"/>
            <a:ext cx="1061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Стадия 4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499081"/>
            <a:ext cx="88569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Утверждение законопроекта</a:t>
            </a:r>
          </a:p>
          <a:p>
            <a:pPr algn="ctr"/>
            <a:r>
              <a:rPr lang="ru-RU" sz="4000" dirty="0" smtClean="0"/>
              <a:t>(</a:t>
            </a:r>
            <a:r>
              <a:rPr lang="ru-RU" sz="4000" i="1" u="sng" dirty="0" smtClean="0"/>
              <a:t>высшими структурами</a:t>
            </a:r>
            <a:r>
              <a:rPr lang="ru-RU" sz="4000" dirty="0" smtClean="0"/>
              <a:t>)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69" y="2625879"/>
            <a:ext cx="3600399" cy="21022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331558" y="1948676"/>
            <a:ext cx="15322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 РФ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2513" y="4728163"/>
            <a:ext cx="13580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дней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625879"/>
            <a:ext cx="4355976" cy="32669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151469" y="1948675"/>
            <a:ext cx="28450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РФ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69973" y="5983710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 дней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020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20072" y="1354121"/>
            <a:ext cx="36204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 «</a:t>
            </a:r>
            <a:r>
              <a:rPr lang="ru-RU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ВЕТО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4617660" cy="63367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004048" y="2996952"/>
            <a:ext cx="39604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право, означающее полномочие лица или группы лиц в одностороннем порядке заблокировать принятие того или иного решения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63923" y="2237092"/>
            <a:ext cx="39091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от </a:t>
            </a:r>
            <a:r>
              <a:rPr lang="ru-RU" sz="2800" dirty="0" smtClean="0"/>
              <a:t>лат.</a:t>
            </a:r>
            <a:r>
              <a:rPr lang="ru-RU" sz="2800" dirty="0"/>
              <a:t> </a:t>
            </a:r>
            <a:r>
              <a:rPr lang="en-US" sz="2800" i="1" dirty="0"/>
              <a:t>veto</a:t>
            </a:r>
            <a:r>
              <a:rPr lang="en-US" sz="2800" dirty="0"/>
              <a:t> — </a:t>
            </a:r>
            <a:r>
              <a:rPr lang="ru-RU" sz="2800" dirty="0"/>
              <a:t>запрещаю</a:t>
            </a:r>
          </a:p>
        </p:txBody>
      </p:sp>
    </p:spTree>
    <p:extLst>
      <p:ext uri="{BB962C8B-B14F-4D97-AF65-F5344CB8AC3E}">
        <p14:creationId xmlns:p14="http://schemas.microsoft.com/office/powerpoint/2010/main" val="109894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23813"/>
            <a:ext cx="856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Преодоление права «ВЕТО»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340768"/>
            <a:ext cx="3214279" cy="22040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372041"/>
            <a:ext cx="3384376" cy="23042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Крест 8"/>
          <p:cNvSpPr/>
          <p:nvPr/>
        </p:nvSpPr>
        <p:spPr>
          <a:xfrm>
            <a:off x="3949238" y="2018287"/>
            <a:ext cx="914400" cy="914400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 9"/>
          <p:cNvSpPr/>
          <p:nvPr/>
        </p:nvSpPr>
        <p:spPr>
          <a:xfrm>
            <a:off x="467544" y="4781569"/>
            <a:ext cx="914400" cy="9144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>
            <a:off x="1727684" y="4458687"/>
            <a:ext cx="484632" cy="156016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83768" y="4577049"/>
            <a:ext cx="14959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/>
              <a:t>2/3</a:t>
            </a:r>
            <a:endParaRPr lang="ru-RU" sz="8000" dirty="0"/>
          </a:p>
        </p:txBody>
      </p:sp>
      <p:sp>
        <p:nvSpPr>
          <p:cNvPr id="13" name="Равно 12"/>
          <p:cNvSpPr/>
          <p:nvPr/>
        </p:nvSpPr>
        <p:spPr>
          <a:xfrm>
            <a:off x="4300874" y="4781569"/>
            <a:ext cx="914400" cy="9144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806981"/>
            <a:ext cx="2232248" cy="28828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Умножение 14"/>
          <p:cNvSpPr/>
          <p:nvPr/>
        </p:nvSpPr>
        <p:spPr>
          <a:xfrm>
            <a:off x="5724128" y="5248415"/>
            <a:ext cx="1706488" cy="1384746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954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409" y="276567"/>
            <a:ext cx="1061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Стадия 5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8409" y="472564"/>
            <a:ext cx="89515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Промульгация закона</a:t>
            </a:r>
          </a:p>
          <a:p>
            <a:pPr algn="ctr"/>
            <a:r>
              <a:rPr lang="ru-RU" sz="4000" dirty="0" smtClean="0"/>
              <a:t>(</a:t>
            </a:r>
            <a:r>
              <a:rPr lang="ru-RU" sz="4000" i="1" u="sng" dirty="0" smtClean="0"/>
              <a:t>опубликование</a:t>
            </a:r>
            <a:r>
              <a:rPr lang="ru-RU" sz="4000" i="1" dirty="0" smtClean="0"/>
              <a:t> в официальном печатном органе и </a:t>
            </a:r>
            <a:r>
              <a:rPr lang="ru-RU" sz="4000" i="1" u="sng" dirty="0" smtClean="0"/>
              <a:t>вступление в силу</a:t>
            </a:r>
            <a:r>
              <a:rPr lang="ru-RU" sz="4000" dirty="0" smtClean="0"/>
              <a:t>)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06" y="2708920"/>
            <a:ext cx="2541711" cy="3312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562" y="2708920"/>
            <a:ext cx="2541711" cy="3429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123695" y="2934915"/>
            <a:ext cx="2678297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i="1" u="sng" dirty="0" smtClean="0"/>
              <a:t>7 дней</a:t>
            </a:r>
          </a:p>
          <a:p>
            <a:pPr algn="ctr"/>
            <a:r>
              <a:rPr lang="ru-RU" sz="2000" i="1" u="sng" dirty="0" smtClean="0"/>
              <a:t>с момента подписания</a:t>
            </a:r>
            <a:endParaRPr lang="ru-RU" sz="2000" i="1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2956887" y="4597047"/>
            <a:ext cx="301191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i="1" u="sng" dirty="0" smtClean="0"/>
              <a:t>10 дней</a:t>
            </a:r>
          </a:p>
          <a:p>
            <a:pPr algn="ctr"/>
            <a:r>
              <a:rPr lang="ru-RU" sz="2000" i="1" u="sng" dirty="0" smtClean="0"/>
              <a:t>с момента опубликования</a:t>
            </a:r>
            <a:endParaRPr lang="ru-RU" sz="2000" i="1" u="sng" dirty="0"/>
          </a:p>
        </p:txBody>
      </p:sp>
    </p:spTree>
    <p:extLst>
      <p:ext uri="{BB962C8B-B14F-4D97-AF65-F5344CB8AC3E}">
        <p14:creationId xmlns:p14="http://schemas.microsoft.com/office/powerpoint/2010/main" val="108646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632" y="562183"/>
            <a:ext cx="401404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i="1" dirty="0" smtClean="0"/>
              <a:t>Исключения для</a:t>
            </a:r>
          </a:p>
          <a:p>
            <a:pPr algn="ctr"/>
            <a:r>
              <a:rPr lang="ru-RU" sz="3600" i="1" u="sng" dirty="0" smtClean="0"/>
              <a:t>Федеральных </a:t>
            </a:r>
          </a:p>
          <a:p>
            <a:pPr algn="ctr"/>
            <a:r>
              <a:rPr lang="ru-RU" sz="3600" i="1" u="sng" dirty="0" smtClean="0"/>
              <a:t>Конституционных </a:t>
            </a:r>
          </a:p>
          <a:p>
            <a:pPr algn="ctr"/>
            <a:r>
              <a:rPr lang="ru-RU" sz="3600" i="1" u="sng" dirty="0" smtClean="0"/>
              <a:t>Законов</a:t>
            </a:r>
            <a:endParaRPr lang="ru-RU" sz="3600" i="1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4635506" y="346128"/>
            <a:ext cx="378174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Приняты если одобрены </a:t>
            </a:r>
            <a:r>
              <a:rPr lang="ru-RU" sz="2800" u="sng" dirty="0" smtClean="0"/>
              <a:t>2/3</a:t>
            </a:r>
            <a:r>
              <a:rPr lang="ru-RU" sz="2800" dirty="0" smtClean="0"/>
              <a:t> депутатов </a:t>
            </a:r>
            <a:r>
              <a:rPr lang="ru-RU" sz="2800" u="sng" dirty="0" smtClean="0"/>
              <a:t>ГОСДУМЫ</a:t>
            </a:r>
            <a:r>
              <a:rPr lang="ru-RU" sz="2800" dirty="0" smtClean="0"/>
              <a:t> и </a:t>
            </a:r>
            <a:r>
              <a:rPr lang="ru-RU" sz="2800" u="sng" dirty="0" smtClean="0"/>
              <a:t>3/4</a:t>
            </a:r>
            <a:r>
              <a:rPr lang="ru-RU" sz="2800" dirty="0" smtClean="0"/>
              <a:t> депутатов </a:t>
            </a:r>
            <a:r>
              <a:rPr lang="ru-RU" sz="2800" u="sng" dirty="0" smtClean="0"/>
              <a:t>СОВЕТА ФЕДЕРАЦИЙ</a:t>
            </a:r>
            <a:endParaRPr lang="ru-RU" sz="2800" u="sng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717032"/>
            <a:ext cx="3750060" cy="27365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302002"/>
            <a:ext cx="4772859" cy="31515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397665" y="3009616"/>
            <a:ext cx="15279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14 дней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9938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19" y="188640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Пра́во</a:t>
            </a:r>
            <a:r>
              <a:rPr lang="ru-RU" sz="2800" dirty="0"/>
              <a:t> -</a:t>
            </a:r>
            <a:r>
              <a:rPr lang="ru-RU" sz="2800" dirty="0" smtClean="0"/>
              <a:t> система </a:t>
            </a:r>
            <a:r>
              <a:rPr lang="ru-RU" sz="2800" dirty="0"/>
              <a:t>общеобязательных, формально-определённых, гарантированных государством правил поведения, </a:t>
            </a:r>
            <a:r>
              <a:rPr lang="ru-RU" sz="2800" dirty="0" smtClean="0"/>
              <a:t>регулирующих общественные отношения.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948" y="1772816"/>
            <a:ext cx="7104109" cy="4734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63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47061"/>
            <a:ext cx="8964488" cy="1363758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Главный вопрос любого подхода к праву: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02625" y="2661253"/>
            <a:ext cx="37182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Соотношение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9640" y="3888630"/>
            <a:ext cx="25582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</a:t>
            </a:r>
            <a:endParaRPr lang="ru-RU" sz="5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36096" y="4581128"/>
            <a:ext cx="26119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</a:t>
            </a:r>
            <a:endParaRPr lang="ru-RU" sz="5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3707904" y="4581128"/>
            <a:ext cx="1728192" cy="46166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4521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018" y="332656"/>
            <a:ext cx="7756263" cy="105425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Два основных подхода: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06965" y="2747085"/>
            <a:ext cx="4238184" cy="18367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u="sng" dirty="0"/>
          </a:p>
          <a:p>
            <a:pPr marL="0" indent="0" algn="ctr">
              <a:buNone/>
            </a:pPr>
            <a:r>
              <a:rPr lang="ru-RU" sz="36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НОРМАТИВНЫЙ</a:t>
            </a:r>
            <a:endParaRPr lang="ru-RU" sz="3600" b="1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55340" y="2495057"/>
            <a:ext cx="4247329" cy="23408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u="sng" dirty="0" smtClean="0"/>
          </a:p>
          <a:p>
            <a:pPr marL="0" indent="0" algn="ctr">
              <a:buNone/>
            </a:pPr>
            <a:r>
              <a:rPr lang="ru-RU" sz="36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ЕСТЕСТВЕННО-ПРАВОВОЙ</a:t>
            </a:r>
            <a:endParaRPr lang="ru-RU" sz="3600" b="1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977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9248" y="-171400"/>
            <a:ext cx="7754713" cy="2952327"/>
          </a:xfrm>
        </p:spPr>
        <p:txBody>
          <a:bodyPr/>
          <a:lstStyle/>
          <a:p>
            <a:r>
              <a:rPr lang="ru-RU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тивный подход (позитивное право)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9306" y="3717032"/>
            <a:ext cx="7734747" cy="246999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От понятия «</a:t>
            </a:r>
            <a:r>
              <a:rPr lang="ru-RU" sz="2800" u="sng" dirty="0" smtClean="0">
                <a:solidFill>
                  <a:schemeClr val="tx1"/>
                </a:solidFill>
              </a:rPr>
              <a:t>НОРМА</a:t>
            </a:r>
            <a:r>
              <a:rPr lang="ru-RU" sz="2800" dirty="0" smtClean="0">
                <a:solidFill>
                  <a:schemeClr val="tx1"/>
                </a:solidFill>
              </a:rPr>
              <a:t>»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Суть – </a:t>
            </a:r>
            <a:r>
              <a:rPr lang="ru-RU" sz="2800" u="sng" dirty="0" smtClean="0">
                <a:solidFill>
                  <a:schemeClr val="tx1"/>
                </a:solidFill>
              </a:rPr>
              <a:t>ОБЩЕОБЯЗАТЕЛЬНОСТЬ</a:t>
            </a:r>
            <a:r>
              <a:rPr lang="ru-RU" sz="2800" dirty="0" smtClean="0">
                <a:solidFill>
                  <a:schemeClr val="tx1"/>
                </a:solidFill>
              </a:rPr>
              <a:t> с опорой на </a:t>
            </a:r>
            <a:r>
              <a:rPr lang="ru-RU" sz="2800" u="sng" dirty="0" smtClean="0">
                <a:solidFill>
                  <a:schemeClr val="tx1"/>
                </a:solidFill>
              </a:rPr>
              <a:t>ГОСУДАРСТВЕННОЕ ПРИНУЖДЕНИЕ</a:t>
            </a:r>
            <a:endParaRPr lang="ru-RU" sz="2800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01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8313" y="135223"/>
            <a:ext cx="3442446" cy="136815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Плюсы</a:t>
            </a:r>
            <a:endParaRPr lang="ru-RU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1560" y="2204864"/>
            <a:ext cx="4235952" cy="4392488"/>
          </a:xfrm>
        </p:spPr>
        <p:txBody>
          <a:bodyPr>
            <a:noAutofit/>
          </a:bodyPr>
          <a:lstStyle/>
          <a:p>
            <a:pPr marL="514350" indent="-514350" algn="just">
              <a:buClrTx/>
              <a:buFont typeface="+mj-lt"/>
              <a:buAutoNum type="arabicPeriod"/>
            </a:pPr>
            <a:r>
              <a:rPr lang="ru-RU" sz="2800" u="sng" dirty="0" smtClean="0">
                <a:solidFill>
                  <a:schemeClr val="tx1"/>
                </a:solidFill>
              </a:rPr>
              <a:t>практичность;</a:t>
            </a:r>
          </a:p>
          <a:p>
            <a:pPr marL="514350" indent="-514350" algn="just">
              <a:buClrTx/>
              <a:buFont typeface="+mj-lt"/>
              <a:buAutoNum type="arabicPeriod"/>
            </a:pPr>
            <a:r>
              <a:rPr lang="ru-RU" sz="2800" u="sng" dirty="0" smtClean="0">
                <a:solidFill>
                  <a:schemeClr val="tx1"/>
                </a:solidFill>
              </a:rPr>
              <a:t>четкая определенность</a:t>
            </a:r>
            <a:r>
              <a:rPr lang="ru-RU" sz="2800" dirty="0" smtClean="0">
                <a:solidFill>
                  <a:schemeClr val="tx1"/>
                </a:solidFill>
              </a:rPr>
              <a:t> того как можно или нельзя поступать;</a:t>
            </a:r>
          </a:p>
          <a:p>
            <a:pPr marL="514350" indent="-514350" algn="just">
              <a:buClrTx/>
              <a:buFont typeface="+mj-lt"/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четкая </a:t>
            </a:r>
            <a:r>
              <a:rPr lang="ru-RU" sz="2800" u="sng" dirty="0" smtClean="0">
                <a:solidFill>
                  <a:schemeClr val="tx1"/>
                </a:solidFill>
              </a:rPr>
              <a:t>формальная</a:t>
            </a:r>
            <a:r>
              <a:rPr lang="ru-RU" sz="2800" dirty="0" smtClean="0">
                <a:solidFill>
                  <a:schemeClr val="tx1"/>
                </a:solidFill>
              </a:rPr>
              <a:t> определенность</a:t>
            </a:r>
          </a:p>
          <a:p>
            <a:pPr marL="514350" indent="-514350" algn="just">
              <a:buClrTx/>
              <a:buFont typeface="+mj-lt"/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четкая </a:t>
            </a:r>
            <a:r>
              <a:rPr lang="ru-RU" sz="2800" u="sng" dirty="0" smtClean="0">
                <a:solidFill>
                  <a:schemeClr val="tx1"/>
                </a:solidFill>
              </a:rPr>
              <a:t>фиксация</a:t>
            </a:r>
            <a:r>
              <a:rPr lang="ru-RU" sz="2800" dirty="0" smtClean="0">
                <a:solidFill>
                  <a:schemeClr val="tx1"/>
                </a:solidFill>
              </a:rPr>
              <a:t> санкций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80095" y="135223"/>
            <a:ext cx="3447288" cy="136815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Минусы</a:t>
            </a:r>
            <a:endParaRPr lang="ru-RU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80095" y="2204864"/>
            <a:ext cx="3883375" cy="3240360"/>
          </a:xfrm>
        </p:spPr>
        <p:txBody>
          <a:bodyPr>
            <a:normAutofit/>
          </a:bodyPr>
          <a:lstStyle/>
          <a:p>
            <a:pPr marL="514350" indent="-514350" algn="just">
              <a:buClrTx/>
              <a:buFont typeface="+mj-lt"/>
              <a:buAutoNum type="arabicPeriod"/>
            </a:pPr>
            <a:r>
              <a:rPr lang="ru-RU" sz="2800" u="sng" dirty="0" smtClean="0">
                <a:solidFill>
                  <a:schemeClr val="tx1"/>
                </a:solidFill>
              </a:rPr>
              <a:t>игнорирование гуманитарной стороны</a:t>
            </a:r>
            <a:r>
              <a:rPr lang="ru-RU" sz="2800" dirty="0" smtClean="0">
                <a:solidFill>
                  <a:schemeClr val="tx1"/>
                </a:solidFill>
              </a:rPr>
              <a:t> права, что опасно не только для граждан, но и для самих государств.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24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8273" y="183704"/>
            <a:ext cx="3442446" cy="136815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Плюсы</a:t>
            </a:r>
            <a:endParaRPr lang="ru-RU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164128"/>
            <a:ext cx="4235952" cy="26642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u="sng" dirty="0" smtClean="0">
                <a:solidFill>
                  <a:schemeClr val="tx1"/>
                </a:solidFill>
              </a:rPr>
              <a:t>Для юриста</a:t>
            </a:r>
            <a:r>
              <a:rPr lang="ru-RU" sz="2800" dirty="0" smtClean="0">
                <a:solidFill>
                  <a:schemeClr val="tx1"/>
                </a:solidFill>
              </a:rPr>
              <a:t>-практика</a:t>
            </a:r>
            <a:r>
              <a:rPr lang="ru-RU" sz="2800" dirty="0">
                <a:solidFill>
                  <a:schemeClr val="tx1"/>
                </a:solidFill>
              </a:rPr>
              <a:t>, применяющего право, такой подход вполне </a:t>
            </a:r>
            <a:r>
              <a:rPr lang="ru-RU" sz="2800" u="sng" dirty="0" smtClean="0">
                <a:solidFill>
                  <a:schemeClr val="tx1"/>
                </a:solidFill>
              </a:rPr>
              <a:t>приемлем</a:t>
            </a:r>
            <a:r>
              <a:rPr lang="ru-RU" sz="2800" dirty="0" smtClean="0">
                <a:solidFill>
                  <a:schemeClr val="tx1"/>
                </a:solidFill>
              </a:rPr>
              <a:t>. Поскольку что в законе написано, то и применяется.</a:t>
            </a:r>
            <a:endParaRPr lang="ru-RU" sz="28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24620" y="183704"/>
            <a:ext cx="3447288" cy="136815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Минусы</a:t>
            </a:r>
            <a:endParaRPr lang="ru-RU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860032" y="2162002"/>
            <a:ext cx="4176464" cy="4871392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3000" dirty="0" smtClean="0">
                <a:solidFill>
                  <a:schemeClr val="tx1"/>
                </a:solidFill>
              </a:rPr>
              <a:t>Однако </a:t>
            </a:r>
            <a:r>
              <a:rPr lang="ru-RU" sz="3000" u="sng" dirty="0" smtClean="0">
                <a:solidFill>
                  <a:schemeClr val="tx1"/>
                </a:solidFill>
              </a:rPr>
              <a:t>для</a:t>
            </a:r>
            <a:r>
              <a:rPr lang="ru-RU" sz="3000" dirty="0" smtClean="0">
                <a:solidFill>
                  <a:schemeClr val="tx1"/>
                </a:solidFill>
              </a:rPr>
              <a:t> адресатов права, </a:t>
            </a:r>
            <a:r>
              <a:rPr lang="ru-RU" sz="3000" u="sng" dirty="0" smtClean="0">
                <a:solidFill>
                  <a:schemeClr val="tx1"/>
                </a:solidFill>
              </a:rPr>
              <a:t>граждан</a:t>
            </a:r>
            <a:r>
              <a:rPr lang="ru-RU" sz="3000" dirty="0">
                <a:solidFill>
                  <a:schemeClr val="tx1"/>
                </a:solidFill>
              </a:rPr>
              <a:t>, их </a:t>
            </a:r>
            <a:r>
              <a:rPr lang="ru-RU" sz="3000" u="sng" dirty="0" smtClean="0">
                <a:solidFill>
                  <a:schemeClr val="tx1"/>
                </a:solidFill>
              </a:rPr>
              <a:t>объединений</a:t>
            </a:r>
            <a:r>
              <a:rPr lang="ru-RU" sz="3000" dirty="0" smtClean="0">
                <a:solidFill>
                  <a:schemeClr val="tx1"/>
                </a:solidFill>
              </a:rPr>
              <a:t>, и </a:t>
            </a:r>
            <a:r>
              <a:rPr lang="ru-RU" sz="3000" u="sng" dirty="0" smtClean="0">
                <a:solidFill>
                  <a:schemeClr val="tx1"/>
                </a:solidFill>
              </a:rPr>
              <a:t>законодателей</a:t>
            </a:r>
            <a:r>
              <a:rPr lang="ru-RU" sz="3000" dirty="0" smtClean="0">
                <a:solidFill>
                  <a:schemeClr val="tx1"/>
                </a:solidFill>
              </a:rPr>
              <a:t> </a:t>
            </a:r>
            <a:r>
              <a:rPr lang="ru-RU" sz="3000" dirty="0">
                <a:solidFill>
                  <a:schemeClr val="tx1"/>
                </a:solidFill>
              </a:rPr>
              <a:t>подобный взгляд на право </a:t>
            </a:r>
            <a:r>
              <a:rPr lang="ru-RU" sz="3000" dirty="0" smtClean="0">
                <a:solidFill>
                  <a:schemeClr val="tx1"/>
                </a:solidFill>
              </a:rPr>
              <a:t>считается </a:t>
            </a:r>
            <a:r>
              <a:rPr lang="ru-RU" sz="3000" u="sng" dirty="0" smtClean="0">
                <a:solidFill>
                  <a:schemeClr val="tx1"/>
                </a:solidFill>
              </a:rPr>
              <a:t>недостаточным</a:t>
            </a:r>
            <a:r>
              <a:rPr lang="ru-RU" sz="3000" dirty="0" smtClean="0">
                <a:solidFill>
                  <a:schemeClr val="tx1"/>
                </a:solidFill>
              </a:rPr>
              <a:t>. </a:t>
            </a:r>
          </a:p>
          <a:p>
            <a:pPr marL="0" indent="0" algn="just">
              <a:buNone/>
            </a:pPr>
            <a:r>
              <a:rPr lang="ru-RU" sz="3000" dirty="0" smtClean="0">
                <a:solidFill>
                  <a:schemeClr val="tx1"/>
                </a:solidFill>
              </a:rPr>
              <a:t>Право </a:t>
            </a:r>
            <a:r>
              <a:rPr lang="ru-RU" sz="3000" dirty="0">
                <a:solidFill>
                  <a:schemeClr val="tx1"/>
                </a:solidFill>
              </a:rPr>
              <a:t>при таком подходе поставлено в строгую зависимость от государства и по существу сводится к государственным </a:t>
            </a:r>
            <a:r>
              <a:rPr lang="ru-RU" sz="3000" dirty="0" smtClean="0">
                <a:solidFill>
                  <a:schemeClr val="tx1"/>
                </a:solidFill>
              </a:rPr>
              <a:t>установлениям</a:t>
            </a:r>
            <a:r>
              <a:rPr lang="ru-RU" sz="3000" dirty="0">
                <a:solidFill>
                  <a:schemeClr val="tx1"/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057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7754713" cy="1872208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Естественное право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10184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От слова </a:t>
            </a:r>
            <a:r>
              <a:rPr lang="ru-RU" sz="2800" u="sng" dirty="0" smtClean="0">
                <a:solidFill>
                  <a:schemeClr val="tx1"/>
                </a:solidFill>
              </a:rPr>
              <a:t>«ЕСТЕСТВО»</a:t>
            </a:r>
            <a:r>
              <a:rPr lang="ru-RU" sz="2800" dirty="0" smtClean="0">
                <a:solidFill>
                  <a:schemeClr val="tx1"/>
                </a:solidFill>
              </a:rPr>
              <a:t>, т.е. </a:t>
            </a:r>
            <a:r>
              <a:rPr lang="ru-RU" sz="2800" u="sng" dirty="0" smtClean="0">
                <a:solidFill>
                  <a:schemeClr val="tx1"/>
                </a:solidFill>
              </a:rPr>
              <a:t>«ПРИРОДНОЕ</a:t>
            </a:r>
            <a:r>
              <a:rPr lang="ru-RU" sz="2800" dirty="0" smtClean="0">
                <a:solidFill>
                  <a:schemeClr val="tx1"/>
                </a:solidFill>
              </a:rPr>
              <a:t>; ТО, ЧТО ДАНО ОТ ПРИРОДЫ»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46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664</TotalTime>
  <Words>530</Words>
  <Application>Microsoft Office PowerPoint</Application>
  <PresentationFormat>Экран (4:3)</PresentationFormat>
  <Paragraphs>104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Book Antiqua</vt:lpstr>
      <vt:lpstr>Calibri</vt:lpstr>
      <vt:lpstr>Times New Roman</vt:lpstr>
      <vt:lpstr>Wingdings</vt:lpstr>
      <vt:lpstr>Твердый переплет</vt:lpstr>
      <vt:lpstr>Презентация PowerPoint</vt:lpstr>
      <vt:lpstr>Презентация PowerPoint</vt:lpstr>
      <vt:lpstr>Презентация PowerPoint</vt:lpstr>
      <vt:lpstr>Главный вопрос любого подхода к праву:</vt:lpstr>
      <vt:lpstr>Два основных подхода:</vt:lpstr>
      <vt:lpstr>Нормативный подход (позитивное право)</vt:lpstr>
      <vt:lpstr>Презентация PowerPoint</vt:lpstr>
      <vt:lpstr>Презентация PowerPoint</vt:lpstr>
      <vt:lpstr>Естественное право</vt:lpstr>
      <vt:lpstr>Естественные права человека</vt:lpstr>
      <vt:lpstr>Право… </vt:lpstr>
      <vt:lpstr>Презентация PowerPoint</vt:lpstr>
      <vt:lpstr>ЗАКОН - </vt:lpstr>
      <vt:lpstr>Законотворческий процесс</vt:lpstr>
      <vt:lpstr>Презентация PowerPoint</vt:lpstr>
      <vt:lpstr>Федеральное собрание РФ (или парламент РФ)</vt:lpstr>
      <vt:lpstr>Пять стадий принятия ЗАКОНА в РФ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подходы к пониманию права</dc:title>
  <dc:creator>Вадик</dc:creator>
  <cp:lastModifiedBy>User</cp:lastModifiedBy>
  <cp:revision>67</cp:revision>
  <dcterms:created xsi:type="dcterms:W3CDTF">2015-02-06T11:51:53Z</dcterms:created>
  <dcterms:modified xsi:type="dcterms:W3CDTF">2020-12-16T07:26:51Z</dcterms:modified>
</cp:coreProperties>
</file>