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8" r:id="rId2"/>
    <p:sldId id="303" r:id="rId3"/>
    <p:sldId id="304" r:id="rId4"/>
    <p:sldId id="320" r:id="rId5"/>
    <p:sldId id="314" r:id="rId6"/>
    <p:sldId id="318" r:id="rId7"/>
    <p:sldId id="319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33CC"/>
    <a:srgbClr val="006600"/>
    <a:srgbClr val="99FFCC"/>
    <a:srgbClr val="FFFFCC"/>
    <a:srgbClr val="FFCCFF"/>
    <a:srgbClr val="CCFF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11" autoAdjust="0"/>
  </p:normalViewPr>
  <p:slideViewPr>
    <p:cSldViewPr>
      <p:cViewPr varScale="1">
        <p:scale>
          <a:sx n="53" d="100"/>
          <a:sy n="53" d="100"/>
        </p:scale>
        <p:origin x="1339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209AAE7-FA4A-4BC2-8AA6-5811F8BE1F1F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3E8AE18-238B-4D41-8C12-A6F022015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C9E6B6-34E5-4CB2-BBD6-D07D08E60FC6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776485-1439-4025-95F4-C0F28524D7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0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47D260-F209-4F44-8D22-8520515C29FA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188063-E517-478E-BB17-016757ECDA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249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91CAC7-2F56-4D95-A0F4-D64E85D37091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0136EB-214E-4782-9888-5553B11FAA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735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2B4B37-DEC2-4834-8137-F8823783BE3F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331B8-535F-43A0-A47F-CA7F37A5F6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1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9AB941-C7DC-4953-A138-32C9F436C1F6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7D8E5-52ED-44A4-A38E-A2CCB856C7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4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0970C3-6D50-498A-B330-0AEAAFA5BB13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735F44-85B3-4250-907A-A09D053BE6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5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219271-F3AD-4DD1-AC55-71103D40C960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E35932-C6E9-4F8D-A2DE-D65A47F1B5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24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7EC478-1AF0-45C2-82FB-F062132CD452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35FA9D-39BF-40B4-851D-FEB3032E82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29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9C25D-C462-4972-9269-A5F6B89360F8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E2D53E-B293-4BEE-BC91-3F964D01B6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50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12C27E4-9DA4-40FC-86A6-A88858573186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F42AAD0-950A-4C51-AE48-EB0EF2D6C8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687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8AD67-C666-4C73-BA04-380CA5014EBA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35E461-FE6F-4E31-AC83-A61DD60C2B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0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7185-24F1-43FA-A64E-23F5769B08E6}" type="datetimeFigureOut">
              <a:rPr lang="ru-RU" smtClean="0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43D146-0439-4F6F-B5D2-48955C4A13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56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4414" y="2786058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Урок геометрии / 10 класс/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" y="214313"/>
            <a:ext cx="750728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rPr>
              <a:t>ВСПОМНИМ  ПЛАНИМЕТРИЮ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5" y="1143000"/>
            <a:ext cx="8358188" cy="10779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65125" indent="-273050" algn="ctr">
              <a:buClr>
                <a:schemeClr val="accent1"/>
              </a:buClr>
              <a:buSzPct val="75000"/>
              <a:defRPr/>
            </a:pPr>
            <a:r>
              <a:rPr lang="ru-RU" sz="3200" b="1" dirty="0"/>
              <a:t>Каково может быть взаимное расположение двух прямых на плоскости?</a:t>
            </a:r>
          </a:p>
        </p:txBody>
      </p:sp>
      <p:sp>
        <p:nvSpPr>
          <p:cNvPr id="6" name="Straight Connector 3075"/>
          <p:cNvSpPr>
            <a:spLocks noChangeShapeType="1"/>
          </p:cNvSpPr>
          <p:nvPr/>
        </p:nvSpPr>
        <p:spPr bwMode="auto">
          <a:xfrm flipV="1">
            <a:off x="2286000" y="2643188"/>
            <a:ext cx="1655763" cy="95567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Straight Connector 3077"/>
          <p:cNvSpPr>
            <a:spLocks noChangeShapeType="1"/>
          </p:cNvSpPr>
          <p:nvPr/>
        </p:nvSpPr>
        <p:spPr bwMode="auto">
          <a:xfrm flipV="1">
            <a:off x="2070100" y="2571750"/>
            <a:ext cx="1655763" cy="95567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Straight Connector 3078"/>
          <p:cNvSpPr>
            <a:spLocks noChangeShapeType="1"/>
          </p:cNvSpPr>
          <p:nvPr/>
        </p:nvSpPr>
        <p:spPr bwMode="auto">
          <a:xfrm flipV="1">
            <a:off x="4519613" y="2643188"/>
            <a:ext cx="1655762" cy="955675"/>
          </a:xfrm>
          <a:prstGeom prst="lin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Straight Connector 3079"/>
          <p:cNvSpPr>
            <a:spLocks noChangeShapeType="1"/>
          </p:cNvSpPr>
          <p:nvPr/>
        </p:nvSpPr>
        <p:spPr bwMode="auto">
          <a:xfrm rot="3697068" flipV="1">
            <a:off x="4448969" y="3071019"/>
            <a:ext cx="1738313" cy="390525"/>
          </a:xfrm>
          <a:prstGeom prst="lin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90763" y="2573338"/>
            <a:ext cx="338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894013" y="3217863"/>
            <a:ext cx="338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945063" y="2368550"/>
            <a:ext cx="338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043613" y="2670175"/>
            <a:ext cx="338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625" y="4071938"/>
            <a:ext cx="8358188" cy="10779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65125" indent="-273050" algn="ctr">
              <a:buClr>
                <a:schemeClr val="accent1"/>
              </a:buClr>
              <a:buSzPct val="75000"/>
              <a:defRPr/>
            </a:pPr>
            <a:r>
              <a:rPr lang="ru-RU" sz="3200" b="1" dirty="0">
                <a:latin typeface="+mj-lt"/>
                <a:cs typeface="Times New Roman" pitchFamily="18" charset="0"/>
              </a:rPr>
              <a:t>Какие прямые в планиметрии называются перпендикулярными?</a:t>
            </a:r>
          </a:p>
        </p:txBody>
      </p:sp>
      <p:sp>
        <p:nvSpPr>
          <p:cNvPr id="17" name="Straight Connector 3078"/>
          <p:cNvSpPr>
            <a:spLocks noChangeShapeType="1"/>
          </p:cNvSpPr>
          <p:nvPr/>
        </p:nvSpPr>
        <p:spPr bwMode="auto">
          <a:xfrm flipV="1">
            <a:off x="3500438" y="5376863"/>
            <a:ext cx="1655762" cy="955675"/>
          </a:xfrm>
          <a:prstGeom prst="lin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Straight Connector 3079"/>
          <p:cNvSpPr>
            <a:spLocks noChangeShapeType="1"/>
          </p:cNvSpPr>
          <p:nvPr/>
        </p:nvSpPr>
        <p:spPr bwMode="auto">
          <a:xfrm rot="3697068" flipV="1">
            <a:off x="3429794" y="5804694"/>
            <a:ext cx="1738313" cy="390525"/>
          </a:xfrm>
          <a:prstGeom prst="lin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3925888" y="5102225"/>
            <a:ext cx="338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5024438" y="5403850"/>
            <a:ext cx="338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4000500" y="6072188"/>
            <a:ext cx="319088" cy="131762"/>
            <a:chOff x="3222625" y="4629150"/>
            <a:chExt cx="319088" cy="131763"/>
          </a:xfrm>
        </p:grpSpPr>
        <p:sp>
          <p:nvSpPr>
            <p:cNvPr id="3091" name="Line 54"/>
            <p:cNvSpPr>
              <a:spLocks noChangeShapeType="1"/>
            </p:cNvSpPr>
            <p:nvPr/>
          </p:nvSpPr>
          <p:spPr bwMode="auto">
            <a:xfrm>
              <a:off x="3222625" y="4629150"/>
              <a:ext cx="146050" cy="1301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Line 55"/>
            <p:cNvSpPr>
              <a:spLocks noChangeShapeType="1"/>
            </p:cNvSpPr>
            <p:nvPr/>
          </p:nvSpPr>
          <p:spPr bwMode="auto">
            <a:xfrm flipV="1">
              <a:off x="3367088" y="4659313"/>
              <a:ext cx="174625" cy="101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0"/>
            <a:ext cx="7507288" cy="10779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</a:rPr>
              <a:t>Взаимное расположение двух прямых в пространстве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4445000" y="2709863"/>
            <a:ext cx="4699000" cy="1871662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Freeform 22"/>
          <p:cNvSpPr>
            <a:spLocks/>
          </p:cNvSpPr>
          <p:nvPr/>
        </p:nvSpPr>
        <p:spPr bwMode="auto">
          <a:xfrm>
            <a:off x="328613" y="2819400"/>
            <a:ext cx="3914775" cy="2530475"/>
          </a:xfrm>
          <a:custGeom>
            <a:avLst/>
            <a:gdLst>
              <a:gd name="T0" fmla="*/ 497 w 2466"/>
              <a:gd name="T1" fmla="*/ 296 h 1594"/>
              <a:gd name="T2" fmla="*/ 2344 w 2466"/>
              <a:gd name="T3" fmla="*/ 195 h 1594"/>
              <a:gd name="T4" fmla="*/ 1228 w 2466"/>
              <a:gd name="T5" fmla="*/ 1466 h 1594"/>
              <a:gd name="T6" fmla="*/ 168 w 2466"/>
              <a:gd name="T7" fmla="*/ 963 h 1594"/>
              <a:gd name="T8" fmla="*/ 222 w 2466"/>
              <a:gd name="T9" fmla="*/ 323 h 1594"/>
              <a:gd name="T10" fmla="*/ 497 w 2466"/>
              <a:gd name="T11" fmla="*/ 296 h 15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66"/>
              <a:gd name="T19" fmla="*/ 0 h 1594"/>
              <a:gd name="T20" fmla="*/ 2466 w 2466"/>
              <a:gd name="T21" fmla="*/ 1594 h 15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66" h="1594">
                <a:moveTo>
                  <a:pt x="497" y="296"/>
                </a:moveTo>
                <a:cubicBezTo>
                  <a:pt x="851" y="275"/>
                  <a:pt x="2222" y="0"/>
                  <a:pt x="2344" y="195"/>
                </a:cubicBezTo>
                <a:cubicBezTo>
                  <a:pt x="2466" y="390"/>
                  <a:pt x="1591" y="1338"/>
                  <a:pt x="1228" y="1466"/>
                </a:cubicBezTo>
                <a:cubicBezTo>
                  <a:pt x="865" y="1594"/>
                  <a:pt x="336" y="1153"/>
                  <a:pt x="168" y="963"/>
                </a:cubicBezTo>
                <a:cubicBezTo>
                  <a:pt x="0" y="773"/>
                  <a:pt x="169" y="431"/>
                  <a:pt x="222" y="323"/>
                </a:cubicBezTo>
                <a:cubicBezTo>
                  <a:pt x="275" y="215"/>
                  <a:pt x="143" y="317"/>
                  <a:pt x="497" y="296"/>
                </a:cubicBezTo>
                <a:close/>
              </a:path>
            </a:pathLst>
          </a:cu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1323975" y="1057275"/>
            <a:ext cx="8212138" cy="1987550"/>
          </a:xfrm>
          <a:custGeom>
            <a:avLst/>
            <a:gdLst>
              <a:gd name="T0" fmla="*/ 1077 w 5173"/>
              <a:gd name="T1" fmla="*/ 318 h 1252"/>
              <a:gd name="T2" fmla="*/ 584 w 5173"/>
              <a:gd name="T3" fmla="*/ 1205 h 1252"/>
              <a:gd name="T4" fmla="*/ 4579 w 5173"/>
              <a:gd name="T5" fmla="*/ 602 h 1252"/>
              <a:gd name="T6" fmla="*/ 4149 w 5173"/>
              <a:gd name="T7" fmla="*/ 44 h 1252"/>
              <a:gd name="T8" fmla="*/ 1077 w 5173"/>
              <a:gd name="T9" fmla="*/ 318 h 12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73"/>
              <a:gd name="T16" fmla="*/ 0 h 1252"/>
              <a:gd name="T17" fmla="*/ 5173 w 5173"/>
              <a:gd name="T18" fmla="*/ 1252 h 12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73" h="1252">
                <a:moveTo>
                  <a:pt x="1077" y="318"/>
                </a:moveTo>
                <a:cubicBezTo>
                  <a:pt x="483" y="511"/>
                  <a:pt x="0" y="1158"/>
                  <a:pt x="584" y="1205"/>
                </a:cubicBezTo>
                <a:cubicBezTo>
                  <a:pt x="1168" y="1252"/>
                  <a:pt x="3985" y="795"/>
                  <a:pt x="4579" y="602"/>
                </a:cubicBezTo>
                <a:cubicBezTo>
                  <a:pt x="5173" y="409"/>
                  <a:pt x="4736" y="88"/>
                  <a:pt x="4149" y="44"/>
                </a:cubicBezTo>
                <a:cubicBezTo>
                  <a:pt x="3562" y="0"/>
                  <a:pt x="1671" y="125"/>
                  <a:pt x="1077" y="318"/>
                </a:cubicBezTo>
                <a:close/>
              </a:path>
            </a:pathLst>
          </a:cu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3208338" y="1504950"/>
            <a:ext cx="4470400" cy="4349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3409950" y="2100263"/>
            <a:ext cx="4572000" cy="522287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927350" y="1527175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230563" y="2224088"/>
            <a:ext cx="338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900113" y="3465513"/>
            <a:ext cx="2844800" cy="319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1857375" y="3144838"/>
            <a:ext cx="900113" cy="1060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000125" y="3286125"/>
            <a:ext cx="320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055813" y="4008438"/>
            <a:ext cx="338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5892800" y="3014663"/>
            <a:ext cx="0" cy="12049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5108575" y="3652838"/>
            <a:ext cx="2932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8072438" y="3357563"/>
            <a:ext cx="423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916613" y="2906713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 flipV="1">
            <a:off x="2105025" y="4441825"/>
            <a:ext cx="2684463" cy="1552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>
            <a:off x="4746625" y="5486400"/>
            <a:ext cx="1843088" cy="9731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2143125" y="548005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5046663" y="5319713"/>
            <a:ext cx="423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5878513" y="3522663"/>
            <a:ext cx="174625" cy="14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6067425" y="3536950"/>
            <a:ext cx="14288" cy="130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2286000"/>
            <a:ext cx="7507288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Bookman Old Style" pitchFamily="18" charset="0"/>
              </a:rPr>
              <a:t>Тема урока: «Перпендикулярность </a:t>
            </a: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прямых в </a:t>
            </a:r>
            <a:r>
              <a:rPr lang="ru-RU" sz="3200" b="1" dirty="0" smtClean="0">
                <a:solidFill>
                  <a:schemeClr val="tx1"/>
                </a:solidFill>
                <a:latin typeface="Bookman Old Style" pitchFamily="18" charset="0"/>
              </a:rPr>
              <a:t>пространстве»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" y="285750"/>
            <a:ext cx="7507288" cy="20621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Bookman Old Style" pitchFamily="18" charset="0"/>
              </a:rPr>
              <a:t>Две прямые называются перпендикулярными, если они пересекаются под прямым углом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2000250" y="2714625"/>
            <a:ext cx="4699000" cy="1871663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3448050" y="3019425"/>
            <a:ext cx="0" cy="12049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2663825" y="3657600"/>
            <a:ext cx="29321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5627688" y="3362325"/>
            <a:ext cx="423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471863" y="2911475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3433763" y="3527425"/>
            <a:ext cx="174625" cy="14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622675" y="3541713"/>
            <a:ext cx="14288" cy="130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429500" y="2786063"/>
            <a:ext cx="134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      m</a:t>
            </a:r>
            <a:endParaRPr lang="ru-RU" sz="3200" dirty="0"/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7858125" y="2857500"/>
            <a:ext cx="357188" cy="355600"/>
            <a:chOff x="3143240" y="2072472"/>
            <a:chExt cx="428628" cy="28654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214920" y="2214153"/>
              <a:ext cx="285267" cy="1906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143240" y="2357739"/>
              <a:ext cx="428628" cy="1279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286500" y="4429125"/>
            <a:ext cx="247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 (nm) = 90</a:t>
            </a:r>
            <a:r>
              <a:rPr lang="en-US" sz="3200" b="1" i="1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endParaRPr lang="ru-RU" sz="320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3" y="0"/>
            <a:ext cx="8643937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89113" indent="-1789113"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Если две пересекающиеся прямые параллельны соответственно двум перпендикулярным прямым, то они тоже перпендикулярны 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5214938" y="1428750"/>
            <a:ext cx="342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/>
              <a:t>Дано</a:t>
            </a:r>
            <a:r>
              <a:rPr lang="ru-RU" sz="2000" dirty="0"/>
              <a:t>: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     b, a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b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в точке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С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//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a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b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//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b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6286500" y="1500188"/>
            <a:ext cx="214313" cy="212725"/>
            <a:chOff x="3143240" y="2072472"/>
            <a:chExt cx="428628" cy="286546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3214281" y="2214158"/>
              <a:ext cx="286546" cy="3174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43240" y="2356879"/>
              <a:ext cx="428628" cy="2139"/>
            </a:xfrm>
            <a:prstGeom prst="line">
              <a:avLst/>
            </a:prstGeom>
            <a:ln w="19050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000625" y="2143125"/>
            <a:ext cx="3643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/>
              <a:t>Доказать</a:t>
            </a:r>
            <a:r>
              <a:rPr lang="ru-RU" sz="2200" dirty="0"/>
              <a:t>:</a:t>
            </a:r>
            <a:r>
              <a:rPr lang="en-US" sz="2200" dirty="0"/>
              <a:t>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24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b</a:t>
            </a:r>
            <a:r>
              <a:rPr lang="en-US" sz="24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6786563" y="2286000"/>
            <a:ext cx="214312" cy="212725"/>
            <a:chOff x="3143240" y="2072472"/>
            <a:chExt cx="428628" cy="28654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5400000">
              <a:off x="3214280" y="2214158"/>
              <a:ext cx="286546" cy="317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143240" y="2356880"/>
              <a:ext cx="428628" cy="21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00688" y="2714625"/>
            <a:ext cx="2500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0" y="4094163"/>
            <a:ext cx="5286375" cy="2335212"/>
          </a:xfrm>
          <a:prstGeom prst="parallelogram">
            <a:avLst>
              <a:gd name="adj" fmla="val 50861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0" y="1143000"/>
            <a:ext cx="4730750" cy="1919288"/>
          </a:xfrm>
          <a:prstGeom prst="parallelogram">
            <a:avLst>
              <a:gd name="adj" fmla="val 55436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 flipV="1">
            <a:off x="392113" y="1204913"/>
            <a:ext cx="3062287" cy="1233487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755775" y="1131888"/>
            <a:ext cx="2147888" cy="146685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 flipV="1">
            <a:off x="581025" y="4529138"/>
            <a:ext cx="2930525" cy="1538287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8"/>
          <p:cNvSpPr>
            <a:spLocks noChangeShapeType="1"/>
          </p:cNvSpPr>
          <p:nvPr/>
        </p:nvSpPr>
        <p:spPr bwMode="auto">
          <a:xfrm>
            <a:off x="1916113" y="4383088"/>
            <a:ext cx="2119312" cy="1712912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1301750" y="5232400"/>
            <a:ext cx="376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2984500" y="5014913"/>
            <a:ext cx="398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/>
              <a:t>1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2171700" y="11112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</a:t>
            </a:r>
          </a:p>
        </p:txBody>
      </p:sp>
      <p:sp>
        <p:nvSpPr>
          <p:cNvPr id="37" name="Text Box 40"/>
          <p:cNvSpPr txBox="1">
            <a:spLocks noChangeArrowheads="1"/>
          </p:cNvSpPr>
          <p:nvPr/>
        </p:nvSpPr>
        <p:spPr bwMode="auto">
          <a:xfrm>
            <a:off x="4014788" y="1023938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α</a:t>
            </a:r>
          </a:p>
        </p:txBody>
      </p:sp>
      <p:sp>
        <p:nvSpPr>
          <p:cNvPr id="38" name="Text Box 41"/>
          <p:cNvSpPr txBox="1">
            <a:spLocks noChangeArrowheads="1"/>
          </p:cNvSpPr>
          <p:nvPr/>
        </p:nvSpPr>
        <p:spPr bwMode="auto">
          <a:xfrm>
            <a:off x="4262438" y="4187825"/>
            <a:ext cx="484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 b="1"/>
              <a:t>α</a:t>
            </a:r>
            <a:r>
              <a:rPr lang="ru-RU" sz="2400" b="1" baseline="-25000"/>
              <a:t>1</a:t>
            </a:r>
          </a:p>
        </p:txBody>
      </p:sp>
      <p:sp>
        <p:nvSpPr>
          <p:cNvPr id="52" name="Text Box 31"/>
          <p:cNvSpPr txBox="1">
            <a:spLocks noChangeArrowheads="1"/>
          </p:cNvSpPr>
          <p:nvPr/>
        </p:nvSpPr>
        <p:spPr bwMode="auto">
          <a:xfrm>
            <a:off x="2714625" y="4214813"/>
            <a:ext cx="517525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</a:t>
            </a:r>
            <a:r>
              <a:rPr lang="ru-RU" sz="2400" b="1" baseline="-25000"/>
              <a:t>1</a:t>
            </a: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1714500" y="142875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i="1" baseline="-25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3143250" y="17145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baseline="-25000"/>
          </a:p>
        </p:txBody>
      </p:sp>
      <p:grpSp>
        <p:nvGrpSpPr>
          <p:cNvPr id="5" name="Группа 72"/>
          <p:cNvGrpSpPr>
            <a:grpSpLocks/>
          </p:cNvGrpSpPr>
          <p:nvPr/>
        </p:nvGrpSpPr>
        <p:grpSpPr bwMode="auto">
          <a:xfrm>
            <a:off x="2286000" y="1643063"/>
            <a:ext cx="319088" cy="131762"/>
            <a:chOff x="2525712" y="5108557"/>
            <a:chExt cx="319088" cy="131763"/>
          </a:xfrm>
        </p:grpSpPr>
        <p:sp>
          <p:nvSpPr>
            <p:cNvPr id="7198" name="Line 54"/>
            <p:cNvSpPr>
              <a:spLocks noChangeShapeType="1"/>
            </p:cNvSpPr>
            <p:nvPr/>
          </p:nvSpPr>
          <p:spPr bwMode="auto">
            <a:xfrm>
              <a:off x="2525712" y="5108557"/>
              <a:ext cx="146050" cy="130175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9" name="Line 55"/>
            <p:cNvSpPr>
              <a:spLocks noChangeShapeType="1"/>
            </p:cNvSpPr>
            <p:nvPr/>
          </p:nvSpPr>
          <p:spPr bwMode="auto">
            <a:xfrm flipV="1">
              <a:off x="2670175" y="5138720"/>
              <a:ext cx="174625" cy="10160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5357813" y="3929063"/>
            <a:ext cx="35718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1)Допустим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 ,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en-US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i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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5429250" y="4929188"/>
            <a:ext cx="357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//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(по признаку параллельности плоскостей)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8" grpId="0"/>
      <p:bldP spid="37" grpId="0"/>
      <p:bldP spid="38" grpId="0"/>
      <p:bldP spid="52" grpId="0"/>
      <p:bldP spid="56" grpId="0"/>
      <p:bldP spid="57" grpId="0"/>
      <p:bldP spid="80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3" y="0"/>
            <a:ext cx="8643937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89113" indent="-1789113"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Если две пересекающиеся прямые параллельны соответственно двум перпендикулярным прямым, то они тоже перпендикулярны </a:t>
            </a:r>
          </a:p>
        </p:txBody>
      </p:sp>
      <p:sp>
        <p:nvSpPr>
          <p:cNvPr id="8196" name="TextBox 16"/>
          <p:cNvSpPr txBox="1">
            <a:spLocks noChangeArrowheads="1"/>
          </p:cNvSpPr>
          <p:nvPr/>
        </p:nvSpPr>
        <p:spPr bwMode="auto">
          <a:xfrm>
            <a:off x="5500688" y="1214438"/>
            <a:ext cx="250031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</p:txBody>
      </p:sp>
      <p:sp>
        <p:nvSpPr>
          <p:cNvPr id="8197" name="AutoShape 10"/>
          <p:cNvSpPr>
            <a:spLocks noChangeArrowheads="1"/>
          </p:cNvSpPr>
          <p:nvPr/>
        </p:nvSpPr>
        <p:spPr bwMode="auto">
          <a:xfrm>
            <a:off x="0" y="4094163"/>
            <a:ext cx="5286375" cy="2335212"/>
          </a:xfrm>
          <a:prstGeom prst="parallelogram">
            <a:avLst>
              <a:gd name="adj" fmla="val 50861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198" name="AutoShape 9"/>
          <p:cNvSpPr>
            <a:spLocks noChangeArrowheads="1"/>
          </p:cNvSpPr>
          <p:nvPr/>
        </p:nvSpPr>
        <p:spPr bwMode="auto">
          <a:xfrm>
            <a:off x="0" y="1143000"/>
            <a:ext cx="4730750" cy="1919288"/>
          </a:xfrm>
          <a:prstGeom prst="parallelogram">
            <a:avLst>
              <a:gd name="adj" fmla="val 55436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199" name="Line 5"/>
          <p:cNvSpPr>
            <a:spLocks noChangeShapeType="1"/>
          </p:cNvSpPr>
          <p:nvPr/>
        </p:nvSpPr>
        <p:spPr bwMode="auto">
          <a:xfrm flipV="1">
            <a:off x="392113" y="1204913"/>
            <a:ext cx="3062287" cy="1233487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Line 6"/>
          <p:cNvSpPr>
            <a:spLocks noChangeShapeType="1"/>
          </p:cNvSpPr>
          <p:nvPr/>
        </p:nvSpPr>
        <p:spPr bwMode="auto">
          <a:xfrm>
            <a:off x="1755775" y="1131888"/>
            <a:ext cx="2147888" cy="146685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Line 7"/>
          <p:cNvSpPr>
            <a:spLocks noChangeShapeType="1"/>
          </p:cNvSpPr>
          <p:nvPr/>
        </p:nvSpPr>
        <p:spPr bwMode="auto">
          <a:xfrm flipV="1">
            <a:off x="581025" y="4529138"/>
            <a:ext cx="2930525" cy="1538287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2" name="Line 8"/>
          <p:cNvSpPr>
            <a:spLocks noChangeShapeType="1"/>
          </p:cNvSpPr>
          <p:nvPr/>
        </p:nvSpPr>
        <p:spPr bwMode="auto">
          <a:xfrm>
            <a:off x="1916113" y="4383088"/>
            <a:ext cx="2119312" cy="1712912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Text Box 20"/>
          <p:cNvSpPr txBox="1">
            <a:spLocks noChangeArrowheads="1"/>
          </p:cNvSpPr>
          <p:nvPr/>
        </p:nvSpPr>
        <p:spPr bwMode="auto">
          <a:xfrm>
            <a:off x="1301750" y="5232400"/>
            <a:ext cx="376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04" name="Text Box 21"/>
          <p:cNvSpPr txBox="1">
            <a:spLocks noChangeArrowheads="1"/>
          </p:cNvSpPr>
          <p:nvPr/>
        </p:nvSpPr>
        <p:spPr bwMode="auto">
          <a:xfrm>
            <a:off x="2984500" y="5014913"/>
            <a:ext cx="398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/>
              <a:t>1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00063" y="185737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А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3571875" y="19288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</a:t>
            </a:r>
          </a:p>
        </p:txBody>
      </p:sp>
      <p:sp>
        <p:nvSpPr>
          <p:cNvPr id="8207" name="Text Box 26"/>
          <p:cNvSpPr txBox="1">
            <a:spLocks noChangeArrowheads="1"/>
          </p:cNvSpPr>
          <p:nvPr/>
        </p:nvSpPr>
        <p:spPr bwMode="auto">
          <a:xfrm>
            <a:off x="2171700" y="11112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428625" y="5357813"/>
            <a:ext cx="51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А</a:t>
            </a:r>
            <a:r>
              <a:rPr lang="ru-RU" sz="2400" b="1" baseline="-25000"/>
              <a:t>1</a:t>
            </a: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3711575" y="5451475"/>
            <a:ext cx="51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</a:t>
            </a:r>
            <a:r>
              <a:rPr lang="ru-RU" sz="2400" b="1" baseline="-25000"/>
              <a:t>1</a:t>
            </a:r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>
            <a:off x="714375" y="2357438"/>
            <a:ext cx="2928938" cy="46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>
            <a:off x="957263" y="5892800"/>
            <a:ext cx="278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714375" y="2286000"/>
            <a:ext cx="242888" cy="362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>
            <a:off x="3643313" y="2428875"/>
            <a:ext cx="115887" cy="3435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Группа 65"/>
          <p:cNvGrpSpPr>
            <a:grpSpLocks/>
          </p:cNvGrpSpPr>
          <p:nvPr/>
        </p:nvGrpSpPr>
        <p:grpSpPr bwMode="auto">
          <a:xfrm>
            <a:off x="2395538" y="1597025"/>
            <a:ext cx="246062" cy="3367088"/>
            <a:chOff x="2395537" y="1597007"/>
            <a:chExt cx="246063" cy="3367088"/>
          </a:xfrm>
        </p:grpSpPr>
        <p:sp>
          <p:nvSpPr>
            <p:cNvPr id="8251" name="Line 38"/>
            <p:cNvSpPr>
              <a:spLocks noChangeShapeType="1"/>
            </p:cNvSpPr>
            <p:nvPr/>
          </p:nvSpPr>
          <p:spPr bwMode="auto">
            <a:xfrm>
              <a:off x="2395537" y="1597007"/>
              <a:ext cx="115888" cy="14811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2" name="Line 39"/>
            <p:cNvSpPr>
              <a:spLocks noChangeShapeType="1"/>
            </p:cNvSpPr>
            <p:nvPr/>
          </p:nvSpPr>
          <p:spPr bwMode="auto">
            <a:xfrm>
              <a:off x="2525712" y="3092432"/>
              <a:ext cx="115888" cy="18716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15" name="Text Box 40"/>
          <p:cNvSpPr txBox="1">
            <a:spLocks noChangeArrowheads="1"/>
          </p:cNvSpPr>
          <p:nvPr/>
        </p:nvSpPr>
        <p:spPr bwMode="auto">
          <a:xfrm>
            <a:off x="4014788" y="1023938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>
                <a:cs typeface="Arial" charset="0"/>
              </a:rPr>
              <a:t>α</a:t>
            </a:r>
          </a:p>
        </p:txBody>
      </p:sp>
      <p:sp>
        <p:nvSpPr>
          <p:cNvPr id="8216" name="Text Box 41"/>
          <p:cNvSpPr txBox="1">
            <a:spLocks noChangeArrowheads="1"/>
          </p:cNvSpPr>
          <p:nvPr/>
        </p:nvSpPr>
        <p:spPr bwMode="auto">
          <a:xfrm>
            <a:off x="4262438" y="4187825"/>
            <a:ext cx="484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 b="1"/>
              <a:t>α</a:t>
            </a:r>
            <a:r>
              <a:rPr lang="ru-RU" sz="2400" b="1" baseline="-25000"/>
              <a:t>1</a:t>
            </a:r>
          </a:p>
        </p:txBody>
      </p:sp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2500313" y="5072063"/>
            <a:ext cx="319087" cy="131762"/>
            <a:chOff x="2525712" y="5108557"/>
            <a:chExt cx="319088" cy="131763"/>
          </a:xfrm>
        </p:grpSpPr>
        <p:sp>
          <p:nvSpPr>
            <p:cNvPr id="8249" name="Line 54"/>
            <p:cNvSpPr>
              <a:spLocks noChangeShapeType="1"/>
            </p:cNvSpPr>
            <p:nvPr/>
          </p:nvSpPr>
          <p:spPr bwMode="auto">
            <a:xfrm>
              <a:off x="2525712" y="5108557"/>
              <a:ext cx="146050" cy="1301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0" name="Line 55"/>
            <p:cNvSpPr>
              <a:spLocks noChangeShapeType="1"/>
            </p:cNvSpPr>
            <p:nvPr/>
          </p:nvSpPr>
          <p:spPr bwMode="auto">
            <a:xfrm flipV="1">
              <a:off x="2670175" y="5138720"/>
              <a:ext cx="174625" cy="101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" name="Line 58"/>
          <p:cNvSpPr>
            <a:spLocks noChangeShapeType="1"/>
          </p:cNvSpPr>
          <p:nvPr/>
        </p:nvSpPr>
        <p:spPr bwMode="auto">
          <a:xfrm>
            <a:off x="1625600" y="1800225"/>
            <a:ext cx="73025" cy="203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54"/>
          <p:cNvGrpSpPr>
            <a:grpSpLocks/>
          </p:cNvGrpSpPr>
          <p:nvPr/>
        </p:nvGrpSpPr>
        <p:grpSpPr bwMode="auto">
          <a:xfrm>
            <a:off x="2743200" y="1741488"/>
            <a:ext cx="203200" cy="188912"/>
            <a:chOff x="2743200" y="1741470"/>
            <a:chExt cx="203200" cy="188912"/>
          </a:xfrm>
        </p:grpSpPr>
        <p:sp>
          <p:nvSpPr>
            <p:cNvPr id="8247" name="Line 60"/>
            <p:cNvSpPr>
              <a:spLocks noChangeShapeType="1"/>
            </p:cNvSpPr>
            <p:nvPr/>
          </p:nvSpPr>
          <p:spPr bwMode="auto">
            <a:xfrm flipH="1">
              <a:off x="2743200" y="1741470"/>
              <a:ext cx="115887" cy="1317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8" name="Line 61"/>
            <p:cNvSpPr>
              <a:spLocks noChangeShapeType="1"/>
            </p:cNvSpPr>
            <p:nvPr/>
          </p:nvSpPr>
          <p:spPr bwMode="auto">
            <a:xfrm flipH="1">
              <a:off x="2816225" y="1785920"/>
              <a:ext cx="130175" cy="1444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67"/>
          <p:cNvGrpSpPr>
            <a:grpSpLocks/>
          </p:cNvGrpSpPr>
          <p:nvPr/>
        </p:nvGrpSpPr>
        <p:grpSpPr bwMode="auto">
          <a:xfrm>
            <a:off x="1538288" y="5776913"/>
            <a:ext cx="449262" cy="217487"/>
            <a:chOff x="1538287" y="5776895"/>
            <a:chExt cx="449263" cy="217487"/>
          </a:xfrm>
        </p:grpSpPr>
        <p:sp>
          <p:nvSpPr>
            <p:cNvPr id="8244" name="Line 67"/>
            <p:cNvSpPr>
              <a:spLocks noChangeShapeType="1"/>
            </p:cNvSpPr>
            <p:nvPr/>
          </p:nvSpPr>
          <p:spPr bwMode="auto">
            <a:xfrm flipH="1">
              <a:off x="1538287" y="5776895"/>
              <a:ext cx="130175" cy="203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68"/>
            <p:cNvSpPr>
              <a:spLocks noChangeShapeType="1"/>
            </p:cNvSpPr>
            <p:nvPr/>
          </p:nvSpPr>
          <p:spPr bwMode="auto">
            <a:xfrm flipH="1">
              <a:off x="1727200" y="5791182"/>
              <a:ext cx="87312" cy="18891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69"/>
            <p:cNvSpPr>
              <a:spLocks noChangeShapeType="1"/>
            </p:cNvSpPr>
            <p:nvPr/>
          </p:nvSpPr>
          <p:spPr bwMode="auto">
            <a:xfrm flipH="1">
              <a:off x="1901825" y="5821345"/>
              <a:ext cx="85725" cy="1730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21" name="Text Box 31"/>
          <p:cNvSpPr txBox="1">
            <a:spLocks noChangeArrowheads="1"/>
          </p:cNvSpPr>
          <p:nvPr/>
        </p:nvSpPr>
        <p:spPr bwMode="auto">
          <a:xfrm>
            <a:off x="2714625" y="4214813"/>
            <a:ext cx="517525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</a:t>
            </a:r>
            <a:r>
              <a:rPr lang="ru-RU" sz="2400" b="1" baseline="-25000"/>
              <a:t>1</a:t>
            </a:r>
          </a:p>
        </p:txBody>
      </p:sp>
      <p:sp>
        <p:nvSpPr>
          <p:cNvPr id="8222" name="Text Box 20"/>
          <p:cNvSpPr txBox="1">
            <a:spLocks noChangeArrowheads="1"/>
          </p:cNvSpPr>
          <p:nvPr/>
        </p:nvSpPr>
        <p:spPr bwMode="auto">
          <a:xfrm>
            <a:off x="1714500" y="142875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i="1" baseline="-25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23" name="Text Box 21"/>
          <p:cNvSpPr txBox="1">
            <a:spLocks noChangeArrowheads="1"/>
          </p:cNvSpPr>
          <p:nvPr/>
        </p:nvSpPr>
        <p:spPr bwMode="auto">
          <a:xfrm>
            <a:off x="3143250" y="17145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baseline="-25000"/>
          </a:p>
        </p:txBody>
      </p:sp>
      <p:grpSp>
        <p:nvGrpSpPr>
          <p:cNvPr id="7" name="Группа 57"/>
          <p:cNvGrpSpPr>
            <a:grpSpLocks/>
          </p:cNvGrpSpPr>
          <p:nvPr/>
        </p:nvGrpSpPr>
        <p:grpSpPr bwMode="auto">
          <a:xfrm>
            <a:off x="3214688" y="5357813"/>
            <a:ext cx="203200" cy="188912"/>
            <a:chOff x="2743200" y="1741470"/>
            <a:chExt cx="203200" cy="188912"/>
          </a:xfrm>
        </p:grpSpPr>
        <p:sp>
          <p:nvSpPr>
            <p:cNvPr id="8242" name="Line 60"/>
            <p:cNvSpPr>
              <a:spLocks noChangeShapeType="1"/>
            </p:cNvSpPr>
            <p:nvPr/>
          </p:nvSpPr>
          <p:spPr bwMode="auto">
            <a:xfrm flipH="1">
              <a:off x="2743200" y="1741470"/>
              <a:ext cx="115887" cy="1317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61"/>
            <p:cNvSpPr>
              <a:spLocks noChangeShapeType="1"/>
            </p:cNvSpPr>
            <p:nvPr/>
          </p:nvSpPr>
          <p:spPr bwMode="auto">
            <a:xfrm flipH="1">
              <a:off x="2816225" y="1785920"/>
              <a:ext cx="130175" cy="1444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" name="Line 58"/>
          <p:cNvSpPr>
            <a:spLocks noChangeShapeType="1"/>
          </p:cNvSpPr>
          <p:nvPr/>
        </p:nvSpPr>
        <p:spPr bwMode="auto">
          <a:xfrm>
            <a:off x="1928813" y="5214938"/>
            <a:ext cx="73025" cy="203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Группа 68"/>
          <p:cNvGrpSpPr>
            <a:grpSpLocks/>
          </p:cNvGrpSpPr>
          <p:nvPr/>
        </p:nvGrpSpPr>
        <p:grpSpPr bwMode="auto">
          <a:xfrm>
            <a:off x="1643063" y="2214563"/>
            <a:ext cx="449262" cy="217487"/>
            <a:chOff x="1538287" y="5776895"/>
            <a:chExt cx="449263" cy="217487"/>
          </a:xfrm>
        </p:grpSpPr>
        <p:sp>
          <p:nvSpPr>
            <p:cNvPr id="8239" name="Line 67"/>
            <p:cNvSpPr>
              <a:spLocks noChangeShapeType="1"/>
            </p:cNvSpPr>
            <p:nvPr/>
          </p:nvSpPr>
          <p:spPr bwMode="auto">
            <a:xfrm flipH="1">
              <a:off x="1538287" y="5776895"/>
              <a:ext cx="130175" cy="203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0" name="Line 68"/>
            <p:cNvSpPr>
              <a:spLocks noChangeShapeType="1"/>
            </p:cNvSpPr>
            <p:nvPr/>
          </p:nvSpPr>
          <p:spPr bwMode="auto">
            <a:xfrm flipH="1">
              <a:off x="1727200" y="5791182"/>
              <a:ext cx="87312" cy="18891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1" name="Line 69"/>
            <p:cNvSpPr>
              <a:spLocks noChangeShapeType="1"/>
            </p:cNvSpPr>
            <p:nvPr/>
          </p:nvSpPr>
          <p:spPr bwMode="auto">
            <a:xfrm flipH="1">
              <a:off x="1901825" y="5821345"/>
              <a:ext cx="85725" cy="1730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27" name="Группа 72"/>
          <p:cNvGrpSpPr>
            <a:grpSpLocks/>
          </p:cNvGrpSpPr>
          <p:nvPr/>
        </p:nvGrpSpPr>
        <p:grpSpPr bwMode="auto">
          <a:xfrm>
            <a:off x="2286000" y="1643063"/>
            <a:ext cx="319088" cy="131762"/>
            <a:chOff x="2525712" y="5108557"/>
            <a:chExt cx="319088" cy="131763"/>
          </a:xfrm>
        </p:grpSpPr>
        <p:sp>
          <p:nvSpPr>
            <p:cNvPr id="8237" name="Line 54"/>
            <p:cNvSpPr>
              <a:spLocks noChangeShapeType="1"/>
            </p:cNvSpPr>
            <p:nvPr/>
          </p:nvSpPr>
          <p:spPr bwMode="auto">
            <a:xfrm>
              <a:off x="2525712" y="5108557"/>
              <a:ext cx="146050" cy="130175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8" name="Line 55"/>
            <p:cNvSpPr>
              <a:spLocks noChangeShapeType="1"/>
            </p:cNvSpPr>
            <p:nvPr/>
          </p:nvSpPr>
          <p:spPr bwMode="auto">
            <a:xfrm flipV="1">
              <a:off x="2670175" y="5138720"/>
              <a:ext cx="174625" cy="10160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4643438" y="1643063"/>
            <a:ext cx="4143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 плоскости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//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проведем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АА</a:t>
            </a:r>
            <a:r>
              <a:rPr lang="ru-RU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// СС</a:t>
            </a:r>
            <a:r>
              <a:rPr lang="ru-RU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714875" y="2428875"/>
            <a:ext cx="4143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 плоскости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//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проведем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ВВ</a:t>
            </a:r>
            <a:r>
              <a:rPr lang="ru-RU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// СС</a:t>
            </a:r>
            <a:r>
              <a:rPr lang="ru-RU" sz="2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 Box 48"/>
          <p:cNvSpPr txBox="1">
            <a:spLocks noChangeArrowheads="1"/>
          </p:cNvSpPr>
          <p:nvPr/>
        </p:nvSpPr>
        <p:spPr bwMode="auto">
          <a:xfrm>
            <a:off x="4857750" y="3143250"/>
            <a:ext cx="305083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 и СС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 – 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параллелограммы</a:t>
            </a:r>
          </a:p>
        </p:txBody>
      </p:sp>
      <p:sp>
        <p:nvSpPr>
          <p:cNvPr id="68" name="Text Box 49"/>
          <p:cNvSpPr txBox="1">
            <a:spLocks noChangeArrowheads="1"/>
          </p:cNvSpPr>
          <p:nvPr/>
        </p:nvSpPr>
        <p:spPr bwMode="auto">
          <a:xfrm>
            <a:off x="5313363" y="3929063"/>
            <a:ext cx="38306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 - параллелограмм</a:t>
            </a:r>
          </a:p>
        </p:txBody>
      </p:sp>
      <p:sp>
        <p:nvSpPr>
          <p:cNvPr id="69" name="Text Box 50"/>
          <p:cNvSpPr txBox="1">
            <a:spLocks noChangeArrowheads="1"/>
          </p:cNvSpPr>
          <p:nvPr/>
        </p:nvSpPr>
        <p:spPr bwMode="auto">
          <a:xfrm>
            <a:off x="5286375" y="4357688"/>
            <a:ext cx="27447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l-GR" sz="2200" b="1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АВС = </a:t>
            </a:r>
            <a:r>
              <a:rPr lang="el-GR" sz="2200" b="1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( по трем сторонам)</a:t>
            </a:r>
          </a:p>
        </p:txBody>
      </p:sp>
      <p:sp>
        <p:nvSpPr>
          <p:cNvPr id="73" name="Text Box 52"/>
          <p:cNvSpPr txBox="1">
            <a:spLocks noChangeArrowheads="1"/>
          </p:cNvSpPr>
          <p:nvPr/>
        </p:nvSpPr>
        <p:spPr bwMode="auto">
          <a:xfrm>
            <a:off x="5016500" y="5029200"/>
            <a:ext cx="34686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el-GR" sz="2200" b="1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АВС = </a:t>
            </a:r>
            <a:r>
              <a:rPr lang="el-GR" sz="2200" b="1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</a:p>
          <a:p>
            <a:r>
              <a:rPr lang="ru-RU" sz="2200" b="1" baseline="-25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 =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22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= 90</a:t>
            </a:r>
            <a:r>
              <a:rPr lang="ru-RU" sz="2200" b="1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b</a:t>
            </a:r>
            <a:r>
              <a:rPr lang="en-US" sz="2000" b="1" i="1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ru-RU" sz="22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76"/>
          <p:cNvGrpSpPr>
            <a:grpSpLocks/>
          </p:cNvGrpSpPr>
          <p:nvPr/>
        </p:nvGrpSpPr>
        <p:grpSpPr bwMode="auto">
          <a:xfrm>
            <a:off x="7786688" y="5500688"/>
            <a:ext cx="214312" cy="214312"/>
            <a:chOff x="3143240" y="2072472"/>
            <a:chExt cx="428628" cy="286546"/>
          </a:xfrm>
        </p:grpSpPr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3214281" y="2214157"/>
              <a:ext cx="286546" cy="317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3143240" y="2356896"/>
              <a:ext cx="428628" cy="212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41" grpId="0" animBg="1"/>
      <p:bldP spid="61" grpId="0" animBg="1"/>
      <p:bldP spid="76" grpId="0"/>
      <p:bldP spid="65" grpId="0"/>
      <p:bldP spid="69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/>
          <p:cNvPicPr>
            <a:picLocks noChangeAspect="1"/>
          </p:cNvPicPr>
          <p:nvPr/>
        </p:nvPicPr>
        <p:blipFill>
          <a:blip r:embed="rId2">
            <a:lum bright="14000"/>
          </a:blip>
          <a:srcRect/>
          <a:stretch>
            <a:fillRect/>
          </a:stretch>
        </p:blipFill>
        <p:spPr bwMode="auto">
          <a:xfrm>
            <a:off x="6173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813" y="142875"/>
            <a:ext cx="7507287" cy="7699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tx1"/>
                </a:solidFill>
                <a:latin typeface="Comic Sans MS" pitchFamily="66" charset="0"/>
              </a:rPr>
              <a:t>Решение задач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1785939" y="2714625"/>
            <a:ext cx="22820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Calibri" pitchFamily="34" charset="0"/>
              </a:rPr>
              <a:t> </a:t>
            </a:r>
            <a:r>
              <a:rPr lang="ru-RU" sz="3200" b="1" dirty="0">
                <a:latin typeface="Calibri" pitchFamily="34" charset="0"/>
              </a:rPr>
              <a:t>№ </a:t>
            </a:r>
            <a:r>
              <a:rPr lang="ru-RU" sz="3200" b="1" dirty="0" smtClean="0">
                <a:latin typeface="Calibri" pitchFamily="34" charset="0"/>
              </a:rPr>
              <a:t>3 </a:t>
            </a:r>
            <a:endParaRPr lang="ru-RU" sz="3200" b="1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1926125"/>
            <a:ext cx="3456384" cy="300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968</TotalTime>
  <Words>261</Words>
  <Application>Microsoft Office PowerPoint</Application>
  <PresentationFormat>Экран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Bookman Old Style</vt:lpstr>
      <vt:lpstr>Calibri</vt:lpstr>
      <vt:lpstr>Calibri Light</vt:lpstr>
      <vt:lpstr>Comic Sans MS</vt:lpstr>
      <vt:lpstr>Symbol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Секретарь</cp:lastModifiedBy>
  <cp:revision>102</cp:revision>
  <dcterms:created xsi:type="dcterms:W3CDTF">2013-10-22T13:55:04Z</dcterms:created>
  <dcterms:modified xsi:type="dcterms:W3CDTF">2020-12-16T09:42:45Z</dcterms:modified>
</cp:coreProperties>
</file>