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3" d="100"/>
          <a:sy n="53" d="100"/>
        </p:scale>
        <p:origin x="835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6" Type="http://schemas.openxmlformats.org/officeDocument/2006/relationships/image" Target="../media/image6.wmf"/><Relationship Id="rId5" Type="http://schemas.openxmlformats.org/officeDocument/2006/relationships/image" Target="../media/image5.wmf"/><Relationship Id="rId10" Type="http://schemas.openxmlformats.org/officeDocument/2006/relationships/image" Target="../media/image10.wmf"/><Relationship Id="rId4" Type="http://schemas.openxmlformats.org/officeDocument/2006/relationships/image" Target="../media/image4.wmf"/><Relationship Id="rId9" Type="http://schemas.openxmlformats.org/officeDocument/2006/relationships/image" Target="../media/image9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image" Target="../media/image3.wmf"/><Relationship Id="rId7" Type="http://schemas.openxmlformats.org/officeDocument/2006/relationships/image" Target="../media/image5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10" Type="http://schemas.openxmlformats.org/officeDocument/2006/relationships/image" Target="../media/image7.wmf"/><Relationship Id="rId4" Type="http://schemas.openxmlformats.org/officeDocument/2006/relationships/image" Target="../media/image4.wmf"/><Relationship Id="rId9" Type="http://schemas.openxmlformats.org/officeDocument/2006/relationships/image" Target="../media/image6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B2F65-BC59-409C-AF53-368D00DC2B71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0B468A78-A06F-441D-8883-23F6F5D1E9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87435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B2F65-BC59-409C-AF53-368D00DC2B71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B468A78-A06F-441D-8883-23F6F5D1E9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4066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B2F65-BC59-409C-AF53-368D00DC2B71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B468A78-A06F-441D-8883-23F6F5D1E994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102811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B2F65-BC59-409C-AF53-368D00DC2B71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B468A78-A06F-441D-8883-23F6F5D1E9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08616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B2F65-BC59-409C-AF53-368D00DC2B71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B468A78-A06F-441D-8883-23F6F5D1E994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015202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B2F65-BC59-409C-AF53-368D00DC2B71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B468A78-A06F-441D-8883-23F6F5D1E9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28317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B2F65-BC59-409C-AF53-368D00DC2B71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68A78-A06F-441D-8883-23F6F5D1E9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44162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B2F65-BC59-409C-AF53-368D00DC2B71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68A78-A06F-441D-8883-23F6F5D1E9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2602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B2F65-BC59-409C-AF53-368D00DC2B71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68A78-A06F-441D-8883-23F6F5D1E9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90353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B2F65-BC59-409C-AF53-368D00DC2B71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B468A78-A06F-441D-8883-23F6F5D1E9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4117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B2F65-BC59-409C-AF53-368D00DC2B71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0B468A78-A06F-441D-8883-23F6F5D1E9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48287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B2F65-BC59-409C-AF53-368D00DC2B71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0B468A78-A06F-441D-8883-23F6F5D1E9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797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B2F65-BC59-409C-AF53-368D00DC2B71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68A78-A06F-441D-8883-23F6F5D1E9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30955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B2F65-BC59-409C-AF53-368D00DC2B71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68A78-A06F-441D-8883-23F6F5D1E9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7757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B2F65-BC59-409C-AF53-368D00DC2B71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68A78-A06F-441D-8883-23F6F5D1E9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799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B2F65-BC59-409C-AF53-368D00DC2B71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B468A78-A06F-441D-8883-23F6F5D1E9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7057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3B2F65-BC59-409C-AF53-368D00DC2B71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0B468A78-A06F-441D-8883-23F6F5D1E9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2001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  <p:sldLayoutId id="2147483793" r:id="rId12"/>
    <p:sldLayoutId id="2147483794" r:id="rId13"/>
    <p:sldLayoutId id="2147483795" r:id="rId14"/>
    <p:sldLayoutId id="2147483796" r:id="rId15"/>
    <p:sldLayoutId id="214748379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9.bin"/><Relationship Id="rId3" Type="http://schemas.openxmlformats.org/officeDocument/2006/relationships/oleObject" Target="../embeddings/oleObject36.bin"/><Relationship Id="rId7" Type="http://schemas.openxmlformats.org/officeDocument/2006/relationships/oleObject" Target="../embeddings/oleObject3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37.bin"/><Relationship Id="rId10" Type="http://schemas.openxmlformats.org/officeDocument/2006/relationships/oleObject" Target="../embeddings/oleObject40.bin"/><Relationship Id="rId4" Type="http://schemas.openxmlformats.org/officeDocument/2006/relationships/image" Target="../media/image1.wmf"/><Relationship Id="rId9" Type="http://schemas.openxmlformats.org/officeDocument/2006/relationships/image" Target="../media/image3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.wmf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13" Type="http://schemas.openxmlformats.org/officeDocument/2006/relationships/oleObject" Target="../embeddings/oleObject11.bin"/><Relationship Id="rId18" Type="http://schemas.openxmlformats.org/officeDocument/2006/relationships/image" Target="../media/image7.wmf"/><Relationship Id="rId3" Type="http://schemas.openxmlformats.org/officeDocument/2006/relationships/oleObject" Target="../embeddings/oleObject5.bin"/><Relationship Id="rId21" Type="http://schemas.openxmlformats.org/officeDocument/2006/relationships/image" Target="../media/image8.wmf"/><Relationship Id="rId7" Type="http://schemas.openxmlformats.org/officeDocument/2006/relationships/image" Target="../media/image2.wmf"/><Relationship Id="rId12" Type="http://schemas.openxmlformats.org/officeDocument/2006/relationships/image" Target="../media/image4.wmf"/><Relationship Id="rId17" Type="http://schemas.openxmlformats.org/officeDocument/2006/relationships/oleObject" Target="../embeddings/oleObject13.bin"/><Relationship Id="rId25" Type="http://schemas.openxmlformats.org/officeDocument/2006/relationships/image" Target="../media/image10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6.wmf"/><Relationship Id="rId20" Type="http://schemas.openxmlformats.org/officeDocument/2006/relationships/oleObject" Target="../embeddings/oleObject15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7.bin"/><Relationship Id="rId11" Type="http://schemas.openxmlformats.org/officeDocument/2006/relationships/oleObject" Target="../embeddings/oleObject10.bin"/><Relationship Id="rId24" Type="http://schemas.openxmlformats.org/officeDocument/2006/relationships/oleObject" Target="../embeddings/oleObject17.bin"/><Relationship Id="rId5" Type="http://schemas.openxmlformats.org/officeDocument/2006/relationships/oleObject" Target="../embeddings/oleObject6.bin"/><Relationship Id="rId15" Type="http://schemas.openxmlformats.org/officeDocument/2006/relationships/oleObject" Target="../embeddings/oleObject12.bin"/><Relationship Id="rId23" Type="http://schemas.openxmlformats.org/officeDocument/2006/relationships/image" Target="../media/image9.wmf"/><Relationship Id="rId10" Type="http://schemas.openxmlformats.org/officeDocument/2006/relationships/image" Target="../media/image3.wmf"/><Relationship Id="rId19" Type="http://schemas.openxmlformats.org/officeDocument/2006/relationships/oleObject" Target="../embeddings/oleObject14.bin"/><Relationship Id="rId4" Type="http://schemas.openxmlformats.org/officeDocument/2006/relationships/image" Target="../media/image1.wmf"/><Relationship Id="rId9" Type="http://schemas.openxmlformats.org/officeDocument/2006/relationships/oleObject" Target="../embeddings/oleObject9.bin"/><Relationship Id="rId14" Type="http://schemas.openxmlformats.org/officeDocument/2006/relationships/image" Target="../media/image5.wmf"/><Relationship Id="rId22" Type="http://schemas.openxmlformats.org/officeDocument/2006/relationships/oleObject" Target="../embeddings/oleObject16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3" Type="http://schemas.openxmlformats.org/officeDocument/2006/relationships/oleObject" Target="../embeddings/oleObject18.bin"/><Relationship Id="rId7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19.bin"/><Relationship Id="rId10" Type="http://schemas.openxmlformats.org/officeDocument/2006/relationships/oleObject" Target="../embeddings/oleObject22.bin"/><Relationship Id="rId4" Type="http://schemas.openxmlformats.org/officeDocument/2006/relationships/image" Target="../media/image1.wmf"/><Relationship Id="rId9" Type="http://schemas.openxmlformats.org/officeDocument/2006/relationships/image" Target="../media/image3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13" Type="http://schemas.openxmlformats.org/officeDocument/2006/relationships/oleObject" Target="../embeddings/oleObject29.bin"/><Relationship Id="rId18" Type="http://schemas.openxmlformats.org/officeDocument/2006/relationships/image" Target="../media/image5.wmf"/><Relationship Id="rId3" Type="http://schemas.openxmlformats.org/officeDocument/2006/relationships/oleObject" Target="../embeddings/oleObject23.bin"/><Relationship Id="rId21" Type="http://schemas.openxmlformats.org/officeDocument/2006/relationships/oleObject" Target="../embeddings/oleObject33.bin"/><Relationship Id="rId7" Type="http://schemas.openxmlformats.org/officeDocument/2006/relationships/image" Target="../media/image2.wmf"/><Relationship Id="rId12" Type="http://schemas.openxmlformats.org/officeDocument/2006/relationships/image" Target="../media/image4.wmf"/><Relationship Id="rId17" Type="http://schemas.openxmlformats.org/officeDocument/2006/relationships/oleObject" Target="../embeddings/oleObject31.bin"/><Relationship Id="rId25" Type="http://schemas.openxmlformats.org/officeDocument/2006/relationships/oleObject" Target="../embeddings/oleObject3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2.wmf"/><Relationship Id="rId20" Type="http://schemas.openxmlformats.org/officeDocument/2006/relationships/image" Target="../media/image13.wmf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5.bin"/><Relationship Id="rId11" Type="http://schemas.openxmlformats.org/officeDocument/2006/relationships/oleObject" Target="../embeddings/oleObject28.bin"/><Relationship Id="rId24" Type="http://schemas.openxmlformats.org/officeDocument/2006/relationships/image" Target="../media/image7.wmf"/><Relationship Id="rId5" Type="http://schemas.openxmlformats.org/officeDocument/2006/relationships/oleObject" Target="../embeddings/oleObject24.bin"/><Relationship Id="rId15" Type="http://schemas.openxmlformats.org/officeDocument/2006/relationships/oleObject" Target="../embeddings/oleObject30.bin"/><Relationship Id="rId23" Type="http://schemas.openxmlformats.org/officeDocument/2006/relationships/oleObject" Target="../embeddings/oleObject34.bin"/><Relationship Id="rId10" Type="http://schemas.openxmlformats.org/officeDocument/2006/relationships/image" Target="../media/image3.wmf"/><Relationship Id="rId19" Type="http://schemas.openxmlformats.org/officeDocument/2006/relationships/oleObject" Target="../embeddings/oleObject32.bin"/><Relationship Id="rId4" Type="http://schemas.openxmlformats.org/officeDocument/2006/relationships/image" Target="../media/image1.wmf"/><Relationship Id="rId9" Type="http://schemas.openxmlformats.org/officeDocument/2006/relationships/oleObject" Target="../embeddings/oleObject27.bin"/><Relationship Id="rId14" Type="http://schemas.openxmlformats.org/officeDocument/2006/relationships/image" Target="../media/image11.wmf"/><Relationship Id="rId22" Type="http://schemas.openxmlformats.org/officeDocument/2006/relationships/image" Target="../media/image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5400" dirty="0"/>
              <a:t>Перпендикулярность</a:t>
            </a:r>
            <a:br>
              <a:rPr lang="ru-RU" sz="5400" dirty="0"/>
            </a:br>
            <a:r>
              <a:rPr lang="ru-RU" sz="5400" dirty="0">
                <a:solidFill>
                  <a:srgbClr val="660033"/>
                </a:solidFill>
              </a:rPr>
              <a:t/>
            </a:r>
            <a:br>
              <a:rPr lang="ru-RU" sz="5400" dirty="0">
                <a:solidFill>
                  <a:srgbClr val="660033"/>
                </a:solidFill>
              </a:rPr>
            </a:br>
            <a:r>
              <a:rPr lang="ru-RU" sz="5400" dirty="0">
                <a:solidFill>
                  <a:srgbClr val="660033"/>
                </a:solidFill>
              </a:rPr>
              <a:t> </a:t>
            </a:r>
            <a:r>
              <a:rPr lang="ru-RU" sz="5400" dirty="0"/>
              <a:t>прямых и плоскостей</a:t>
            </a:r>
          </a:p>
        </p:txBody>
      </p:sp>
    </p:spTree>
    <p:extLst>
      <p:ext uri="{BB962C8B-B14F-4D97-AF65-F5344CB8AC3E}">
        <p14:creationId xmlns:p14="http://schemas.microsoft.com/office/powerpoint/2010/main" val="990976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1752600" y="304800"/>
            <a:ext cx="3810000" cy="990600"/>
          </a:xfrm>
          <a:prstGeom prst="rect">
            <a:avLst/>
          </a:prstGeom>
          <a:solidFill>
            <a:srgbClr val="660033"/>
          </a:solidFill>
          <a:ln w="38100" cmpd="dbl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1752600" y="381001"/>
            <a:ext cx="3810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i="1" u="sng" dirty="0">
                <a:solidFill>
                  <a:srgbClr val="FFFF00"/>
                </a:solidFill>
                <a:latin typeface="Arial" panose="020B0604020202020204" pitchFamily="34" charset="0"/>
              </a:rPr>
              <a:t>Задача </a:t>
            </a:r>
            <a:r>
              <a:rPr lang="ru-RU" altLang="ru-RU" sz="1200" i="1" dirty="0">
                <a:solidFill>
                  <a:srgbClr val="FFFF00"/>
                </a:solidFill>
                <a:latin typeface="Arial" panose="020B0604020202020204" pitchFamily="34" charset="0"/>
              </a:rPr>
              <a:t> 24 </a:t>
            </a:r>
            <a:r>
              <a:rPr lang="en-US" altLang="ru-RU" sz="900" i="1" dirty="0">
                <a:solidFill>
                  <a:srgbClr val="FFFF00"/>
                </a:solidFill>
                <a:latin typeface="Arial" panose="020B0604020202020204" pitchFamily="34" charset="0"/>
              </a:rPr>
              <a:t>1</a:t>
            </a:r>
            <a:r>
              <a:rPr lang="ru-RU" altLang="ru-RU" sz="900" i="1" dirty="0">
                <a:solidFill>
                  <a:srgbClr val="FFFF00"/>
                </a:solidFill>
                <a:latin typeface="Arial" panose="020B0604020202020204" pitchFamily="34" charset="0"/>
              </a:rPr>
              <a:t>) </a:t>
            </a:r>
            <a:r>
              <a:rPr lang="ru-RU" altLang="ru-RU" sz="1200" i="1" dirty="0">
                <a:latin typeface="Arial" panose="020B0604020202020204" pitchFamily="34" charset="0"/>
              </a:rPr>
              <a:t>Из точки к плоскости проведены две наклонные. Найдите длины наклонных, если одна из них на 26 см больше другой, а проекции наклонных равны 12 см и 40 см.</a:t>
            </a:r>
            <a:endParaRPr lang="ru-RU" altLang="ru-RU" sz="1200" i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45060" name="Oval 4"/>
          <p:cNvSpPr>
            <a:spLocks noChangeArrowheads="1"/>
          </p:cNvSpPr>
          <p:nvPr/>
        </p:nvSpPr>
        <p:spPr bwMode="auto">
          <a:xfrm>
            <a:off x="5943600" y="2286000"/>
            <a:ext cx="3886200" cy="1371600"/>
          </a:xfrm>
          <a:prstGeom prst="ellipse">
            <a:avLst/>
          </a:prstGeom>
          <a:solidFill>
            <a:srgbClr val="FFFF00"/>
          </a:solidFill>
          <a:ln w="28575">
            <a:solidFill>
              <a:srgbClr val="80008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1274" name="Rectangle 5"/>
          <p:cNvSpPr>
            <a:spLocks noChangeArrowheads="1"/>
          </p:cNvSpPr>
          <p:nvPr/>
        </p:nvSpPr>
        <p:spPr bwMode="auto">
          <a:xfrm>
            <a:off x="1524001" y="3172897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45062" name="Object 6"/>
          <p:cNvGraphicFramePr>
            <a:graphicFrameLocks noChangeAspect="1"/>
          </p:cNvGraphicFramePr>
          <p:nvPr/>
        </p:nvGraphicFramePr>
        <p:xfrm>
          <a:off x="6019800" y="2819401"/>
          <a:ext cx="228600" cy="214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9" name="Формула" r:id="rId3" imgW="152334" imgH="139639" progId="Equation.3">
                  <p:embed/>
                </p:oleObj>
              </mc:Choice>
              <mc:Fallback>
                <p:oleObj name="Формула" r:id="rId3" imgW="152334" imgH="139639" progId="Equation.3">
                  <p:embed/>
                  <p:pic>
                    <p:nvPicPr>
                      <p:cNvPr id="45062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9800" y="2819401"/>
                        <a:ext cx="228600" cy="214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063" name="Line 7"/>
          <p:cNvSpPr>
            <a:spLocks noChangeShapeType="1"/>
          </p:cNvSpPr>
          <p:nvPr/>
        </p:nvSpPr>
        <p:spPr bwMode="auto">
          <a:xfrm flipH="1">
            <a:off x="6400800" y="457200"/>
            <a:ext cx="2209800" cy="266700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5064" name="Text Box 8"/>
          <p:cNvSpPr txBox="1">
            <a:spLocks noChangeArrowheads="1"/>
          </p:cNvSpPr>
          <p:nvPr/>
        </p:nvSpPr>
        <p:spPr bwMode="auto">
          <a:xfrm>
            <a:off x="8610600" y="228600"/>
            <a:ext cx="457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400" i="1">
                <a:solidFill>
                  <a:schemeClr val="bg2"/>
                </a:solidFill>
              </a:rPr>
              <a:t>А</a:t>
            </a:r>
          </a:p>
        </p:txBody>
      </p:sp>
      <p:sp>
        <p:nvSpPr>
          <p:cNvPr id="45065" name="Text Box 9"/>
          <p:cNvSpPr txBox="1">
            <a:spLocks noChangeArrowheads="1"/>
          </p:cNvSpPr>
          <p:nvPr/>
        </p:nvSpPr>
        <p:spPr bwMode="auto">
          <a:xfrm>
            <a:off x="6477000" y="3048000"/>
            <a:ext cx="381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400" i="1">
                <a:solidFill>
                  <a:schemeClr val="bg2"/>
                </a:solidFill>
                <a:latin typeface="Arial" panose="020B0604020202020204" pitchFamily="34" charset="0"/>
              </a:rPr>
              <a:t>В</a:t>
            </a:r>
          </a:p>
        </p:txBody>
      </p:sp>
      <p:sp>
        <p:nvSpPr>
          <p:cNvPr id="45066" name="Text Box 10"/>
          <p:cNvSpPr txBox="1">
            <a:spLocks noChangeArrowheads="1"/>
          </p:cNvSpPr>
          <p:nvPr/>
        </p:nvSpPr>
        <p:spPr bwMode="auto">
          <a:xfrm rot="18584090">
            <a:off x="6977857" y="1300957"/>
            <a:ext cx="13001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400" i="1" dirty="0">
                <a:solidFill>
                  <a:schemeClr val="bg2"/>
                </a:solidFill>
                <a:latin typeface="Arial" panose="020B0604020202020204" pitchFamily="34" charset="0"/>
              </a:rPr>
              <a:t>(х + 26 )см</a:t>
            </a:r>
          </a:p>
        </p:txBody>
      </p:sp>
      <p:sp>
        <p:nvSpPr>
          <p:cNvPr id="45067" name="Line 11"/>
          <p:cNvSpPr>
            <a:spLocks noChangeShapeType="1"/>
          </p:cNvSpPr>
          <p:nvPr/>
        </p:nvSpPr>
        <p:spPr bwMode="auto">
          <a:xfrm>
            <a:off x="8610600" y="457200"/>
            <a:ext cx="0" cy="2286000"/>
          </a:xfrm>
          <a:prstGeom prst="line">
            <a:avLst/>
          </a:prstGeom>
          <a:noFill/>
          <a:ln w="28575">
            <a:solidFill>
              <a:srgbClr val="6600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5068" name="Line 12"/>
          <p:cNvSpPr>
            <a:spLocks noChangeShapeType="1"/>
          </p:cNvSpPr>
          <p:nvPr/>
        </p:nvSpPr>
        <p:spPr bwMode="auto">
          <a:xfrm flipH="1">
            <a:off x="7772400" y="457200"/>
            <a:ext cx="838200" cy="2438400"/>
          </a:xfrm>
          <a:prstGeom prst="line">
            <a:avLst/>
          </a:prstGeom>
          <a:noFill/>
          <a:ln w="28575">
            <a:solidFill>
              <a:srgbClr val="00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5069" name="Text Box 13"/>
          <p:cNvSpPr txBox="1">
            <a:spLocks noChangeArrowheads="1"/>
          </p:cNvSpPr>
          <p:nvPr/>
        </p:nvSpPr>
        <p:spPr bwMode="auto">
          <a:xfrm>
            <a:off x="7620000" y="2895600"/>
            <a:ext cx="457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400">
                <a:solidFill>
                  <a:srgbClr val="003300"/>
                </a:solidFill>
                <a:latin typeface="Arial" panose="020B0604020202020204" pitchFamily="34" charset="0"/>
              </a:rPr>
              <a:t>С</a:t>
            </a:r>
          </a:p>
        </p:txBody>
      </p:sp>
      <p:sp>
        <p:nvSpPr>
          <p:cNvPr id="45070" name="Text Box 14"/>
          <p:cNvSpPr txBox="1">
            <a:spLocks noChangeArrowheads="1"/>
          </p:cNvSpPr>
          <p:nvPr/>
        </p:nvSpPr>
        <p:spPr bwMode="auto">
          <a:xfrm rot="17317295">
            <a:off x="7554913" y="1665288"/>
            <a:ext cx="8921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400">
                <a:solidFill>
                  <a:srgbClr val="003300"/>
                </a:solidFill>
                <a:latin typeface="Arial" panose="020B0604020202020204" pitchFamily="34" charset="0"/>
              </a:rPr>
              <a:t> х см</a:t>
            </a:r>
          </a:p>
        </p:txBody>
      </p:sp>
      <p:sp>
        <p:nvSpPr>
          <p:cNvPr id="45072" name="Text Box 16"/>
          <p:cNvSpPr txBox="1">
            <a:spLocks noChangeArrowheads="1"/>
          </p:cNvSpPr>
          <p:nvPr/>
        </p:nvSpPr>
        <p:spPr bwMode="auto">
          <a:xfrm rot="21203179">
            <a:off x="7542214" y="3109913"/>
            <a:ext cx="82708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400">
                <a:solidFill>
                  <a:srgbClr val="FF0000"/>
                </a:solidFill>
                <a:latin typeface="Arial" panose="020B0604020202020204" pitchFamily="34" charset="0"/>
              </a:rPr>
              <a:t>40</a:t>
            </a:r>
            <a:r>
              <a:rPr lang="ru-RU" altLang="ru-RU" sz="1200">
                <a:solidFill>
                  <a:srgbClr val="FF0000"/>
                </a:solidFill>
                <a:latin typeface="Arial" panose="020B0604020202020204" pitchFamily="34" charset="0"/>
              </a:rPr>
              <a:t> см</a:t>
            </a:r>
          </a:p>
        </p:txBody>
      </p:sp>
      <p:sp>
        <p:nvSpPr>
          <p:cNvPr id="45073" name="Text Box 17"/>
          <p:cNvSpPr txBox="1">
            <a:spLocks noChangeArrowheads="1"/>
          </p:cNvSpPr>
          <p:nvPr/>
        </p:nvSpPr>
        <p:spPr bwMode="auto">
          <a:xfrm>
            <a:off x="8610600" y="2590800"/>
            <a:ext cx="533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400">
                <a:solidFill>
                  <a:srgbClr val="660033"/>
                </a:solidFill>
                <a:latin typeface="Arial" panose="020B0604020202020204" pitchFamily="34" charset="0"/>
              </a:rPr>
              <a:t>О</a:t>
            </a:r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1828800" y="1600200"/>
            <a:ext cx="3733800" cy="914400"/>
          </a:xfrm>
          <a:prstGeom prst="rect">
            <a:avLst/>
          </a:prstGeom>
          <a:solidFill>
            <a:srgbClr val="00FFFF"/>
          </a:solidFill>
          <a:ln w="38100" cmpd="dbl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5075" name="Text Box 19"/>
          <p:cNvSpPr txBox="1">
            <a:spLocks noChangeArrowheads="1"/>
          </p:cNvSpPr>
          <p:nvPr/>
        </p:nvSpPr>
        <p:spPr bwMode="auto">
          <a:xfrm>
            <a:off x="1905000" y="1600200"/>
            <a:ext cx="3505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u="sng">
                <a:solidFill>
                  <a:srgbClr val="000000"/>
                </a:solidFill>
                <a:latin typeface="Arial" panose="020B0604020202020204" pitchFamily="34" charset="0"/>
              </a:rPr>
              <a:t>Дано:</a:t>
            </a:r>
            <a:r>
              <a:rPr lang="ru-RU" altLang="ru-RU" sz="12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АВ и АС – наклонные к плоскости</a:t>
            </a:r>
            <a:endParaRPr lang="ru-RU" altLang="ru-RU" sz="12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1287" name="Rectangle 20"/>
          <p:cNvSpPr>
            <a:spLocks noChangeArrowheads="1"/>
          </p:cNvSpPr>
          <p:nvPr/>
        </p:nvSpPr>
        <p:spPr bwMode="auto">
          <a:xfrm>
            <a:off x="1524001" y="3172897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5078" name="Text Box 22"/>
          <p:cNvSpPr txBox="1">
            <a:spLocks noChangeArrowheads="1"/>
          </p:cNvSpPr>
          <p:nvPr/>
        </p:nvSpPr>
        <p:spPr bwMode="auto">
          <a:xfrm>
            <a:off x="1828800" y="1828800"/>
            <a:ext cx="3733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АО        , АС = х см, АВ = х+26 см, СО = 12 см, ОВ = 40 см. </a:t>
            </a:r>
          </a:p>
        </p:txBody>
      </p:sp>
      <p:sp>
        <p:nvSpPr>
          <p:cNvPr id="11289" name="Rectangle 23"/>
          <p:cNvSpPr>
            <a:spLocks noChangeArrowheads="1"/>
          </p:cNvSpPr>
          <p:nvPr/>
        </p:nvSpPr>
        <p:spPr bwMode="auto">
          <a:xfrm>
            <a:off x="1524000" y="3163372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45080" name="Object 24"/>
          <p:cNvGraphicFramePr>
            <a:graphicFrameLocks noChangeAspect="1"/>
          </p:cNvGraphicFramePr>
          <p:nvPr/>
        </p:nvGraphicFramePr>
        <p:xfrm>
          <a:off x="2133600" y="1905001"/>
          <a:ext cx="152400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0" name="Формула" r:id="rId5" imgW="152268" imgH="164957" progId="Equation.3">
                  <p:embed/>
                </p:oleObj>
              </mc:Choice>
              <mc:Fallback>
                <p:oleObj name="Формула" r:id="rId5" imgW="152268" imgH="164957" progId="Equation.3">
                  <p:embed/>
                  <p:pic>
                    <p:nvPicPr>
                      <p:cNvPr id="4508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1905001"/>
                        <a:ext cx="152400" cy="161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90" name="Rectangle 25"/>
          <p:cNvSpPr>
            <a:spLocks noChangeArrowheads="1"/>
          </p:cNvSpPr>
          <p:nvPr/>
        </p:nvSpPr>
        <p:spPr bwMode="auto">
          <a:xfrm>
            <a:off x="1524001" y="3172897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45082" name="Object 26"/>
          <p:cNvGraphicFramePr>
            <a:graphicFrameLocks noChangeAspect="1"/>
          </p:cNvGraphicFramePr>
          <p:nvPr/>
        </p:nvGraphicFramePr>
        <p:xfrm>
          <a:off x="2286000" y="1905001"/>
          <a:ext cx="152400" cy="142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1" name="Формула" r:id="rId7" imgW="152334" imgH="139639" progId="Equation.3">
                  <p:embed/>
                </p:oleObj>
              </mc:Choice>
              <mc:Fallback>
                <p:oleObj name="Формула" r:id="rId7" imgW="152334" imgH="139639" progId="Equation.3">
                  <p:embed/>
                  <p:pic>
                    <p:nvPicPr>
                      <p:cNvPr id="45082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1905001"/>
                        <a:ext cx="152400" cy="142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083" name="Text Box 27"/>
          <p:cNvSpPr txBox="1">
            <a:spLocks noChangeArrowheads="1"/>
          </p:cNvSpPr>
          <p:nvPr/>
        </p:nvSpPr>
        <p:spPr bwMode="auto">
          <a:xfrm>
            <a:off x="1981200" y="2209800"/>
            <a:ext cx="33528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Найти: АВ и АС.</a:t>
            </a:r>
          </a:p>
        </p:txBody>
      </p:sp>
      <p:sp>
        <p:nvSpPr>
          <p:cNvPr id="45084" name="Line 28"/>
          <p:cNvSpPr>
            <a:spLocks noChangeShapeType="1"/>
          </p:cNvSpPr>
          <p:nvPr/>
        </p:nvSpPr>
        <p:spPr bwMode="auto">
          <a:xfrm flipV="1">
            <a:off x="6400800" y="2743200"/>
            <a:ext cx="2209800" cy="381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5085" name="Rectangle 29"/>
          <p:cNvSpPr>
            <a:spLocks noChangeArrowheads="1"/>
          </p:cNvSpPr>
          <p:nvPr/>
        </p:nvSpPr>
        <p:spPr bwMode="auto">
          <a:xfrm>
            <a:off x="1828800" y="3886200"/>
            <a:ext cx="7162800" cy="2362200"/>
          </a:xfrm>
          <a:prstGeom prst="rect">
            <a:avLst/>
          </a:prstGeom>
          <a:solidFill>
            <a:srgbClr val="FFFF00"/>
          </a:solidFill>
          <a:ln w="28575">
            <a:solidFill>
              <a:srgbClr val="80008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5086" name="Text Box 30"/>
          <p:cNvSpPr txBox="1">
            <a:spLocks noChangeArrowheads="1"/>
          </p:cNvSpPr>
          <p:nvPr/>
        </p:nvSpPr>
        <p:spPr bwMode="auto">
          <a:xfrm>
            <a:off x="1981200" y="4038600"/>
            <a:ext cx="6553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u="sng">
                <a:solidFill>
                  <a:srgbClr val="660033"/>
                </a:solidFill>
                <a:latin typeface="Arial" panose="020B0604020202020204" pitchFamily="34" charset="0"/>
              </a:rPr>
              <a:t>Решение:</a:t>
            </a:r>
          </a:p>
        </p:txBody>
      </p:sp>
      <p:sp>
        <p:nvSpPr>
          <p:cNvPr id="11295" name="Rectangle 32"/>
          <p:cNvSpPr>
            <a:spLocks noChangeArrowheads="1"/>
          </p:cNvSpPr>
          <p:nvPr/>
        </p:nvSpPr>
        <p:spPr bwMode="auto">
          <a:xfrm>
            <a:off x="1524001" y="3163372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1296" name="Rectangle 34"/>
          <p:cNvSpPr>
            <a:spLocks noChangeArrowheads="1"/>
          </p:cNvSpPr>
          <p:nvPr/>
        </p:nvSpPr>
        <p:spPr bwMode="auto">
          <a:xfrm>
            <a:off x="1524001" y="3115747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1297" name="Rectangle 37"/>
          <p:cNvSpPr>
            <a:spLocks noChangeArrowheads="1"/>
          </p:cNvSpPr>
          <p:nvPr/>
        </p:nvSpPr>
        <p:spPr bwMode="auto">
          <a:xfrm>
            <a:off x="1524001" y="3115747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1298" name="Rectangle 38"/>
          <p:cNvSpPr>
            <a:spLocks noChangeArrowheads="1"/>
          </p:cNvSpPr>
          <p:nvPr/>
        </p:nvSpPr>
        <p:spPr bwMode="auto">
          <a:xfrm>
            <a:off x="1524001" y="3130034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1299" name="Rectangle 39"/>
          <p:cNvSpPr>
            <a:spLocks noChangeArrowheads="1"/>
          </p:cNvSpPr>
          <p:nvPr/>
        </p:nvSpPr>
        <p:spPr bwMode="auto">
          <a:xfrm>
            <a:off x="1524001" y="3191947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1300" name="Rectangle 41"/>
          <p:cNvSpPr>
            <a:spLocks noChangeArrowheads="1"/>
          </p:cNvSpPr>
          <p:nvPr/>
        </p:nvSpPr>
        <p:spPr bwMode="auto">
          <a:xfrm>
            <a:off x="1524001" y="3130034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1301" name="Text Box 42"/>
          <p:cNvSpPr txBox="1">
            <a:spLocks noChangeArrowheads="1"/>
          </p:cNvSpPr>
          <p:nvPr/>
        </p:nvSpPr>
        <p:spPr bwMode="auto">
          <a:xfrm>
            <a:off x="2895600" y="4648200"/>
            <a:ext cx="56388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    </a:t>
            </a:r>
            <a:endParaRPr lang="el-GR" altLang="ru-RU" sz="1200" i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302" name="Rectangle 46"/>
          <p:cNvSpPr>
            <a:spLocks noChangeArrowheads="1"/>
          </p:cNvSpPr>
          <p:nvPr/>
        </p:nvSpPr>
        <p:spPr bwMode="auto">
          <a:xfrm>
            <a:off x="1371600" y="2941638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1303" name="Text Box 50"/>
          <p:cNvSpPr txBox="1">
            <a:spLocks noChangeArrowheads="1"/>
          </p:cNvSpPr>
          <p:nvPr/>
        </p:nvSpPr>
        <p:spPr bwMode="auto">
          <a:xfrm>
            <a:off x="1981200" y="5257801"/>
            <a:ext cx="66294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AutoNum type="arabicParenR" startAt="3"/>
            </a:pPr>
            <a:endParaRPr lang="ru-RU" altLang="ru-RU" sz="1200" i="1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FontTx/>
              <a:buAutoNum type="arabicParenR" startAt="3"/>
            </a:pPr>
            <a:endParaRPr lang="ru-RU" altLang="ru-RU" sz="1200" i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1304" name="Rectangle 51"/>
          <p:cNvSpPr>
            <a:spLocks noChangeArrowheads="1"/>
          </p:cNvSpPr>
          <p:nvPr/>
        </p:nvSpPr>
        <p:spPr bwMode="auto">
          <a:xfrm>
            <a:off x="1447800" y="3475038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5111" name="Text Box 55"/>
          <p:cNvSpPr txBox="1">
            <a:spLocks noChangeArrowheads="1"/>
          </p:cNvSpPr>
          <p:nvPr/>
        </p:nvSpPr>
        <p:spPr bwMode="auto">
          <a:xfrm>
            <a:off x="2895600" y="5181600"/>
            <a:ext cx="57150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u="sng">
                <a:solidFill>
                  <a:srgbClr val="660033"/>
                </a:solidFill>
                <a:latin typeface="Arial" panose="020B0604020202020204" pitchFamily="34" charset="0"/>
              </a:rPr>
              <a:t>Ответ:</a:t>
            </a:r>
            <a:r>
              <a:rPr lang="ru-RU" altLang="ru-RU" sz="1200">
                <a:solidFill>
                  <a:srgbClr val="660033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15 см и 41 см.</a:t>
            </a:r>
            <a:endParaRPr lang="ru-RU" altLang="ru-RU" sz="1200">
              <a:solidFill>
                <a:srgbClr val="660033"/>
              </a:solidFill>
              <a:latin typeface="Arial" panose="020B0604020202020204" pitchFamily="34" charset="0"/>
            </a:endParaRPr>
          </a:p>
        </p:txBody>
      </p:sp>
      <p:sp>
        <p:nvSpPr>
          <p:cNvPr id="45112" name="Text Box 56"/>
          <p:cNvSpPr txBox="1">
            <a:spLocks noChangeArrowheads="1"/>
          </p:cNvSpPr>
          <p:nvPr/>
        </p:nvSpPr>
        <p:spPr bwMode="auto">
          <a:xfrm rot="21119996">
            <a:off x="7924800" y="2743200"/>
            <a:ext cx="990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400" i="1">
                <a:solidFill>
                  <a:srgbClr val="FF0000"/>
                </a:solidFill>
                <a:latin typeface="Arial" panose="020B0604020202020204" pitchFamily="34" charset="0"/>
              </a:rPr>
              <a:t>12см</a:t>
            </a:r>
          </a:p>
        </p:txBody>
      </p:sp>
      <p:sp>
        <p:nvSpPr>
          <p:cNvPr id="11307" name="Rectangle 57"/>
          <p:cNvSpPr>
            <a:spLocks noChangeArrowheads="1"/>
          </p:cNvSpPr>
          <p:nvPr/>
        </p:nvSpPr>
        <p:spPr bwMode="auto">
          <a:xfrm>
            <a:off x="1524001" y="3115747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1308" name="Rectangle 58"/>
          <p:cNvSpPr>
            <a:spLocks noChangeArrowheads="1"/>
          </p:cNvSpPr>
          <p:nvPr/>
        </p:nvSpPr>
        <p:spPr bwMode="auto">
          <a:xfrm>
            <a:off x="1524001" y="3115747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1309" name="Rectangle 60"/>
          <p:cNvSpPr>
            <a:spLocks noChangeArrowheads="1"/>
          </p:cNvSpPr>
          <p:nvPr/>
        </p:nvSpPr>
        <p:spPr bwMode="auto">
          <a:xfrm>
            <a:off x="1524001" y="3130034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1310" name="Rectangle 65"/>
          <p:cNvSpPr>
            <a:spLocks noChangeArrowheads="1"/>
          </p:cNvSpPr>
          <p:nvPr/>
        </p:nvSpPr>
        <p:spPr bwMode="auto">
          <a:xfrm>
            <a:off x="1524001" y="2558534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5122" name="Text Box 66"/>
          <p:cNvSpPr txBox="1">
            <a:spLocks noChangeArrowheads="1"/>
          </p:cNvSpPr>
          <p:nvPr/>
        </p:nvSpPr>
        <p:spPr bwMode="auto">
          <a:xfrm>
            <a:off x="2895600" y="4038600"/>
            <a:ext cx="58674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   Пусть АС = х см, АВ = (х+26) см. В     АВО  АО</a:t>
            </a:r>
            <a:r>
              <a:rPr lang="ru-RU" altLang="ru-RU" sz="1200" i="1" baseline="3000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 = АВ</a:t>
            </a:r>
            <a:r>
              <a:rPr lang="ru-RU" altLang="ru-RU" sz="1200" i="1" baseline="30000">
                <a:solidFill>
                  <a:srgbClr val="000000"/>
                </a:solidFill>
                <a:latin typeface="Arial" panose="020B0604020202020204" pitchFamily="34" charset="0"/>
              </a:rPr>
              <a:t>2 </a:t>
            </a: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– ОВ</a:t>
            </a:r>
            <a:r>
              <a:rPr lang="ru-RU" altLang="ru-RU" sz="1200" i="1" baseline="3000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 = (х+26)</a:t>
            </a:r>
            <a:r>
              <a:rPr lang="ru-RU" altLang="ru-RU" sz="1200" i="1" baseline="3000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 – 40</a:t>
            </a:r>
            <a:r>
              <a:rPr lang="ru-RU" altLang="ru-RU" sz="1200" i="1" baseline="3000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,</a:t>
            </a:r>
          </a:p>
        </p:txBody>
      </p:sp>
      <p:sp>
        <p:nvSpPr>
          <p:cNvPr id="11312" name="Rectangle 68"/>
          <p:cNvSpPr>
            <a:spLocks noChangeArrowheads="1"/>
          </p:cNvSpPr>
          <p:nvPr/>
        </p:nvSpPr>
        <p:spPr bwMode="auto">
          <a:xfrm>
            <a:off x="1524001" y="3110984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1313" name="Rectangle 70"/>
          <p:cNvSpPr>
            <a:spLocks noChangeArrowheads="1"/>
          </p:cNvSpPr>
          <p:nvPr/>
        </p:nvSpPr>
        <p:spPr bwMode="auto">
          <a:xfrm>
            <a:off x="1524000" y="3551238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45125" name="Object 69"/>
          <p:cNvGraphicFramePr>
            <a:graphicFrameLocks noChangeAspect="1"/>
          </p:cNvGraphicFramePr>
          <p:nvPr/>
        </p:nvGraphicFramePr>
        <p:xfrm>
          <a:off x="5791201" y="4038600"/>
          <a:ext cx="238125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2" name="Формула" r:id="rId8" imgW="139579" imgH="164957" progId="Equation.3">
                  <p:embed/>
                </p:oleObj>
              </mc:Choice>
              <mc:Fallback>
                <p:oleObj name="Формула" r:id="rId8" imgW="139579" imgH="164957" progId="Equation.3">
                  <p:embed/>
                  <p:pic>
                    <p:nvPicPr>
                      <p:cNvPr id="45125" name="Object 6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1201" y="4038600"/>
                        <a:ext cx="238125" cy="228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127" name="Text Box 71"/>
          <p:cNvSpPr txBox="1">
            <a:spLocks noChangeArrowheads="1"/>
          </p:cNvSpPr>
          <p:nvPr/>
        </p:nvSpPr>
        <p:spPr bwMode="auto">
          <a:xfrm>
            <a:off x="2057400" y="4343400"/>
            <a:ext cx="64770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В       АСО  АО</a:t>
            </a:r>
            <a:r>
              <a:rPr lang="ru-RU" altLang="ru-RU" sz="1200" i="1" baseline="3000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 = АС</a:t>
            </a:r>
            <a:r>
              <a:rPr lang="ru-RU" altLang="ru-RU" sz="1200" i="1" baseline="3000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 – СО</a:t>
            </a:r>
            <a:r>
              <a:rPr lang="ru-RU" altLang="ru-RU" sz="1200" i="1" baseline="3000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 = х</a:t>
            </a:r>
            <a:r>
              <a:rPr lang="ru-RU" altLang="ru-RU" sz="1200" i="1" baseline="3000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 – 12</a:t>
            </a:r>
            <a:r>
              <a:rPr lang="ru-RU" altLang="ru-RU" sz="1200" i="1" baseline="3000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11315" name="Rectangle 75"/>
          <p:cNvSpPr>
            <a:spLocks noChangeArrowheads="1"/>
          </p:cNvSpPr>
          <p:nvPr/>
        </p:nvSpPr>
        <p:spPr bwMode="auto">
          <a:xfrm>
            <a:off x="1524000" y="3246438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45130" name="Object 74"/>
          <p:cNvGraphicFramePr>
            <a:graphicFrameLocks noChangeAspect="1"/>
          </p:cNvGraphicFramePr>
          <p:nvPr/>
        </p:nvGraphicFramePr>
        <p:xfrm>
          <a:off x="2286001" y="4343401"/>
          <a:ext cx="238125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3" name="Формула" r:id="rId10" imgW="139579" imgH="164957" progId="Equation.3">
                  <p:embed/>
                </p:oleObj>
              </mc:Choice>
              <mc:Fallback>
                <p:oleObj name="Формула" r:id="rId10" imgW="139579" imgH="164957" progId="Equation.3">
                  <p:embed/>
                  <p:pic>
                    <p:nvPicPr>
                      <p:cNvPr id="45130" name="Object 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1" y="4343401"/>
                        <a:ext cx="238125" cy="238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132" name="Text Box 76"/>
          <p:cNvSpPr txBox="1">
            <a:spLocks noChangeArrowheads="1"/>
          </p:cNvSpPr>
          <p:nvPr/>
        </p:nvSpPr>
        <p:spPr bwMode="auto">
          <a:xfrm>
            <a:off x="4953000" y="4343400"/>
            <a:ext cx="36576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>
                <a:solidFill>
                  <a:srgbClr val="000000"/>
                </a:solidFill>
                <a:latin typeface="Arial" panose="020B0604020202020204" pitchFamily="34" charset="0"/>
              </a:rPr>
              <a:t>Т. к. левые части этих равенств равны, то</a:t>
            </a:r>
          </a:p>
        </p:txBody>
      </p:sp>
      <p:sp>
        <p:nvSpPr>
          <p:cNvPr id="45134" name="Text Box 78"/>
          <p:cNvSpPr txBox="1">
            <a:spLocks noChangeArrowheads="1"/>
          </p:cNvSpPr>
          <p:nvPr/>
        </p:nvSpPr>
        <p:spPr bwMode="auto">
          <a:xfrm>
            <a:off x="1905000" y="4572000"/>
            <a:ext cx="68580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равны и правые: (х+26)</a:t>
            </a:r>
            <a:r>
              <a:rPr lang="ru-RU" altLang="ru-RU" sz="1200" i="1" baseline="3000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 – 40</a:t>
            </a:r>
            <a:r>
              <a:rPr lang="ru-RU" altLang="ru-RU" sz="1200" i="1" baseline="3000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 = х</a:t>
            </a:r>
            <a:r>
              <a:rPr lang="ru-RU" altLang="ru-RU" sz="1200" i="1" baseline="3000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 – 12</a:t>
            </a:r>
            <a:r>
              <a:rPr lang="ru-RU" altLang="ru-RU" sz="1200" i="1" baseline="3000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,  х</a:t>
            </a:r>
            <a:r>
              <a:rPr lang="ru-RU" altLang="ru-RU" sz="1200" i="1" baseline="3000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 +52х+676 – 1600 = х</a:t>
            </a:r>
            <a:r>
              <a:rPr lang="ru-RU" altLang="ru-RU" sz="1200" i="1" baseline="3000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 -144, 52х = 780, х = 15 см. </a:t>
            </a:r>
          </a:p>
        </p:txBody>
      </p:sp>
      <p:sp>
        <p:nvSpPr>
          <p:cNvPr id="45135" name="Text Box 79"/>
          <p:cNvSpPr txBox="1">
            <a:spLocks noChangeArrowheads="1"/>
          </p:cNvSpPr>
          <p:nvPr/>
        </p:nvSpPr>
        <p:spPr bwMode="auto">
          <a:xfrm>
            <a:off x="2133600" y="4876800"/>
            <a:ext cx="6553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Таким образом, АС = 15 см,  АВ = 41 см.</a:t>
            </a:r>
          </a:p>
        </p:txBody>
      </p:sp>
      <p:sp>
        <p:nvSpPr>
          <p:cNvPr id="42041" name="AutoShape 57"/>
          <p:cNvSpPr>
            <a:spLocks/>
          </p:cNvSpPr>
          <p:nvPr/>
        </p:nvSpPr>
        <p:spPr bwMode="auto">
          <a:xfrm rot="15640987">
            <a:off x="7429500" y="2019300"/>
            <a:ext cx="228600" cy="2286000"/>
          </a:xfrm>
          <a:prstGeom prst="leftBrace">
            <a:avLst>
              <a:gd name="adj1" fmla="val 83333"/>
              <a:gd name="adj2" fmla="val 50481"/>
            </a:avLst>
          </a:prstGeom>
          <a:noFill/>
          <a:ln w="12700">
            <a:solidFill>
              <a:srgbClr val="6600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76946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45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45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1000"/>
                                        <p:tgtEl>
                                          <p:spTgt spid="45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45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50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7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45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45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45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450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450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4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1000"/>
                                        <p:tgtEl>
                                          <p:spTgt spid="4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4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1000"/>
                                        <p:tgtEl>
                                          <p:spTgt spid="4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4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2" dur="2000"/>
                                        <p:tgtEl>
                                          <p:spTgt spid="45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 animBg="1"/>
      <p:bldP spid="45059" grpId="0"/>
      <p:bldP spid="45060" grpId="0" animBg="1"/>
      <p:bldP spid="45064" grpId="0"/>
      <p:bldP spid="45066" grpId="0"/>
      <p:bldP spid="45069" grpId="0"/>
      <p:bldP spid="45072" grpId="0"/>
      <p:bldP spid="45073" grpId="0"/>
      <p:bldP spid="45074" grpId="0" animBg="1"/>
      <p:bldP spid="45075" grpId="0"/>
      <p:bldP spid="45083" grpId="0"/>
      <p:bldP spid="45085" grpId="0" animBg="1"/>
      <p:bldP spid="45111" grpId="0"/>
      <p:bldP spid="45112" grpId="0"/>
      <p:bldP spid="45122" grpId="0"/>
      <p:bldP spid="45127" grpId="0"/>
      <p:bldP spid="45132" grpId="0"/>
      <p:bldP spid="45134" grpId="0"/>
      <p:bldP spid="45135" grpId="0"/>
      <p:bldP spid="4204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2057400" y="609600"/>
            <a:ext cx="8153400" cy="533400"/>
          </a:xfrm>
          <a:prstGeom prst="rect">
            <a:avLst/>
          </a:prstGeom>
          <a:gradFill rotWithShape="0">
            <a:gsLst>
              <a:gs pos="0">
                <a:srgbClr val="00FFFF">
                  <a:gamma/>
                  <a:shade val="46275"/>
                  <a:invGamma/>
                </a:srgbClr>
              </a:gs>
              <a:gs pos="50000">
                <a:srgbClr val="00FFFF"/>
              </a:gs>
              <a:gs pos="100000">
                <a:srgbClr val="00FFFF">
                  <a:gamma/>
                  <a:shade val="46275"/>
                  <a:invGamma/>
                </a:srgbClr>
              </a:gs>
            </a:gsLst>
            <a:lin ang="5400000" scaled="1"/>
          </a:gradFill>
          <a:ln w="57150" cmpd="thickThin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Перпендикулярность прямой и плоскости.</a:t>
            </a: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1981200" y="1600200"/>
            <a:ext cx="3657600" cy="1676400"/>
          </a:xfrm>
          <a:prstGeom prst="rect">
            <a:avLst/>
          </a:prstGeom>
          <a:solidFill>
            <a:srgbClr val="800000">
              <a:alpha val="96077"/>
            </a:srgbClr>
          </a:solidFill>
          <a:ln w="57150" cmpd="thickThin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1981200" y="1600201"/>
            <a:ext cx="3962400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1400" i="1" u="sng" dirty="0">
                <a:solidFill>
                  <a:srgbClr val="FFFF00"/>
                </a:solidFill>
              </a:rPr>
              <a:t>Определение.</a:t>
            </a:r>
            <a:r>
              <a:rPr lang="ru-RU" sz="1400" dirty="0"/>
              <a:t>  Прямая, пересекающая плоскость, называется </a:t>
            </a:r>
            <a:r>
              <a:rPr lang="ru-RU" sz="14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перпендикулярной</a:t>
            </a:r>
            <a:r>
              <a:rPr lang="ru-RU" sz="1400" dirty="0"/>
              <a:t> этой плоскости, если она перпендикулярна любой прямой, которая лежит в данной плоскости и проходит через точку пересечения данной прямой и плоскости</a:t>
            </a:r>
          </a:p>
        </p:txBody>
      </p:sp>
      <p:sp>
        <p:nvSpPr>
          <p:cNvPr id="23557" name="AutoShape 5"/>
          <p:cNvSpPr>
            <a:spLocks noChangeArrowheads="1"/>
          </p:cNvSpPr>
          <p:nvPr/>
        </p:nvSpPr>
        <p:spPr bwMode="auto">
          <a:xfrm>
            <a:off x="6477000" y="2514600"/>
            <a:ext cx="2895600" cy="838200"/>
          </a:xfrm>
          <a:prstGeom prst="parallelogram">
            <a:avLst>
              <a:gd name="adj" fmla="val 86364"/>
            </a:avLst>
          </a:prstGeom>
          <a:solidFill>
            <a:srgbClr val="FFFF00"/>
          </a:solidFill>
          <a:ln w="158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3558" name="Line 6"/>
          <p:cNvSpPr>
            <a:spLocks noChangeShapeType="1"/>
          </p:cNvSpPr>
          <p:nvPr/>
        </p:nvSpPr>
        <p:spPr bwMode="auto">
          <a:xfrm>
            <a:off x="8001000" y="1371600"/>
            <a:ext cx="0" cy="1447800"/>
          </a:xfrm>
          <a:prstGeom prst="line">
            <a:avLst/>
          </a:prstGeom>
          <a:noFill/>
          <a:ln w="28575">
            <a:solidFill>
              <a:srgbClr val="6600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559" name="Line 7"/>
          <p:cNvSpPr>
            <a:spLocks noChangeShapeType="1"/>
          </p:cNvSpPr>
          <p:nvPr/>
        </p:nvSpPr>
        <p:spPr bwMode="auto">
          <a:xfrm>
            <a:off x="8001000" y="2819400"/>
            <a:ext cx="0" cy="533400"/>
          </a:xfrm>
          <a:prstGeom prst="line">
            <a:avLst/>
          </a:prstGeom>
          <a:noFill/>
          <a:ln w="15875">
            <a:solidFill>
              <a:srgbClr val="660033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560" name="Line 8"/>
          <p:cNvSpPr>
            <a:spLocks noChangeShapeType="1"/>
          </p:cNvSpPr>
          <p:nvPr/>
        </p:nvSpPr>
        <p:spPr bwMode="auto">
          <a:xfrm>
            <a:off x="8001000" y="3352800"/>
            <a:ext cx="0" cy="457200"/>
          </a:xfrm>
          <a:prstGeom prst="line">
            <a:avLst/>
          </a:prstGeom>
          <a:noFill/>
          <a:ln w="28575">
            <a:solidFill>
              <a:srgbClr val="6600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561" name="Line 9"/>
          <p:cNvSpPr>
            <a:spLocks noChangeShapeType="1"/>
          </p:cNvSpPr>
          <p:nvPr/>
        </p:nvSpPr>
        <p:spPr bwMode="auto">
          <a:xfrm flipV="1">
            <a:off x="6629400" y="2514600"/>
            <a:ext cx="2590800" cy="609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562" name="Line 10"/>
          <p:cNvSpPr>
            <a:spLocks noChangeShapeType="1"/>
          </p:cNvSpPr>
          <p:nvPr/>
        </p:nvSpPr>
        <p:spPr bwMode="auto">
          <a:xfrm>
            <a:off x="7162800" y="2590800"/>
            <a:ext cx="1752600" cy="4572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563" name="Line 11"/>
          <p:cNvSpPr>
            <a:spLocks noChangeShapeType="1"/>
          </p:cNvSpPr>
          <p:nvPr/>
        </p:nvSpPr>
        <p:spPr bwMode="auto">
          <a:xfrm flipV="1">
            <a:off x="7239000" y="2514600"/>
            <a:ext cx="1143000" cy="8382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564" name="Line 12"/>
          <p:cNvSpPr>
            <a:spLocks noChangeShapeType="1"/>
          </p:cNvSpPr>
          <p:nvPr/>
        </p:nvSpPr>
        <p:spPr bwMode="auto">
          <a:xfrm>
            <a:off x="7772400" y="2514600"/>
            <a:ext cx="609600" cy="8382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10" name="Rectangle 13"/>
          <p:cNvSpPr>
            <a:spLocks noChangeArrowheads="1"/>
          </p:cNvSpPr>
          <p:nvPr/>
        </p:nvSpPr>
        <p:spPr bwMode="auto">
          <a:xfrm>
            <a:off x="1524001" y="3015734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23566" name="Object 14"/>
          <p:cNvGraphicFramePr>
            <a:graphicFrameLocks noChangeAspect="1"/>
          </p:cNvGraphicFramePr>
          <p:nvPr/>
        </p:nvGraphicFramePr>
        <p:xfrm>
          <a:off x="6705600" y="3124201"/>
          <a:ext cx="152400" cy="142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Формула" r:id="rId4" imgW="152334" imgH="139639" progId="Equation.3">
                  <p:embed/>
                </p:oleObj>
              </mc:Choice>
              <mc:Fallback>
                <p:oleObj name="Формула" r:id="rId4" imgW="152334" imgH="139639" progId="Equation.3">
                  <p:embed/>
                  <p:pic>
                    <p:nvPicPr>
                      <p:cNvPr id="23566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05600" y="3124201"/>
                        <a:ext cx="152400" cy="142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11" name="Rectangle 15"/>
          <p:cNvSpPr>
            <a:spLocks noChangeArrowheads="1"/>
          </p:cNvSpPr>
          <p:nvPr/>
        </p:nvSpPr>
        <p:spPr bwMode="auto">
          <a:xfrm>
            <a:off x="1524001" y="3363914"/>
            <a:ext cx="258763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altLang="ru-RU" sz="1200" b="0">
                <a:solidFill>
                  <a:srgbClr val="80008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900" b="0">
                <a:latin typeface="Arial" panose="020B0604020202020204" pitchFamily="34" charset="0"/>
              </a:rPr>
              <a:t> </a:t>
            </a:r>
            <a:endParaRPr lang="ru-RU" altLang="ru-RU" b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4021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355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build="p" animBg="1"/>
      <p:bldP spid="23555" grpId="0" animBg="1"/>
      <p:bldP spid="23556" grpId="0"/>
      <p:bldP spid="2355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2057400" y="609600"/>
            <a:ext cx="8153400" cy="533400"/>
          </a:xfrm>
          <a:prstGeom prst="rect">
            <a:avLst/>
          </a:prstGeom>
          <a:gradFill rotWithShape="0">
            <a:gsLst>
              <a:gs pos="0">
                <a:srgbClr val="00FFFF">
                  <a:gamma/>
                  <a:shade val="46275"/>
                  <a:invGamma/>
                </a:srgbClr>
              </a:gs>
              <a:gs pos="50000">
                <a:srgbClr val="00FFFF"/>
              </a:gs>
              <a:gs pos="100000">
                <a:srgbClr val="00FFFF">
                  <a:gamma/>
                  <a:shade val="46275"/>
                  <a:invGamma/>
                </a:srgbClr>
              </a:gs>
            </a:gsLst>
            <a:lin ang="5400000" scaled="1"/>
          </a:gradFill>
          <a:ln w="57150" cmpd="thickThin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Признак перпендикулярности прямой и плоскости.</a:t>
            </a: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2133600" y="1524000"/>
            <a:ext cx="2819400" cy="1676400"/>
          </a:xfrm>
          <a:prstGeom prst="rect">
            <a:avLst/>
          </a:prstGeom>
          <a:solidFill>
            <a:srgbClr val="800000">
              <a:alpha val="96077"/>
            </a:srgbClr>
          </a:solidFill>
          <a:ln w="57150" cmpd="thickThin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1782765" y="1600201"/>
            <a:ext cx="3170235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1400" i="1" dirty="0">
                <a:solidFill>
                  <a:srgbClr val="FFFF00"/>
                </a:solidFill>
              </a:rPr>
              <a:t>Теорема 3.2</a:t>
            </a:r>
            <a:r>
              <a:rPr lang="ru-RU" sz="1400" dirty="0"/>
              <a:t> </a:t>
            </a:r>
            <a:r>
              <a:rPr lang="ru-RU" sz="1400" i="1" dirty="0"/>
              <a:t> </a:t>
            </a:r>
            <a:r>
              <a:rPr lang="ru-RU" sz="16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Если прямая перпендикулярна двум пересекающимся прямым, лежащим в плоскости, то она перпендикулярна данной плоскости.</a:t>
            </a:r>
          </a:p>
        </p:txBody>
      </p:sp>
      <p:sp>
        <p:nvSpPr>
          <p:cNvPr id="15367" name="AutoShape 7"/>
          <p:cNvSpPr>
            <a:spLocks noChangeArrowheads="1"/>
          </p:cNvSpPr>
          <p:nvPr/>
        </p:nvSpPr>
        <p:spPr bwMode="auto">
          <a:xfrm>
            <a:off x="5105400" y="3276600"/>
            <a:ext cx="4114800" cy="1066800"/>
          </a:xfrm>
          <a:prstGeom prst="parallelogram">
            <a:avLst>
              <a:gd name="adj" fmla="val 96429"/>
            </a:avLst>
          </a:prstGeom>
          <a:solidFill>
            <a:srgbClr val="FFFF00"/>
          </a:solidFill>
          <a:ln w="38100" cmpd="dbl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7162800" y="1447800"/>
            <a:ext cx="0" cy="2209800"/>
          </a:xfrm>
          <a:prstGeom prst="line">
            <a:avLst/>
          </a:prstGeom>
          <a:noFill/>
          <a:ln w="28575">
            <a:solidFill>
              <a:srgbClr val="6600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369" name="Line 9"/>
          <p:cNvSpPr>
            <a:spLocks noChangeShapeType="1"/>
          </p:cNvSpPr>
          <p:nvPr/>
        </p:nvSpPr>
        <p:spPr bwMode="auto">
          <a:xfrm>
            <a:off x="7162800" y="3657600"/>
            <a:ext cx="0" cy="685800"/>
          </a:xfrm>
          <a:prstGeom prst="line">
            <a:avLst/>
          </a:prstGeom>
          <a:noFill/>
          <a:ln w="12700">
            <a:solidFill>
              <a:srgbClr val="660033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370" name="Line 10"/>
          <p:cNvSpPr>
            <a:spLocks noChangeShapeType="1"/>
          </p:cNvSpPr>
          <p:nvPr/>
        </p:nvSpPr>
        <p:spPr bwMode="auto">
          <a:xfrm>
            <a:off x="7162800" y="4343400"/>
            <a:ext cx="0" cy="1447800"/>
          </a:xfrm>
          <a:prstGeom prst="line">
            <a:avLst/>
          </a:prstGeom>
          <a:noFill/>
          <a:ln w="28575">
            <a:solidFill>
              <a:srgbClr val="6600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6858000" y="2057400"/>
            <a:ext cx="3810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1200" i="1">
                <a:solidFill>
                  <a:srgbClr val="660033"/>
                </a:solidFill>
              </a:rPr>
              <a:t>a</a:t>
            </a:r>
            <a:endParaRPr lang="ru-RU" altLang="ru-RU" sz="1200" i="1">
              <a:solidFill>
                <a:srgbClr val="660033"/>
              </a:solidFill>
            </a:endParaRPr>
          </a:p>
        </p:txBody>
      </p:sp>
      <p:sp>
        <p:nvSpPr>
          <p:cNvPr id="5131" name="Text Box 12"/>
          <p:cNvSpPr txBox="1">
            <a:spLocks noChangeArrowheads="1"/>
          </p:cNvSpPr>
          <p:nvPr/>
        </p:nvSpPr>
        <p:spPr bwMode="auto">
          <a:xfrm>
            <a:off x="6172200" y="3276601"/>
            <a:ext cx="304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 b="0"/>
          </a:p>
        </p:txBody>
      </p:sp>
      <p:sp>
        <p:nvSpPr>
          <p:cNvPr id="5132" name="Rectangle 14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133" name="Rectangle 15"/>
          <p:cNvSpPr>
            <a:spLocks noChangeArrowheads="1"/>
          </p:cNvSpPr>
          <p:nvPr/>
        </p:nvSpPr>
        <p:spPr bwMode="auto">
          <a:xfrm>
            <a:off x="1524001" y="142875"/>
            <a:ext cx="258763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altLang="ru-RU" sz="1200" b="0">
                <a:solidFill>
                  <a:srgbClr val="80008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900" b="0">
                <a:latin typeface="Arial" panose="020B0604020202020204" pitchFamily="34" charset="0"/>
              </a:rPr>
              <a:t> </a:t>
            </a:r>
            <a:endParaRPr lang="ru-RU" altLang="ru-RU" b="0">
              <a:latin typeface="Arial" panose="020B0604020202020204" pitchFamily="34" charset="0"/>
            </a:endParaRPr>
          </a:p>
        </p:txBody>
      </p:sp>
      <p:sp>
        <p:nvSpPr>
          <p:cNvPr id="5134" name="Rectangle 17"/>
          <p:cNvSpPr>
            <a:spLocks noChangeArrowheads="1"/>
          </p:cNvSpPr>
          <p:nvPr/>
        </p:nvSpPr>
        <p:spPr bwMode="auto">
          <a:xfrm>
            <a:off x="1524001" y="3036372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15376" name="Object 16"/>
          <p:cNvGraphicFramePr>
            <a:graphicFrameLocks noChangeAspect="1"/>
          </p:cNvGraphicFramePr>
          <p:nvPr/>
        </p:nvGraphicFramePr>
        <p:xfrm>
          <a:off x="6172200" y="3276601"/>
          <a:ext cx="152400" cy="142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Формула" r:id="rId4" imgW="152334" imgH="139639" progId="Equation.3">
                  <p:embed/>
                </p:oleObj>
              </mc:Choice>
              <mc:Fallback>
                <p:oleObj name="Формула" r:id="rId4" imgW="152334" imgH="139639" progId="Equation.3">
                  <p:embed/>
                  <p:pic>
                    <p:nvPicPr>
                      <p:cNvPr id="15376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2200" y="3276601"/>
                        <a:ext cx="152400" cy="142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35" name="Rectangle 18"/>
          <p:cNvSpPr>
            <a:spLocks noChangeArrowheads="1"/>
          </p:cNvSpPr>
          <p:nvPr/>
        </p:nvSpPr>
        <p:spPr bwMode="auto">
          <a:xfrm>
            <a:off x="1524001" y="3363914"/>
            <a:ext cx="258763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altLang="ru-RU" sz="1200" b="0">
                <a:solidFill>
                  <a:srgbClr val="80008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900" b="0">
                <a:latin typeface="Arial" panose="020B0604020202020204" pitchFamily="34" charset="0"/>
              </a:rPr>
              <a:t> </a:t>
            </a:r>
            <a:endParaRPr lang="ru-RU" altLang="ru-RU" b="0">
              <a:latin typeface="Arial" panose="020B0604020202020204" pitchFamily="34" charset="0"/>
            </a:endParaRPr>
          </a:p>
        </p:txBody>
      </p:sp>
      <p:sp>
        <p:nvSpPr>
          <p:cNvPr id="15382" name="Line 22"/>
          <p:cNvSpPr>
            <a:spLocks noChangeShapeType="1"/>
          </p:cNvSpPr>
          <p:nvPr/>
        </p:nvSpPr>
        <p:spPr bwMode="auto">
          <a:xfrm>
            <a:off x="7162800" y="3657600"/>
            <a:ext cx="1600200" cy="0"/>
          </a:xfrm>
          <a:prstGeom prst="line">
            <a:avLst/>
          </a:prstGeom>
          <a:noFill/>
          <a:ln w="19050">
            <a:solidFill>
              <a:srgbClr val="00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383" name="Text Box 23"/>
          <p:cNvSpPr txBox="1">
            <a:spLocks noChangeArrowheads="1"/>
          </p:cNvSpPr>
          <p:nvPr/>
        </p:nvSpPr>
        <p:spPr bwMode="auto">
          <a:xfrm>
            <a:off x="7924800" y="3429000"/>
            <a:ext cx="3810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1200" i="1">
                <a:solidFill>
                  <a:schemeClr val="bg1"/>
                </a:solidFill>
              </a:rPr>
              <a:t>b</a:t>
            </a:r>
            <a:endParaRPr lang="ru-RU" altLang="ru-RU" sz="1200" i="1">
              <a:solidFill>
                <a:schemeClr val="bg1"/>
              </a:solidFill>
            </a:endParaRPr>
          </a:p>
        </p:txBody>
      </p:sp>
      <p:sp>
        <p:nvSpPr>
          <p:cNvPr id="15384" name="Line 24"/>
          <p:cNvSpPr>
            <a:spLocks noChangeShapeType="1"/>
          </p:cNvSpPr>
          <p:nvPr/>
        </p:nvSpPr>
        <p:spPr bwMode="auto">
          <a:xfrm flipH="1">
            <a:off x="5334000" y="3657600"/>
            <a:ext cx="1828800" cy="609600"/>
          </a:xfrm>
          <a:prstGeom prst="line">
            <a:avLst/>
          </a:prstGeom>
          <a:noFill/>
          <a:ln w="19050">
            <a:solidFill>
              <a:srgbClr val="00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385" name="Text Box 25"/>
          <p:cNvSpPr txBox="1">
            <a:spLocks noChangeArrowheads="1"/>
          </p:cNvSpPr>
          <p:nvPr/>
        </p:nvSpPr>
        <p:spPr bwMode="auto">
          <a:xfrm>
            <a:off x="5715000" y="3810000"/>
            <a:ext cx="2286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1200" i="1">
                <a:solidFill>
                  <a:schemeClr val="bg1"/>
                </a:solidFill>
              </a:rPr>
              <a:t>c</a:t>
            </a:r>
            <a:endParaRPr lang="ru-RU" altLang="ru-RU" sz="1200" i="1">
              <a:solidFill>
                <a:schemeClr val="bg1"/>
              </a:solidFill>
            </a:endParaRPr>
          </a:p>
        </p:txBody>
      </p:sp>
      <p:sp>
        <p:nvSpPr>
          <p:cNvPr id="15386" name="Line 26"/>
          <p:cNvSpPr>
            <a:spLocks noChangeShapeType="1"/>
          </p:cNvSpPr>
          <p:nvPr/>
        </p:nvSpPr>
        <p:spPr bwMode="auto">
          <a:xfrm>
            <a:off x="7162800" y="3657600"/>
            <a:ext cx="914400" cy="533400"/>
          </a:xfrm>
          <a:prstGeom prst="line">
            <a:avLst/>
          </a:prstGeom>
          <a:noFill/>
          <a:ln w="19050">
            <a:solidFill>
              <a:srgbClr val="00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387" name="Text Box 27"/>
          <p:cNvSpPr txBox="1">
            <a:spLocks noChangeArrowheads="1"/>
          </p:cNvSpPr>
          <p:nvPr/>
        </p:nvSpPr>
        <p:spPr bwMode="auto">
          <a:xfrm>
            <a:off x="8001000" y="3962400"/>
            <a:ext cx="2286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1200" i="1">
                <a:solidFill>
                  <a:srgbClr val="003300"/>
                </a:solidFill>
              </a:rPr>
              <a:t>x</a:t>
            </a:r>
            <a:endParaRPr lang="ru-RU" altLang="ru-RU" sz="1200" i="1">
              <a:solidFill>
                <a:srgbClr val="003300"/>
              </a:solidFill>
            </a:endParaRPr>
          </a:p>
        </p:txBody>
      </p:sp>
      <p:sp>
        <p:nvSpPr>
          <p:cNvPr id="15389" name="Line 29"/>
          <p:cNvSpPr>
            <a:spLocks noChangeShapeType="1"/>
          </p:cNvSpPr>
          <p:nvPr/>
        </p:nvSpPr>
        <p:spPr bwMode="auto">
          <a:xfrm flipV="1">
            <a:off x="5334000" y="3657600"/>
            <a:ext cx="3352800" cy="609600"/>
          </a:xfrm>
          <a:prstGeom prst="line">
            <a:avLst/>
          </a:prstGeom>
          <a:noFill/>
          <a:ln w="19050">
            <a:solidFill>
              <a:srgbClr val="6600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390" name="Text Box 30"/>
          <p:cNvSpPr txBox="1">
            <a:spLocks noChangeArrowheads="1"/>
          </p:cNvSpPr>
          <p:nvPr/>
        </p:nvSpPr>
        <p:spPr bwMode="auto">
          <a:xfrm>
            <a:off x="5181600" y="4343400"/>
            <a:ext cx="3810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1200" i="1">
                <a:solidFill>
                  <a:srgbClr val="000000"/>
                </a:solidFill>
              </a:rPr>
              <a:t>C</a:t>
            </a:r>
            <a:endParaRPr lang="ru-RU" altLang="ru-RU" sz="1200" i="1">
              <a:solidFill>
                <a:srgbClr val="000000"/>
              </a:solidFill>
            </a:endParaRPr>
          </a:p>
        </p:txBody>
      </p:sp>
      <p:sp>
        <p:nvSpPr>
          <p:cNvPr id="15391" name="Text Box 31"/>
          <p:cNvSpPr txBox="1">
            <a:spLocks noChangeArrowheads="1"/>
          </p:cNvSpPr>
          <p:nvPr/>
        </p:nvSpPr>
        <p:spPr bwMode="auto">
          <a:xfrm>
            <a:off x="7467600" y="3886200"/>
            <a:ext cx="3810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1200" i="1">
                <a:solidFill>
                  <a:srgbClr val="000066"/>
                </a:solidFill>
              </a:rPr>
              <a:t>X</a:t>
            </a:r>
            <a:endParaRPr lang="ru-RU" altLang="ru-RU" sz="1200" i="1">
              <a:solidFill>
                <a:srgbClr val="000066"/>
              </a:solidFill>
            </a:endParaRPr>
          </a:p>
        </p:txBody>
      </p:sp>
      <p:sp>
        <p:nvSpPr>
          <p:cNvPr id="15392" name="Text Box 32"/>
          <p:cNvSpPr txBox="1">
            <a:spLocks noChangeArrowheads="1"/>
          </p:cNvSpPr>
          <p:nvPr/>
        </p:nvSpPr>
        <p:spPr bwMode="auto">
          <a:xfrm>
            <a:off x="8686800" y="3352800"/>
            <a:ext cx="3048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1200" i="1">
                <a:solidFill>
                  <a:srgbClr val="000066"/>
                </a:solidFill>
              </a:rPr>
              <a:t>B</a:t>
            </a:r>
            <a:endParaRPr lang="ru-RU" altLang="ru-RU" sz="1200" i="1">
              <a:solidFill>
                <a:srgbClr val="000066"/>
              </a:solidFill>
            </a:endParaRPr>
          </a:p>
        </p:txBody>
      </p:sp>
      <p:sp>
        <p:nvSpPr>
          <p:cNvPr id="15393" name="Text Box 33"/>
          <p:cNvSpPr txBox="1">
            <a:spLocks noChangeArrowheads="1"/>
          </p:cNvSpPr>
          <p:nvPr/>
        </p:nvSpPr>
        <p:spPr bwMode="auto">
          <a:xfrm>
            <a:off x="6858000" y="3429000"/>
            <a:ext cx="3048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1200" i="1">
                <a:solidFill>
                  <a:srgbClr val="660033"/>
                </a:solidFill>
              </a:rPr>
              <a:t>A</a:t>
            </a:r>
            <a:endParaRPr lang="ru-RU" altLang="ru-RU" sz="1200" i="1">
              <a:solidFill>
                <a:srgbClr val="660033"/>
              </a:solidFill>
            </a:endParaRPr>
          </a:p>
        </p:txBody>
      </p:sp>
      <p:sp>
        <p:nvSpPr>
          <p:cNvPr id="15394" name="Text Box 34"/>
          <p:cNvSpPr txBox="1">
            <a:spLocks noChangeArrowheads="1"/>
          </p:cNvSpPr>
          <p:nvPr/>
        </p:nvSpPr>
        <p:spPr bwMode="auto">
          <a:xfrm>
            <a:off x="6781800" y="1447800"/>
            <a:ext cx="3810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1200" i="1">
                <a:solidFill>
                  <a:srgbClr val="660033"/>
                </a:solidFill>
              </a:rPr>
              <a:t>A</a:t>
            </a:r>
            <a:r>
              <a:rPr lang="en-US" altLang="ru-RU" sz="1200" i="1" baseline="-25000">
                <a:solidFill>
                  <a:srgbClr val="660033"/>
                </a:solidFill>
              </a:rPr>
              <a:t>1</a:t>
            </a:r>
            <a:endParaRPr lang="ru-RU" altLang="ru-RU" sz="1200" i="1">
              <a:solidFill>
                <a:srgbClr val="660033"/>
              </a:solidFill>
            </a:endParaRPr>
          </a:p>
        </p:txBody>
      </p:sp>
      <p:sp>
        <p:nvSpPr>
          <p:cNvPr id="15395" name="Text Box 35"/>
          <p:cNvSpPr txBox="1">
            <a:spLocks noChangeArrowheads="1"/>
          </p:cNvSpPr>
          <p:nvPr/>
        </p:nvSpPr>
        <p:spPr bwMode="auto">
          <a:xfrm>
            <a:off x="6781800" y="5638800"/>
            <a:ext cx="457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1200" i="1">
                <a:solidFill>
                  <a:srgbClr val="000000"/>
                </a:solidFill>
              </a:rPr>
              <a:t>A</a:t>
            </a:r>
            <a:r>
              <a:rPr lang="en-US" altLang="ru-RU" sz="1200" i="1" baseline="-25000">
                <a:solidFill>
                  <a:srgbClr val="000000"/>
                </a:solidFill>
              </a:rPr>
              <a:t>2</a:t>
            </a:r>
            <a:endParaRPr lang="ru-RU" altLang="ru-RU" sz="1200" i="1">
              <a:solidFill>
                <a:srgbClr val="000000"/>
              </a:solidFill>
            </a:endParaRPr>
          </a:p>
        </p:txBody>
      </p:sp>
      <p:sp>
        <p:nvSpPr>
          <p:cNvPr id="15396" name="Line 36"/>
          <p:cNvSpPr>
            <a:spLocks noChangeShapeType="1"/>
          </p:cNvSpPr>
          <p:nvPr/>
        </p:nvSpPr>
        <p:spPr bwMode="auto">
          <a:xfrm flipH="1">
            <a:off x="5334000" y="1600200"/>
            <a:ext cx="1828800" cy="2667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397" name="Line 37"/>
          <p:cNvSpPr>
            <a:spLocks noChangeShapeType="1"/>
          </p:cNvSpPr>
          <p:nvPr/>
        </p:nvSpPr>
        <p:spPr bwMode="auto">
          <a:xfrm>
            <a:off x="5334000" y="4267200"/>
            <a:ext cx="1828800" cy="14478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398" name="Line 38"/>
          <p:cNvSpPr>
            <a:spLocks noChangeShapeType="1"/>
          </p:cNvSpPr>
          <p:nvPr/>
        </p:nvSpPr>
        <p:spPr bwMode="auto">
          <a:xfrm>
            <a:off x="7162800" y="1600200"/>
            <a:ext cx="1524000" cy="20574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399" name="Line 39"/>
          <p:cNvSpPr>
            <a:spLocks noChangeShapeType="1"/>
          </p:cNvSpPr>
          <p:nvPr/>
        </p:nvSpPr>
        <p:spPr bwMode="auto">
          <a:xfrm flipH="1">
            <a:off x="7162800" y="3657600"/>
            <a:ext cx="1524000" cy="20574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400" name="Line 40"/>
          <p:cNvSpPr>
            <a:spLocks noChangeShapeType="1"/>
          </p:cNvSpPr>
          <p:nvPr/>
        </p:nvSpPr>
        <p:spPr bwMode="auto">
          <a:xfrm>
            <a:off x="7162800" y="1600200"/>
            <a:ext cx="381000" cy="2286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401" name="Line 41"/>
          <p:cNvSpPr>
            <a:spLocks noChangeShapeType="1"/>
          </p:cNvSpPr>
          <p:nvPr/>
        </p:nvSpPr>
        <p:spPr bwMode="auto">
          <a:xfrm flipH="1">
            <a:off x="7162800" y="3886200"/>
            <a:ext cx="381000" cy="18288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410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536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5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5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5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15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15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15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15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15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15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build="p" animBg="1"/>
      <p:bldP spid="15365" grpId="0" animBg="1"/>
      <p:bldP spid="15366" grpId="0"/>
      <p:bldP spid="15367" grpId="0" animBg="1"/>
      <p:bldP spid="15371" grpId="0"/>
      <p:bldP spid="15383" grpId="0"/>
      <p:bldP spid="15385" grpId="0"/>
      <p:bldP spid="15387" grpId="0"/>
      <p:bldP spid="15390" grpId="0"/>
      <p:bldP spid="15391" grpId="0"/>
      <p:bldP spid="15392" grpId="0"/>
      <p:bldP spid="1539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2057400" y="609600"/>
            <a:ext cx="8153400" cy="533400"/>
          </a:xfrm>
          <a:prstGeom prst="rect">
            <a:avLst/>
          </a:prstGeom>
          <a:gradFill rotWithShape="0">
            <a:gsLst>
              <a:gs pos="0">
                <a:srgbClr val="00FFFF">
                  <a:gamma/>
                  <a:shade val="46275"/>
                  <a:invGamma/>
                </a:srgbClr>
              </a:gs>
              <a:gs pos="50000">
                <a:srgbClr val="00FFFF"/>
              </a:gs>
              <a:gs pos="100000">
                <a:srgbClr val="00FFFF">
                  <a:gamma/>
                  <a:shade val="46275"/>
                  <a:invGamma/>
                </a:srgbClr>
              </a:gs>
            </a:gsLst>
            <a:lin ang="5400000" scaled="1"/>
          </a:gradFill>
          <a:ln w="57150" cmpd="thickThin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Свойства перпендикулярных прямой и плоскости.</a:t>
            </a: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1981200" y="1371600"/>
            <a:ext cx="2819400" cy="1371600"/>
          </a:xfrm>
          <a:prstGeom prst="rect">
            <a:avLst/>
          </a:prstGeom>
          <a:solidFill>
            <a:srgbClr val="800000">
              <a:alpha val="96077"/>
            </a:srgbClr>
          </a:solidFill>
          <a:ln w="57150" cmpd="thickThin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1981200" y="1371600"/>
            <a:ext cx="327660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1400" i="1" dirty="0">
                <a:solidFill>
                  <a:srgbClr val="FFFF00"/>
                </a:solidFill>
              </a:rPr>
              <a:t>Теорема 3.3</a:t>
            </a:r>
            <a:r>
              <a:rPr lang="ru-RU" sz="1400" dirty="0"/>
              <a:t> </a:t>
            </a:r>
            <a:r>
              <a:rPr lang="ru-RU" sz="1400" i="1" dirty="0"/>
              <a:t> </a:t>
            </a:r>
            <a:r>
              <a:rPr lang="ru-RU" sz="16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Если плоскость перпендикулярна одной из двух параллельных  прямых, то она перпендикулярна и другой.</a:t>
            </a:r>
          </a:p>
        </p:txBody>
      </p:sp>
      <p:sp>
        <p:nvSpPr>
          <p:cNvPr id="17416" name="AutoShape 8"/>
          <p:cNvSpPr>
            <a:spLocks noChangeArrowheads="1"/>
          </p:cNvSpPr>
          <p:nvPr/>
        </p:nvSpPr>
        <p:spPr bwMode="auto">
          <a:xfrm>
            <a:off x="5029200" y="4114800"/>
            <a:ext cx="4191000" cy="990600"/>
          </a:xfrm>
          <a:prstGeom prst="parallelogram">
            <a:avLst>
              <a:gd name="adj" fmla="val 105769"/>
            </a:avLst>
          </a:prstGeom>
          <a:solidFill>
            <a:srgbClr val="FFFF00"/>
          </a:solidFill>
          <a:ln w="38100" cmpd="dbl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17417" name="Object 9"/>
          <p:cNvGraphicFramePr>
            <a:graphicFrameLocks noChangeAspect="1"/>
          </p:cNvGraphicFramePr>
          <p:nvPr/>
        </p:nvGraphicFramePr>
        <p:xfrm>
          <a:off x="5257800" y="4876801"/>
          <a:ext cx="152400" cy="142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Формула" r:id="rId3" imgW="152334" imgH="139639" progId="Equation.3">
                  <p:embed/>
                </p:oleObj>
              </mc:Choice>
              <mc:Fallback>
                <p:oleObj name="Формула" r:id="rId3" imgW="152334" imgH="139639" progId="Equation.3">
                  <p:embed/>
                  <p:pic>
                    <p:nvPicPr>
                      <p:cNvPr id="17417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800" y="4876801"/>
                        <a:ext cx="152400" cy="142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8" name="Line 10"/>
          <p:cNvSpPr>
            <a:spLocks noChangeShapeType="1"/>
          </p:cNvSpPr>
          <p:nvPr/>
        </p:nvSpPr>
        <p:spPr bwMode="auto">
          <a:xfrm>
            <a:off x="8001000" y="1905000"/>
            <a:ext cx="0" cy="25146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20" name="Line 12"/>
          <p:cNvSpPr>
            <a:spLocks noChangeShapeType="1"/>
          </p:cNvSpPr>
          <p:nvPr/>
        </p:nvSpPr>
        <p:spPr bwMode="auto">
          <a:xfrm>
            <a:off x="6248400" y="2133600"/>
            <a:ext cx="0" cy="25146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6172200" y="2514600"/>
            <a:ext cx="533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1400" i="1">
                <a:solidFill>
                  <a:srgbClr val="000000"/>
                </a:solidFill>
                <a:latin typeface="Arial" panose="020B0604020202020204" pitchFamily="34" charset="0"/>
              </a:rPr>
              <a:t>a</a:t>
            </a:r>
            <a:r>
              <a:rPr lang="en-US" altLang="ru-RU" sz="1400" i="1" baseline="-25000">
                <a:solidFill>
                  <a:srgbClr val="000000"/>
                </a:solidFill>
                <a:latin typeface="Arial" panose="020B0604020202020204" pitchFamily="34" charset="0"/>
              </a:rPr>
              <a:t>1</a:t>
            </a:r>
            <a:endParaRPr lang="ru-RU" altLang="ru-RU" sz="1400" i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7422" name="Text Box 14"/>
          <p:cNvSpPr txBox="1">
            <a:spLocks noChangeArrowheads="1"/>
          </p:cNvSpPr>
          <p:nvPr/>
        </p:nvSpPr>
        <p:spPr bwMode="auto">
          <a:xfrm>
            <a:off x="7924800" y="2514600"/>
            <a:ext cx="457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1400" i="1">
                <a:solidFill>
                  <a:srgbClr val="000000"/>
                </a:solidFill>
                <a:latin typeface="Arial" panose="020B0604020202020204" pitchFamily="34" charset="0"/>
              </a:rPr>
              <a:t>a</a:t>
            </a:r>
            <a:r>
              <a:rPr lang="en-US" altLang="ru-RU" sz="1400" i="1" baseline="-2500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endParaRPr lang="ru-RU" altLang="ru-RU" sz="1400" i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7423" name="Text Box 15"/>
          <p:cNvSpPr txBox="1">
            <a:spLocks noChangeArrowheads="1"/>
          </p:cNvSpPr>
          <p:nvPr/>
        </p:nvSpPr>
        <p:spPr bwMode="auto">
          <a:xfrm>
            <a:off x="5791200" y="4419600"/>
            <a:ext cx="533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400" i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</a:t>
            </a:r>
            <a:r>
              <a:rPr lang="en-US" sz="1400" i="1" baseline="-25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  <a:endParaRPr lang="ru-RU" sz="1400" i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7424" name="Text Box 16"/>
          <p:cNvSpPr txBox="1">
            <a:spLocks noChangeArrowheads="1"/>
          </p:cNvSpPr>
          <p:nvPr/>
        </p:nvSpPr>
        <p:spPr bwMode="auto">
          <a:xfrm>
            <a:off x="8001000" y="4191000"/>
            <a:ext cx="533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400" i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</a:t>
            </a:r>
            <a:r>
              <a:rPr lang="en-US" sz="1400" i="1" baseline="-25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endParaRPr lang="ru-RU" sz="1400" i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7425" name="Line 17"/>
          <p:cNvSpPr>
            <a:spLocks noChangeShapeType="1"/>
          </p:cNvSpPr>
          <p:nvPr/>
        </p:nvSpPr>
        <p:spPr bwMode="auto">
          <a:xfrm>
            <a:off x="7543800" y="4114800"/>
            <a:ext cx="990600" cy="6858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26" name="Text Box 18"/>
          <p:cNvSpPr txBox="1">
            <a:spLocks noChangeArrowheads="1"/>
          </p:cNvSpPr>
          <p:nvPr/>
        </p:nvSpPr>
        <p:spPr bwMode="auto">
          <a:xfrm>
            <a:off x="8305800" y="4419600"/>
            <a:ext cx="457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400" i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</a:t>
            </a:r>
            <a:r>
              <a:rPr lang="ru-RU" sz="1400" i="1" baseline="-25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endParaRPr lang="ru-RU" sz="1400" i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7427" name="Line 19"/>
          <p:cNvSpPr>
            <a:spLocks noChangeShapeType="1"/>
          </p:cNvSpPr>
          <p:nvPr/>
        </p:nvSpPr>
        <p:spPr bwMode="auto">
          <a:xfrm>
            <a:off x="5867400" y="4267200"/>
            <a:ext cx="914400" cy="8382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28" name="Text Box 20"/>
          <p:cNvSpPr txBox="1">
            <a:spLocks noChangeArrowheads="1"/>
          </p:cNvSpPr>
          <p:nvPr/>
        </p:nvSpPr>
        <p:spPr bwMode="auto">
          <a:xfrm>
            <a:off x="6553200" y="4648200"/>
            <a:ext cx="533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400" i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</a:t>
            </a:r>
            <a:r>
              <a:rPr lang="en-US" sz="1400" i="1" baseline="-25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  <a:endParaRPr lang="ru-RU" sz="1400" i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161" name="Rectangle 24"/>
          <p:cNvSpPr>
            <a:spLocks noChangeArrowheads="1"/>
          </p:cNvSpPr>
          <p:nvPr/>
        </p:nvSpPr>
        <p:spPr bwMode="auto">
          <a:xfrm>
            <a:off x="1524001" y="3153847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6162" name="Rectangle 39"/>
          <p:cNvSpPr>
            <a:spLocks noChangeArrowheads="1"/>
          </p:cNvSpPr>
          <p:nvPr/>
        </p:nvSpPr>
        <p:spPr bwMode="auto">
          <a:xfrm>
            <a:off x="1524001" y="3115747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6163" name="Rectangle 42"/>
          <p:cNvSpPr>
            <a:spLocks noChangeArrowheads="1"/>
          </p:cNvSpPr>
          <p:nvPr/>
        </p:nvSpPr>
        <p:spPr bwMode="auto">
          <a:xfrm>
            <a:off x="1524001" y="3017322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39778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74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74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build="allAtOnce" animBg="1"/>
      <p:bldP spid="17414" grpId="0" animBg="1"/>
      <p:bldP spid="17413" grpId="0"/>
      <p:bldP spid="17416" grpId="0" animBg="1"/>
      <p:bldP spid="17421" grpId="0"/>
      <p:bldP spid="17423" grpId="0"/>
      <p:bldP spid="17424" grpId="0"/>
      <p:bldP spid="17426" grpId="0"/>
      <p:bldP spid="174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133600" y="1371600"/>
            <a:ext cx="2819400" cy="1219200"/>
          </a:xfrm>
          <a:prstGeom prst="rect">
            <a:avLst/>
          </a:prstGeom>
          <a:solidFill>
            <a:srgbClr val="800000">
              <a:alpha val="96077"/>
            </a:srgbClr>
          </a:solidFill>
          <a:ln w="57150" cmpd="thickThin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2133600" y="1447801"/>
            <a:ext cx="2667001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1600" i="1" dirty="0">
                <a:solidFill>
                  <a:srgbClr val="FFFF00"/>
                </a:solidFill>
              </a:rPr>
              <a:t>Теорема 3.4</a:t>
            </a:r>
            <a:r>
              <a:rPr lang="ru-RU" sz="1600" dirty="0"/>
              <a:t> </a:t>
            </a:r>
            <a:r>
              <a:rPr lang="ru-RU" sz="1600" i="1" dirty="0"/>
              <a:t> </a:t>
            </a:r>
            <a:r>
              <a:rPr lang="ru-RU" sz="16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Две прямые, перпендикулярные одной и той же плоскости, параллельны.</a:t>
            </a:r>
          </a:p>
        </p:txBody>
      </p:sp>
      <p:sp>
        <p:nvSpPr>
          <p:cNvPr id="18438" name="AutoShape 6"/>
          <p:cNvSpPr>
            <a:spLocks noChangeArrowheads="1"/>
          </p:cNvSpPr>
          <p:nvPr/>
        </p:nvSpPr>
        <p:spPr bwMode="auto">
          <a:xfrm>
            <a:off x="4953000" y="3657600"/>
            <a:ext cx="4114800" cy="1143000"/>
          </a:xfrm>
          <a:prstGeom prst="parallelogram">
            <a:avLst>
              <a:gd name="adj" fmla="val 90000"/>
            </a:avLst>
          </a:prstGeom>
          <a:solidFill>
            <a:srgbClr val="00FFFF"/>
          </a:solidFill>
          <a:ln w="57150" cmpd="thinThick">
            <a:solidFill>
              <a:srgbClr val="80008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8440" name="Line 8"/>
          <p:cNvSpPr>
            <a:spLocks noChangeShapeType="1"/>
          </p:cNvSpPr>
          <p:nvPr/>
        </p:nvSpPr>
        <p:spPr bwMode="auto">
          <a:xfrm>
            <a:off x="6019800" y="1752600"/>
            <a:ext cx="0" cy="23622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41" name="Line 9"/>
          <p:cNvSpPr>
            <a:spLocks noChangeShapeType="1"/>
          </p:cNvSpPr>
          <p:nvPr/>
        </p:nvSpPr>
        <p:spPr bwMode="auto">
          <a:xfrm>
            <a:off x="6019800" y="4114800"/>
            <a:ext cx="0" cy="685800"/>
          </a:xfrm>
          <a:prstGeom prst="line">
            <a:avLst/>
          </a:prstGeom>
          <a:noFill/>
          <a:ln w="9525">
            <a:solidFill>
              <a:srgbClr val="FF000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42" name="Line 10"/>
          <p:cNvSpPr>
            <a:spLocks noChangeShapeType="1"/>
          </p:cNvSpPr>
          <p:nvPr/>
        </p:nvSpPr>
        <p:spPr bwMode="auto">
          <a:xfrm>
            <a:off x="6019800" y="4800600"/>
            <a:ext cx="0" cy="4572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5715000" y="2133600"/>
            <a:ext cx="228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400" i="1">
                <a:solidFill>
                  <a:srgbClr val="000000"/>
                </a:solidFill>
              </a:rPr>
              <a:t>а</a:t>
            </a:r>
          </a:p>
        </p:txBody>
      </p:sp>
      <p:sp>
        <p:nvSpPr>
          <p:cNvPr id="18444" name="Line 12"/>
          <p:cNvSpPr>
            <a:spLocks noChangeShapeType="1"/>
          </p:cNvSpPr>
          <p:nvPr/>
        </p:nvSpPr>
        <p:spPr bwMode="auto">
          <a:xfrm>
            <a:off x="7239000" y="1524000"/>
            <a:ext cx="0" cy="28194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45" name="Line 13"/>
          <p:cNvSpPr>
            <a:spLocks noChangeShapeType="1"/>
          </p:cNvSpPr>
          <p:nvPr/>
        </p:nvSpPr>
        <p:spPr bwMode="auto">
          <a:xfrm>
            <a:off x="7239000" y="4343400"/>
            <a:ext cx="0" cy="457200"/>
          </a:xfrm>
          <a:prstGeom prst="line">
            <a:avLst/>
          </a:prstGeom>
          <a:noFill/>
          <a:ln w="9525">
            <a:solidFill>
              <a:srgbClr val="FF000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46" name="Line 14"/>
          <p:cNvSpPr>
            <a:spLocks noChangeShapeType="1"/>
          </p:cNvSpPr>
          <p:nvPr/>
        </p:nvSpPr>
        <p:spPr bwMode="auto">
          <a:xfrm>
            <a:off x="7239000" y="4800600"/>
            <a:ext cx="0" cy="381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47" name="Text Box 15"/>
          <p:cNvSpPr txBox="1">
            <a:spLocks noChangeArrowheads="1"/>
          </p:cNvSpPr>
          <p:nvPr/>
        </p:nvSpPr>
        <p:spPr bwMode="auto">
          <a:xfrm>
            <a:off x="6934200" y="2362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1400" i="1">
                <a:solidFill>
                  <a:srgbClr val="000000"/>
                </a:solidFill>
              </a:rPr>
              <a:t>b</a:t>
            </a:r>
            <a:endParaRPr lang="ru-RU" altLang="ru-RU" sz="1400" i="1">
              <a:solidFill>
                <a:srgbClr val="000000"/>
              </a:solidFill>
            </a:endParaRPr>
          </a:p>
        </p:txBody>
      </p:sp>
      <p:sp>
        <p:nvSpPr>
          <p:cNvPr id="18448" name="Text Box 16"/>
          <p:cNvSpPr txBox="1">
            <a:spLocks noChangeArrowheads="1"/>
          </p:cNvSpPr>
          <p:nvPr/>
        </p:nvSpPr>
        <p:spPr bwMode="auto">
          <a:xfrm>
            <a:off x="7086600" y="1752600"/>
            <a:ext cx="762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i="1">
                <a:solidFill>
                  <a:srgbClr val="FF0000"/>
                </a:solidFill>
                <a:cs typeface="Tahoma" panose="020B0604030504040204" pitchFamily="34" charset="0"/>
              </a:rPr>
              <a:t>• </a:t>
            </a:r>
            <a:r>
              <a:rPr lang="ru-RU" altLang="ru-RU" sz="1400" i="1">
                <a:solidFill>
                  <a:srgbClr val="000000"/>
                </a:solidFill>
              </a:rPr>
              <a:t>С</a:t>
            </a:r>
            <a:endParaRPr lang="ru-RU" altLang="ru-RU" sz="1400" i="1">
              <a:solidFill>
                <a:srgbClr val="000000"/>
              </a:solidFill>
              <a:cs typeface="Tahoma" panose="020B0604030504040204" pitchFamily="34" charset="0"/>
            </a:endParaRPr>
          </a:p>
        </p:txBody>
      </p:sp>
      <p:sp>
        <p:nvSpPr>
          <p:cNvPr id="18450" name="Line 18"/>
          <p:cNvSpPr>
            <a:spLocks noChangeShapeType="1"/>
          </p:cNvSpPr>
          <p:nvPr/>
        </p:nvSpPr>
        <p:spPr bwMode="auto">
          <a:xfrm>
            <a:off x="7086600" y="1143000"/>
            <a:ext cx="609600" cy="3048000"/>
          </a:xfrm>
          <a:prstGeom prst="line">
            <a:avLst/>
          </a:prstGeom>
          <a:noFill/>
          <a:ln w="28575">
            <a:solidFill>
              <a:srgbClr val="6600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51" name="Line 19"/>
          <p:cNvSpPr>
            <a:spLocks noChangeShapeType="1"/>
          </p:cNvSpPr>
          <p:nvPr/>
        </p:nvSpPr>
        <p:spPr bwMode="auto">
          <a:xfrm>
            <a:off x="7696200" y="4191000"/>
            <a:ext cx="152400" cy="609600"/>
          </a:xfrm>
          <a:prstGeom prst="line">
            <a:avLst/>
          </a:prstGeom>
          <a:noFill/>
          <a:ln w="9525">
            <a:solidFill>
              <a:srgbClr val="660033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52" name="Line 20"/>
          <p:cNvSpPr>
            <a:spLocks noChangeShapeType="1"/>
          </p:cNvSpPr>
          <p:nvPr/>
        </p:nvSpPr>
        <p:spPr bwMode="auto">
          <a:xfrm>
            <a:off x="7848600" y="4800600"/>
            <a:ext cx="152400" cy="533400"/>
          </a:xfrm>
          <a:prstGeom prst="line">
            <a:avLst/>
          </a:prstGeom>
          <a:noFill/>
          <a:ln w="28575">
            <a:solidFill>
              <a:srgbClr val="6600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53" name="Text Box 21"/>
          <p:cNvSpPr txBox="1">
            <a:spLocks noChangeArrowheads="1"/>
          </p:cNvSpPr>
          <p:nvPr/>
        </p:nvSpPr>
        <p:spPr bwMode="auto">
          <a:xfrm>
            <a:off x="7391400" y="2819400"/>
            <a:ext cx="457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1400" i="1">
                <a:solidFill>
                  <a:srgbClr val="000000"/>
                </a:solidFill>
              </a:rPr>
              <a:t>b</a:t>
            </a:r>
            <a:r>
              <a:rPr lang="ru-RU" altLang="ru-RU" sz="1400" i="1" baseline="-25000">
                <a:solidFill>
                  <a:srgbClr val="000000"/>
                </a:solidFill>
              </a:rPr>
              <a:t>1</a:t>
            </a:r>
            <a:endParaRPr lang="ru-RU" altLang="ru-RU" sz="1400" i="1">
              <a:solidFill>
                <a:srgbClr val="000000"/>
              </a:solidFill>
            </a:endParaRPr>
          </a:p>
        </p:txBody>
      </p:sp>
      <p:sp>
        <p:nvSpPr>
          <p:cNvPr id="18455" name="Text Box 23"/>
          <p:cNvSpPr txBox="1">
            <a:spLocks noChangeArrowheads="1"/>
          </p:cNvSpPr>
          <p:nvPr/>
        </p:nvSpPr>
        <p:spPr bwMode="auto">
          <a:xfrm>
            <a:off x="6858000" y="4114800"/>
            <a:ext cx="381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400" i="1">
                <a:solidFill>
                  <a:srgbClr val="000000"/>
                </a:solidFill>
              </a:rPr>
              <a:t>В</a:t>
            </a:r>
          </a:p>
        </p:txBody>
      </p:sp>
      <p:sp>
        <p:nvSpPr>
          <p:cNvPr id="18456" name="Text Box 24"/>
          <p:cNvSpPr txBox="1">
            <a:spLocks noChangeArrowheads="1"/>
          </p:cNvSpPr>
          <p:nvPr/>
        </p:nvSpPr>
        <p:spPr bwMode="auto">
          <a:xfrm>
            <a:off x="7696200" y="4114800"/>
            <a:ext cx="457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400" i="1">
                <a:solidFill>
                  <a:srgbClr val="000000"/>
                </a:solidFill>
              </a:rPr>
              <a:t>В</a:t>
            </a:r>
            <a:r>
              <a:rPr lang="ru-RU" altLang="ru-RU" sz="1400" i="1" baseline="-25000">
                <a:solidFill>
                  <a:srgbClr val="000000"/>
                </a:solidFill>
              </a:rPr>
              <a:t>1</a:t>
            </a:r>
            <a:endParaRPr lang="ru-RU" altLang="ru-RU" sz="1400" i="1">
              <a:solidFill>
                <a:srgbClr val="000000"/>
              </a:solidFill>
            </a:endParaRPr>
          </a:p>
        </p:txBody>
      </p:sp>
      <p:sp>
        <p:nvSpPr>
          <p:cNvPr id="18457" name="Line 25"/>
          <p:cNvSpPr>
            <a:spLocks noChangeShapeType="1"/>
          </p:cNvSpPr>
          <p:nvPr/>
        </p:nvSpPr>
        <p:spPr bwMode="auto">
          <a:xfrm flipV="1">
            <a:off x="6553200" y="3886200"/>
            <a:ext cx="2133600" cy="685800"/>
          </a:xfrm>
          <a:prstGeom prst="line">
            <a:avLst/>
          </a:prstGeom>
          <a:noFill/>
          <a:ln w="28575">
            <a:solidFill>
              <a:srgbClr val="00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8251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animBg="1"/>
      <p:bldP spid="18437" grpId="0" build="allAtOnce"/>
      <p:bldP spid="18438" grpId="0" animBg="1"/>
      <p:bldP spid="18443" grpId="0"/>
      <p:bldP spid="18448" grpId="0"/>
      <p:bldP spid="18453" grpId="0"/>
      <p:bldP spid="18455" grpId="0" build="allAtOnce"/>
      <p:bldP spid="1845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2362200" y="647700"/>
            <a:ext cx="6400800" cy="533400"/>
          </a:xfrm>
          <a:prstGeom prst="rect">
            <a:avLst/>
          </a:prstGeom>
          <a:gradFill rotWithShape="0">
            <a:gsLst>
              <a:gs pos="0">
                <a:srgbClr val="00FFFF">
                  <a:gamma/>
                  <a:shade val="46275"/>
                  <a:invGamma/>
                </a:srgbClr>
              </a:gs>
              <a:gs pos="50000">
                <a:srgbClr val="00FFFF"/>
              </a:gs>
              <a:gs pos="100000">
                <a:srgbClr val="00FFFF">
                  <a:gamma/>
                  <a:shade val="46275"/>
                  <a:invGamma/>
                </a:srgbClr>
              </a:gs>
            </a:gsLst>
            <a:lin ang="5400000" scaled="1"/>
          </a:gradFill>
          <a:ln w="57150" cmpd="thickThin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Перпендикуляр и наклонная.</a:t>
            </a:r>
          </a:p>
        </p:txBody>
      </p:sp>
      <p:sp>
        <p:nvSpPr>
          <p:cNvPr id="19461" name="AutoShape 5"/>
          <p:cNvSpPr>
            <a:spLocks noChangeArrowheads="1"/>
          </p:cNvSpPr>
          <p:nvPr/>
        </p:nvSpPr>
        <p:spPr bwMode="auto">
          <a:xfrm>
            <a:off x="2438400" y="3657600"/>
            <a:ext cx="3886200" cy="1066800"/>
          </a:xfrm>
          <a:prstGeom prst="parallelogram">
            <a:avLst>
              <a:gd name="adj" fmla="val 91071"/>
            </a:avLst>
          </a:prstGeom>
          <a:solidFill>
            <a:srgbClr val="FFFF00"/>
          </a:solidFill>
          <a:ln w="38100" cmpd="dbl">
            <a:solidFill>
              <a:srgbClr val="80008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7173" name="Text Box 6"/>
          <p:cNvSpPr txBox="1">
            <a:spLocks noChangeArrowheads="1"/>
          </p:cNvSpPr>
          <p:nvPr/>
        </p:nvSpPr>
        <p:spPr bwMode="auto">
          <a:xfrm>
            <a:off x="2819400" y="4419601"/>
            <a:ext cx="22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 b="0"/>
          </a:p>
        </p:txBody>
      </p:sp>
      <p:sp>
        <p:nvSpPr>
          <p:cNvPr id="7174" name="Rectangle 8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7175" name="Rectangle 10"/>
          <p:cNvSpPr>
            <a:spLocks noChangeArrowheads="1"/>
          </p:cNvSpPr>
          <p:nvPr/>
        </p:nvSpPr>
        <p:spPr bwMode="auto">
          <a:xfrm>
            <a:off x="1524001" y="3172897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19465" name="Object 9"/>
          <p:cNvGraphicFramePr>
            <a:graphicFrameLocks noChangeAspect="1"/>
          </p:cNvGraphicFramePr>
          <p:nvPr/>
        </p:nvGraphicFramePr>
        <p:xfrm>
          <a:off x="2667000" y="4495801"/>
          <a:ext cx="152400" cy="142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Формула" r:id="rId3" imgW="152334" imgH="139639" progId="Equation.3">
                  <p:embed/>
                </p:oleObj>
              </mc:Choice>
              <mc:Fallback>
                <p:oleObj name="Формула" r:id="rId3" imgW="152334" imgH="139639" progId="Equation.3">
                  <p:embed/>
                  <p:pic>
                    <p:nvPicPr>
                      <p:cNvPr id="19465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4495801"/>
                        <a:ext cx="152400" cy="142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7" name="Text Box 11"/>
          <p:cNvSpPr txBox="1">
            <a:spLocks noChangeArrowheads="1"/>
          </p:cNvSpPr>
          <p:nvPr/>
        </p:nvSpPr>
        <p:spPr bwMode="auto">
          <a:xfrm>
            <a:off x="3505200" y="15240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400" i="1">
                <a:solidFill>
                  <a:srgbClr val="660033"/>
                </a:solidFill>
              </a:rPr>
              <a:t>А</a:t>
            </a:r>
          </a:p>
        </p:txBody>
      </p:sp>
      <p:sp>
        <p:nvSpPr>
          <p:cNvPr id="19468" name="Line 12"/>
          <p:cNvSpPr>
            <a:spLocks noChangeShapeType="1"/>
          </p:cNvSpPr>
          <p:nvPr/>
        </p:nvSpPr>
        <p:spPr bwMode="auto">
          <a:xfrm>
            <a:off x="3810000" y="1676400"/>
            <a:ext cx="0" cy="2667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469" name="Line 13"/>
          <p:cNvSpPr>
            <a:spLocks noChangeShapeType="1"/>
          </p:cNvSpPr>
          <p:nvPr/>
        </p:nvSpPr>
        <p:spPr bwMode="auto">
          <a:xfrm>
            <a:off x="3810000" y="4343400"/>
            <a:ext cx="0" cy="381000"/>
          </a:xfrm>
          <a:prstGeom prst="line">
            <a:avLst/>
          </a:prstGeom>
          <a:noFill/>
          <a:ln w="12700">
            <a:solidFill>
              <a:srgbClr val="FF000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470" name="Line 14"/>
          <p:cNvSpPr>
            <a:spLocks noChangeShapeType="1"/>
          </p:cNvSpPr>
          <p:nvPr/>
        </p:nvSpPr>
        <p:spPr bwMode="auto">
          <a:xfrm>
            <a:off x="3810000" y="4724400"/>
            <a:ext cx="0" cy="8382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471" name="Line 15"/>
          <p:cNvSpPr>
            <a:spLocks noChangeShapeType="1"/>
          </p:cNvSpPr>
          <p:nvPr/>
        </p:nvSpPr>
        <p:spPr bwMode="auto">
          <a:xfrm>
            <a:off x="3810000" y="1676400"/>
            <a:ext cx="914400" cy="2438400"/>
          </a:xfrm>
          <a:prstGeom prst="line">
            <a:avLst/>
          </a:prstGeom>
          <a:noFill/>
          <a:ln w="28575">
            <a:solidFill>
              <a:srgbClr val="6600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472" name="Text Box 16"/>
          <p:cNvSpPr txBox="1">
            <a:spLocks noChangeArrowheads="1"/>
          </p:cNvSpPr>
          <p:nvPr/>
        </p:nvSpPr>
        <p:spPr bwMode="auto">
          <a:xfrm>
            <a:off x="3505200" y="4114800"/>
            <a:ext cx="228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400" i="1">
                <a:solidFill>
                  <a:srgbClr val="FF0000"/>
                </a:solidFill>
              </a:rPr>
              <a:t>В</a:t>
            </a:r>
          </a:p>
        </p:txBody>
      </p:sp>
      <p:sp>
        <p:nvSpPr>
          <p:cNvPr id="19473" name="Text Box 17"/>
          <p:cNvSpPr txBox="1">
            <a:spLocks noChangeArrowheads="1"/>
          </p:cNvSpPr>
          <p:nvPr/>
        </p:nvSpPr>
        <p:spPr bwMode="auto">
          <a:xfrm>
            <a:off x="4724400" y="3886200"/>
            <a:ext cx="228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400" i="1">
                <a:solidFill>
                  <a:srgbClr val="660033"/>
                </a:solidFill>
              </a:rPr>
              <a:t>С</a:t>
            </a:r>
          </a:p>
        </p:txBody>
      </p:sp>
      <p:sp>
        <p:nvSpPr>
          <p:cNvPr id="19474" name="Line 18"/>
          <p:cNvSpPr>
            <a:spLocks noChangeShapeType="1"/>
          </p:cNvSpPr>
          <p:nvPr/>
        </p:nvSpPr>
        <p:spPr bwMode="auto">
          <a:xfrm flipV="1">
            <a:off x="3810000" y="4114800"/>
            <a:ext cx="914400" cy="228600"/>
          </a:xfrm>
          <a:prstGeom prst="line">
            <a:avLst/>
          </a:prstGeom>
          <a:noFill/>
          <a:ln w="28575">
            <a:solidFill>
              <a:srgbClr val="00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478" name="Rectangle 22"/>
          <p:cNvSpPr>
            <a:spLocks noChangeArrowheads="1"/>
          </p:cNvSpPr>
          <p:nvPr/>
        </p:nvSpPr>
        <p:spPr bwMode="auto">
          <a:xfrm>
            <a:off x="5562600" y="1600200"/>
            <a:ext cx="3962400" cy="1905000"/>
          </a:xfrm>
          <a:prstGeom prst="rect">
            <a:avLst/>
          </a:prstGeom>
          <a:solidFill>
            <a:srgbClr val="00FFFF"/>
          </a:solidFill>
          <a:ln w="57150" cmpd="thickThin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9479" name="Text Box 23"/>
          <p:cNvSpPr txBox="1">
            <a:spLocks noChangeArrowheads="1"/>
          </p:cNvSpPr>
          <p:nvPr/>
        </p:nvSpPr>
        <p:spPr bwMode="auto">
          <a:xfrm>
            <a:off x="5715000" y="1752600"/>
            <a:ext cx="3733800" cy="170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400">
                <a:solidFill>
                  <a:srgbClr val="FF0000"/>
                </a:solidFill>
              </a:rPr>
              <a:t>АВ - перпендикуляр, расстояние от точки до плоскости.</a:t>
            </a:r>
          </a:p>
          <a:p>
            <a:pPr eaLnBrk="1" hangingPunct="1">
              <a:spcBef>
                <a:spcPct val="50000"/>
              </a:spcBef>
            </a:pPr>
            <a:r>
              <a:rPr lang="ru-RU" altLang="ru-RU" sz="1400">
                <a:solidFill>
                  <a:srgbClr val="FF0000"/>
                </a:solidFill>
              </a:rPr>
              <a:t>В – основание перпендикуляра.</a:t>
            </a:r>
          </a:p>
          <a:p>
            <a:pPr eaLnBrk="1" hangingPunct="1">
              <a:spcBef>
                <a:spcPct val="50000"/>
              </a:spcBef>
            </a:pPr>
            <a:r>
              <a:rPr lang="ru-RU" altLang="ru-RU" sz="1400">
                <a:solidFill>
                  <a:srgbClr val="660033"/>
                </a:solidFill>
              </a:rPr>
              <a:t>АС – наклонная, С- основание наклонной.</a:t>
            </a:r>
          </a:p>
          <a:p>
            <a:pPr eaLnBrk="1" hangingPunct="1">
              <a:spcBef>
                <a:spcPct val="50000"/>
              </a:spcBef>
            </a:pPr>
            <a:r>
              <a:rPr lang="ru-RU" altLang="ru-RU" sz="1400">
                <a:solidFill>
                  <a:srgbClr val="006600"/>
                </a:solidFill>
              </a:rPr>
              <a:t>ВС – проекция наклонной</a:t>
            </a:r>
          </a:p>
        </p:txBody>
      </p:sp>
    </p:spTree>
    <p:extLst>
      <p:ext uri="{BB962C8B-B14F-4D97-AF65-F5344CB8AC3E}">
        <p14:creationId xmlns:p14="http://schemas.microsoft.com/office/powerpoint/2010/main" val="668971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946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946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0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9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94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94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94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94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build="allAtOnce" animBg="1"/>
      <p:bldP spid="19461" grpId="0" animBg="1"/>
      <p:bldP spid="19467" grpId="0"/>
      <p:bldP spid="19473" grpId="0"/>
      <p:bldP spid="1947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1752600" y="762000"/>
            <a:ext cx="3810000" cy="1219200"/>
          </a:xfrm>
          <a:prstGeom prst="rect">
            <a:avLst/>
          </a:prstGeom>
          <a:solidFill>
            <a:srgbClr val="660033"/>
          </a:solidFill>
          <a:ln w="38100" cmpd="dbl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1905000" y="914401"/>
            <a:ext cx="35052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i="1" u="sng" dirty="0">
                <a:solidFill>
                  <a:srgbClr val="FFFF00"/>
                </a:solidFill>
                <a:latin typeface="Arial" panose="020B0604020202020204" pitchFamily="34" charset="0"/>
              </a:rPr>
              <a:t>Задача </a:t>
            </a:r>
            <a:r>
              <a:rPr lang="ru-RU" altLang="ru-RU" sz="1200" i="1" dirty="0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200" i="1" dirty="0">
                <a:latin typeface="Arial" panose="020B0604020202020204" pitchFamily="34" charset="0"/>
              </a:rPr>
              <a:t>Из точки к плоскости проведены две наклонные, равные 15 см и 20 см. Разность проекций этих наклонных  равна 7 см. Найдите проекции наклонных.</a:t>
            </a:r>
            <a:endParaRPr lang="ru-RU" altLang="ru-RU" sz="1200" i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41988" name="Oval 4"/>
          <p:cNvSpPr>
            <a:spLocks noChangeArrowheads="1"/>
          </p:cNvSpPr>
          <p:nvPr/>
        </p:nvSpPr>
        <p:spPr bwMode="auto">
          <a:xfrm>
            <a:off x="5943600" y="2286000"/>
            <a:ext cx="3886200" cy="1371600"/>
          </a:xfrm>
          <a:prstGeom prst="ellipse">
            <a:avLst/>
          </a:prstGeom>
          <a:solidFill>
            <a:srgbClr val="FFFF00"/>
          </a:solidFill>
          <a:ln w="28575">
            <a:solidFill>
              <a:srgbClr val="80008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8210" name="Rectangle 5"/>
          <p:cNvSpPr>
            <a:spLocks noChangeArrowheads="1"/>
          </p:cNvSpPr>
          <p:nvPr/>
        </p:nvSpPr>
        <p:spPr bwMode="auto">
          <a:xfrm>
            <a:off x="1524001" y="3172897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41990" name="Object 6"/>
          <p:cNvGraphicFramePr>
            <a:graphicFrameLocks noChangeAspect="1"/>
          </p:cNvGraphicFramePr>
          <p:nvPr/>
        </p:nvGraphicFramePr>
        <p:xfrm>
          <a:off x="6019800" y="2819401"/>
          <a:ext cx="228600" cy="214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1" name="Формула" r:id="rId3" imgW="152334" imgH="139639" progId="Equation.3">
                  <p:embed/>
                </p:oleObj>
              </mc:Choice>
              <mc:Fallback>
                <p:oleObj name="Формула" r:id="rId3" imgW="152334" imgH="139639" progId="Equation.3">
                  <p:embed/>
                  <p:pic>
                    <p:nvPicPr>
                      <p:cNvPr id="4199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9800" y="2819401"/>
                        <a:ext cx="228600" cy="214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991" name="Line 7"/>
          <p:cNvSpPr>
            <a:spLocks noChangeShapeType="1"/>
          </p:cNvSpPr>
          <p:nvPr/>
        </p:nvSpPr>
        <p:spPr bwMode="auto">
          <a:xfrm flipH="1">
            <a:off x="6400800" y="457200"/>
            <a:ext cx="2209800" cy="266700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992" name="Text Box 8"/>
          <p:cNvSpPr txBox="1">
            <a:spLocks noChangeArrowheads="1"/>
          </p:cNvSpPr>
          <p:nvPr/>
        </p:nvSpPr>
        <p:spPr bwMode="auto">
          <a:xfrm>
            <a:off x="8610600" y="228600"/>
            <a:ext cx="457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400" i="1">
                <a:solidFill>
                  <a:schemeClr val="bg2"/>
                </a:solidFill>
              </a:rPr>
              <a:t>А</a:t>
            </a:r>
          </a:p>
        </p:txBody>
      </p:sp>
      <p:sp>
        <p:nvSpPr>
          <p:cNvPr id="41993" name="Text Box 9"/>
          <p:cNvSpPr txBox="1">
            <a:spLocks noChangeArrowheads="1"/>
          </p:cNvSpPr>
          <p:nvPr/>
        </p:nvSpPr>
        <p:spPr bwMode="auto">
          <a:xfrm>
            <a:off x="6400800" y="3124200"/>
            <a:ext cx="381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400" i="1">
                <a:solidFill>
                  <a:schemeClr val="bg2"/>
                </a:solidFill>
              </a:rPr>
              <a:t>В</a:t>
            </a:r>
          </a:p>
        </p:txBody>
      </p:sp>
      <p:sp>
        <p:nvSpPr>
          <p:cNvPr id="41994" name="Text Box 10"/>
          <p:cNvSpPr txBox="1">
            <a:spLocks noChangeArrowheads="1"/>
          </p:cNvSpPr>
          <p:nvPr/>
        </p:nvSpPr>
        <p:spPr bwMode="auto">
          <a:xfrm rot="18515929">
            <a:off x="7080250" y="1458913"/>
            <a:ext cx="762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400" i="1">
                <a:solidFill>
                  <a:schemeClr val="bg2"/>
                </a:solidFill>
                <a:latin typeface="Arial" panose="020B0604020202020204" pitchFamily="34" charset="0"/>
              </a:rPr>
              <a:t>20 см</a:t>
            </a:r>
          </a:p>
        </p:txBody>
      </p:sp>
      <p:sp>
        <p:nvSpPr>
          <p:cNvPr id="41995" name="Line 11"/>
          <p:cNvSpPr>
            <a:spLocks noChangeShapeType="1"/>
          </p:cNvSpPr>
          <p:nvPr/>
        </p:nvSpPr>
        <p:spPr bwMode="auto">
          <a:xfrm>
            <a:off x="8610600" y="457200"/>
            <a:ext cx="0" cy="2286000"/>
          </a:xfrm>
          <a:prstGeom prst="line">
            <a:avLst/>
          </a:prstGeom>
          <a:noFill/>
          <a:ln w="28575">
            <a:solidFill>
              <a:srgbClr val="6600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996" name="Line 12"/>
          <p:cNvSpPr>
            <a:spLocks noChangeShapeType="1"/>
          </p:cNvSpPr>
          <p:nvPr/>
        </p:nvSpPr>
        <p:spPr bwMode="auto">
          <a:xfrm flipH="1">
            <a:off x="7772400" y="457200"/>
            <a:ext cx="838200" cy="2438400"/>
          </a:xfrm>
          <a:prstGeom prst="line">
            <a:avLst/>
          </a:prstGeom>
          <a:noFill/>
          <a:ln w="28575">
            <a:solidFill>
              <a:srgbClr val="00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997" name="Text Box 13"/>
          <p:cNvSpPr txBox="1">
            <a:spLocks noChangeArrowheads="1"/>
          </p:cNvSpPr>
          <p:nvPr/>
        </p:nvSpPr>
        <p:spPr bwMode="auto">
          <a:xfrm>
            <a:off x="7620000" y="2895600"/>
            <a:ext cx="457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400">
                <a:solidFill>
                  <a:srgbClr val="003300"/>
                </a:solidFill>
                <a:latin typeface="Arial" panose="020B0604020202020204" pitchFamily="34" charset="0"/>
              </a:rPr>
              <a:t>С</a:t>
            </a:r>
          </a:p>
        </p:txBody>
      </p:sp>
      <p:sp>
        <p:nvSpPr>
          <p:cNvPr id="41998" name="Text Box 14"/>
          <p:cNvSpPr txBox="1">
            <a:spLocks noChangeArrowheads="1"/>
          </p:cNvSpPr>
          <p:nvPr/>
        </p:nvSpPr>
        <p:spPr bwMode="auto">
          <a:xfrm rot="17395952">
            <a:off x="7658100" y="1790700"/>
            <a:ext cx="685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400">
                <a:solidFill>
                  <a:srgbClr val="003300"/>
                </a:solidFill>
                <a:latin typeface="Arial" panose="020B0604020202020204" pitchFamily="34" charset="0"/>
              </a:rPr>
              <a:t>15 см</a:t>
            </a:r>
          </a:p>
        </p:txBody>
      </p:sp>
      <p:sp>
        <p:nvSpPr>
          <p:cNvPr id="41999" name="Line 15"/>
          <p:cNvSpPr>
            <a:spLocks noChangeShapeType="1"/>
          </p:cNvSpPr>
          <p:nvPr/>
        </p:nvSpPr>
        <p:spPr bwMode="auto">
          <a:xfrm flipV="1">
            <a:off x="6400800" y="2895600"/>
            <a:ext cx="1371600" cy="2286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2000" name="Text Box 16"/>
          <p:cNvSpPr txBox="1">
            <a:spLocks noChangeArrowheads="1"/>
          </p:cNvSpPr>
          <p:nvPr/>
        </p:nvSpPr>
        <p:spPr bwMode="auto">
          <a:xfrm rot="21045233">
            <a:off x="7010400" y="2971800"/>
            <a:ext cx="609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400">
                <a:solidFill>
                  <a:srgbClr val="FF0000"/>
                </a:solidFill>
                <a:latin typeface="Arial" panose="020B0604020202020204" pitchFamily="34" charset="0"/>
              </a:rPr>
              <a:t>7 см</a:t>
            </a:r>
          </a:p>
        </p:txBody>
      </p:sp>
      <p:sp>
        <p:nvSpPr>
          <p:cNvPr id="42001" name="Text Box 17"/>
          <p:cNvSpPr txBox="1">
            <a:spLocks noChangeArrowheads="1"/>
          </p:cNvSpPr>
          <p:nvPr/>
        </p:nvSpPr>
        <p:spPr bwMode="auto">
          <a:xfrm>
            <a:off x="8610600" y="2590800"/>
            <a:ext cx="533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400">
                <a:solidFill>
                  <a:srgbClr val="660033"/>
                </a:solidFill>
                <a:latin typeface="Arial" panose="020B0604020202020204" pitchFamily="34" charset="0"/>
              </a:rPr>
              <a:t>О</a:t>
            </a:r>
          </a:p>
        </p:txBody>
      </p:sp>
      <p:sp>
        <p:nvSpPr>
          <p:cNvPr id="42002" name="Rectangle 18"/>
          <p:cNvSpPr>
            <a:spLocks noChangeArrowheads="1"/>
          </p:cNvSpPr>
          <p:nvPr/>
        </p:nvSpPr>
        <p:spPr bwMode="auto">
          <a:xfrm>
            <a:off x="1828800" y="2209800"/>
            <a:ext cx="3733800" cy="1066800"/>
          </a:xfrm>
          <a:prstGeom prst="rect">
            <a:avLst/>
          </a:prstGeom>
          <a:solidFill>
            <a:srgbClr val="00FFFF"/>
          </a:solidFill>
          <a:ln w="38100" cmpd="dbl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2003" name="Text Box 19"/>
          <p:cNvSpPr txBox="1">
            <a:spLocks noChangeArrowheads="1"/>
          </p:cNvSpPr>
          <p:nvPr/>
        </p:nvSpPr>
        <p:spPr bwMode="auto">
          <a:xfrm>
            <a:off x="1981200" y="2286001"/>
            <a:ext cx="35052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u="sng">
                <a:solidFill>
                  <a:srgbClr val="000000"/>
                </a:solidFill>
                <a:latin typeface="Arial" panose="020B0604020202020204" pitchFamily="34" charset="0"/>
              </a:rPr>
              <a:t>Дано:</a:t>
            </a:r>
            <a:r>
              <a:rPr lang="ru-RU" altLang="ru-RU" sz="12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АВ и АС – наклонные к плоскости</a:t>
            </a:r>
          </a:p>
          <a:p>
            <a:pPr eaLnBrk="1" hangingPunct="1">
              <a:spcBef>
                <a:spcPct val="50000"/>
              </a:spcBef>
            </a:pPr>
            <a:endParaRPr lang="ru-RU" altLang="ru-RU" sz="12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224" name="Rectangle 20"/>
          <p:cNvSpPr>
            <a:spLocks noChangeArrowheads="1"/>
          </p:cNvSpPr>
          <p:nvPr/>
        </p:nvSpPr>
        <p:spPr bwMode="auto">
          <a:xfrm>
            <a:off x="1524001" y="3172897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42005" name="Object 21"/>
          <p:cNvGraphicFramePr>
            <a:graphicFrameLocks noChangeAspect="1"/>
          </p:cNvGraphicFramePr>
          <p:nvPr/>
        </p:nvGraphicFramePr>
        <p:xfrm>
          <a:off x="5257800" y="2362201"/>
          <a:ext cx="152400" cy="142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2" name="Формула" r:id="rId5" imgW="152334" imgH="139639" progId="Equation.3">
                  <p:embed/>
                </p:oleObj>
              </mc:Choice>
              <mc:Fallback>
                <p:oleObj name="Формула" r:id="rId5" imgW="152334" imgH="139639" progId="Equation.3">
                  <p:embed/>
                  <p:pic>
                    <p:nvPicPr>
                      <p:cNvPr id="42005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800" y="2362201"/>
                        <a:ext cx="152400" cy="142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006" name="Text Box 22"/>
          <p:cNvSpPr txBox="1">
            <a:spLocks noChangeArrowheads="1"/>
          </p:cNvSpPr>
          <p:nvPr/>
        </p:nvSpPr>
        <p:spPr bwMode="auto">
          <a:xfrm>
            <a:off x="1981200" y="2514600"/>
            <a:ext cx="3505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АО        , АВ = 20 см, АС = 15 см, ВС = 7 см. </a:t>
            </a:r>
          </a:p>
        </p:txBody>
      </p:sp>
      <p:sp>
        <p:nvSpPr>
          <p:cNvPr id="8226" name="Rectangle 23"/>
          <p:cNvSpPr>
            <a:spLocks noChangeArrowheads="1"/>
          </p:cNvSpPr>
          <p:nvPr/>
        </p:nvSpPr>
        <p:spPr bwMode="auto">
          <a:xfrm>
            <a:off x="1524000" y="3163372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42008" name="Object 24"/>
          <p:cNvGraphicFramePr>
            <a:graphicFrameLocks noChangeAspect="1"/>
          </p:cNvGraphicFramePr>
          <p:nvPr/>
        </p:nvGraphicFramePr>
        <p:xfrm>
          <a:off x="2286000" y="2590801"/>
          <a:ext cx="152400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3" name="Формула" r:id="rId6" imgW="152268" imgH="164957" progId="Equation.3">
                  <p:embed/>
                </p:oleObj>
              </mc:Choice>
              <mc:Fallback>
                <p:oleObj name="Формула" r:id="rId6" imgW="152268" imgH="164957" progId="Equation.3">
                  <p:embed/>
                  <p:pic>
                    <p:nvPicPr>
                      <p:cNvPr id="42008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2590801"/>
                        <a:ext cx="152400" cy="161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27" name="Rectangle 25"/>
          <p:cNvSpPr>
            <a:spLocks noChangeArrowheads="1"/>
          </p:cNvSpPr>
          <p:nvPr/>
        </p:nvSpPr>
        <p:spPr bwMode="auto">
          <a:xfrm>
            <a:off x="1524001" y="3172897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42010" name="Object 26"/>
          <p:cNvGraphicFramePr>
            <a:graphicFrameLocks noChangeAspect="1"/>
          </p:cNvGraphicFramePr>
          <p:nvPr/>
        </p:nvGraphicFramePr>
        <p:xfrm>
          <a:off x="2438400" y="2590801"/>
          <a:ext cx="152400" cy="142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4" name="Формула" r:id="rId8" imgW="152334" imgH="139639" progId="Equation.3">
                  <p:embed/>
                </p:oleObj>
              </mc:Choice>
              <mc:Fallback>
                <p:oleObj name="Формула" r:id="rId8" imgW="152334" imgH="139639" progId="Equation.3">
                  <p:embed/>
                  <p:pic>
                    <p:nvPicPr>
                      <p:cNvPr id="4201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2590801"/>
                        <a:ext cx="152400" cy="142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011" name="Text Box 27"/>
          <p:cNvSpPr txBox="1">
            <a:spLocks noChangeArrowheads="1"/>
          </p:cNvSpPr>
          <p:nvPr/>
        </p:nvSpPr>
        <p:spPr bwMode="auto">
          <a:xfrm>
            <a:off x="2057400" y="2819400"/>
            <a:ext cx="33528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Найти: ВО и СО.</a:t>
            </a:r>
          </a:p>
        </p:txBody>
      </p:sp>
      <p:sp>
        <p:nvSpPr>
          <p:cNvPr id="42012" name="Line 28"/>
          <p:cNvSpPr>
            <a:spLocks noChangeShapeType="1"/>
          </p:cNvSpPr>
          <p:nvPr/>
        </p:nvSpPr>
        <p:spPr bwMode="auto">
          <a:xfrm flipV="1">
            <a:off x="6400800" y="2743200"/>
            <a:ext cx="2209800" cy="381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2013" name="Rectangle 29"/>
          <p:cNvSpPr>
            <a:spLocks noChangeArrowheads="1"/>
          </p:cNvSpPr>
          <p:nvPr/>
        </p:nvSpPr>
        <p:spPr bwMode="auto">
          <a:xfrm>
            <a:off x="1828800" y="3886200"/>
            <a:ext cx="6858000" cy="2362200"/>
          </a:xfrm>
          <a:prstGeom prst="rect">
            <a:avLst/>
          </a:prstGeom>
          <a:solidFill>
            <a:srgbClr val="FFFF00"/>
          </a:solidFill>
          <a:ln w="28575">
            <a:solidFill>
              <a:srgbClr val="80008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2014" name="Text Box 30"/>
          <p:cNvSpPr txBox="1">
            <a:spLocks noChangeArrowheads="1"/>
          </p:cNvSpPr>
          <p:nvPr/>
        </p:nvSpPr>
        <p:spPr bwMode="auto">
          <a:xfrm>
            <a:off x="1981200" y="4038600"/>
            <a:ext cx="6553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u="sng">
                <a:solidFill>
                  <a:srgbClr val="660033"/>
                </a:solidFill>
                <a:latin typeface="Arial" panose="020B0604020202020204" pitchFamily="34" charset="0"/>
              </a:rPr>
              <a:t>Решение:</a:t>
            </a:r>
          </a:p>
        </p:txBody>
      </p:sp>
      <p:sp>
        <p:nvSpPr>
          <p:cNvPr id="42015" name="Text Box 31"/>
          <p:cNvSpPr txBox="1">
            <a:spLocks noChangeArrowheads="1"/>
          </p:cNvSpPr>
          <p:nvPr/>
        </p:nvSpPr>
        <p:spPr bwMode="auto">
          <a:xfrm>
            <a:off x="2895600" y="4038600"/>
            <a:ext cx="57150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1) Найдём площадь     АВС по формуле Герона:                                          .</a:t>
            </a:r>
          </a:p>
        </p:txBody>
      </p:sp>
      <p:sp>
        <p:nvSpPr>
          <p:cNvPr id="8233" name="Rectangle 32"/>
          <p:cNvSpPr>
            <a:spLocks noChangeArrowheads="1"/>
          </p:cNvSpPr>
          <p:nvPr/>
        </p:nvSpPr>
        <p:spPr bwMode="auto">
          <a:xfrm>
            <a:off x="1524001" y="3163372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42017" name="Object 33"/>
          <p:cNvGraphicFramePr>
            <a:graphicFrameLocks noChangeAspect="1"/>
          </p:cNvGraphicFramePr>
          <p:nvPr/>
        </p:nvGraphicFramePr>
        <p:xfrm>
          <a:off x="4572001" y="4114801"/>
          <a:ext cx="14287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5" name="Формула" r:id="rId9" imgW="139579" imgH="164957" progId="Equation.3">
                  <p:embed/>
                </p:oleObj>
              </mc:Choice>
              <mc:Fallback>
                <p:oleObj name="Формула" r:id="rId9" imgW="139579" imgH="164957" progId="Equation.3">
                  <p:embed/>
                  <p:pic>
                    <p:nvPicPr>
                      <p:cNvPr id="42017" name="Object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1" y="4114801"/>
                        <a:ext cx="142875" cy="161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34" name="Rectangle 34"/>
          <p:cNvSpPr>
            <a:spLocks noChangeArrowheads="1"/>
          </p:cNvSpPr>
          <p:nvPr/>
        </p:nvSpPr>
        <p:spPr bwMode="auto">
          <a:xfrm>
            <a:off x="1524001" y="3115747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42019" name="Object 35"/>
          <p:cNvGraphicFramePr>
            <a:graphicFrameLocks noChangeAspect="1"/>
          </p:cNvGraphicFramePr>
          <p:nvPr/>
        </p:nvGraphicFramePr>
        <p:xfrm>
          <a:off x="6629400" y="4038601"/>
          <a:ext cx="1790700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6" name="Формула" r:id="rId11" imgW="1790700" imgH="254000" progId="Equation.3">
                  <p:embed/>
                </p:oleObj>
              </mc:Choice>
              <mc:Fallback>
                <p:oleObj name="Формула" r:id="rId11" imgW="1790700" imgH="254000" progId="Equation.3">
                  <p:embed/>
                  <p:pic>
                    <p:nvPicPr>
                      <p:cNvPr id="42019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29400" y="4038601"/>
                        <a:ext cx="1790700" cy="257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020" name="Text Box 36"/>
          <p:cNvSpPr txBox="1">
            <a:spLocks noChangeArrowheads="1"/>
          </p:cNvSpPr>
          <p:nvPr/>
        </p:nvSpPr>
        <p:spPr bwMode="auto">
          <a:xfrm>
            <a:off x="2057400" y="4343400"/>
            <a:ext cx="64008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p = (a+b+c)/2 = (</a:t>
            </a: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20</a:t>
            </a:r>
            <a:r>
              <a:rPr lang="en-US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+1</a:t>
            </a: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5</a:t>
            </a:r>
            <a:r>
              <a:rPr lang="en-US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+</a:t>
            </a: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7</a:t>
            </a:r>
            <a:r>
              <a:rPr lang="en-US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)/2 = </a:t>
            </a: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21</a:t>
            </a:r>
            <a:r>
              <a:rPr lang="en-US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см. </a:t>
            </a:r>
          </a:p>
        </p:txBody>
      </p:sp>
      <p:sp>
        <p:nvSpPr>
          <p:cNvPr id="8236" name="Rectangle 37"/>
          <p:cNvSpPr>
            <a:spLocks noChangeArrowheads="1"/>
          </p:cNvSpPr>
          <p:nvPr/>
        </p:nvSpPr>
        <p:spPr bwMode="auto">
          <a:xfrm>
            <a:off x="1524001" y="3115747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8237" name="Rectangle 39"/>
          <p:cNvSpPr>
            <a:spLocks noChangeArrowheads="1"/>
          </p:cNvSpPr>
          <p:nvPr/>
        </p:nvSpPr>
        <p:spPr bwMode="auto">
          <a:xfrm>
            <a:off x="1524001" y="3130034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8238" name="Rectangle 41"/>
          <p:cNvSpPr>
            <a:spLocks noChangeArrowheads="1"/>
          </p:cNvSpPr>
          <p:nvPr/>
        </p:nvSpPr>
        <p:spPr bwMode="auto">
          <a:xfrm>
            <a:off x="1524001" y="3191947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42026" name="Object 42"/>
          <p:cNvGraphicFramePr>
            <a:graphicFrameLocks noChangeAspect="1"/>
          </p:cNvGraphicFramePr>
          <p:nvPr/>
        </p:nvGraphicFramePr>
        <p:xfrm>
          <a:off x="8153401" y="4419601"/>
          <a:ext cx="123825" cy="104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7" name="Формула" r:id="rId13" imgW="126780" imgH="101424" progId="Equation.3">
                  <p:embed/>
                </p:oleObj>
              </mc:Choice>
              <mc:Fallback>
                <p:oleObj name="Формула" r:id="rId13" imgW="126780" imgH="101424" progId="Equation.3">
                  <p:embed/>
                  <p:pic>
                    <p:nvPicPr>
                      <p:cNvPr id="42026" name="Object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53401" y="4419601"/>
                        <a:ext cx="123825" cy="104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39" name="Rectangle 43"/>
          <p:cNvSpPr>
            <a:spLocks noChangeArrowheads="1"/>
          </p:cNvSpPr>
          <p:nvPr/>
        </p:nvSpPr>
        <p:spPr bwMode="auto">
          <a:xfrm>
            <a:off x="1524001" y="3130034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2029" name="Text Box 45"/>
          <p:cNvSpPr txBox="1">
            <a:spLocks noChangeArrowheads="1"/>
          </p:cNvSpPr>
          <p:nvPr/>
        </p:nvSpPr>
        <p:spPr bwMode="auto">
          <a:xfrm>
            <a:off x="2895600" y="4648200"/>
            <a:ext cx="56388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    = 7</a:t>
            </a:r>
            <a:r>
              <a:rPr lang="el-GR" altLang="ru-RU" sz="1200" i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·</a:t>
            </a: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= 42 см</a:t>
            </a:r>
            <a:r>
              <a:rPr lang="ru-RU" altLang="ru-RU" sz="1200" i="1" baseline="30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l-GR" altLang="ru-RU" sz="1200" i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030" name="Text Box 46"/>
          <p:cNvSpPr txBox="1">
            <a:spLocks noChangeArrowheads="1"/>
          </p:cNvSpPr>
          <p:nvPr/>
        </p:nvSpPr>
        <p:spPr bwMode="auto">
          <a:xfrm>
            <a:off x="2057400" y="4953000"/>
            <a:ext cx="64770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2)</a:t>
            </a:r>
            <a:r>
              <a:rPr lang="en-US" altLang="ru-RU" sz="1200" i="1">
                <a:latin typeface="Arial" panose="020B0604020202020204" pitchFamily="34" charset="0"/>
              </a:rPr>
              <a:t>                                         </a:t>
            </a:r>
            <a:endParaRPr lang="ru-RU" altLang="ru-RU" sz="1200" i="1">
              <a:latin typeface="Arial" panose="020B0604020202020204" pitchFamily="34" charset="0"/>
            </a:endParaRPr>
          </a:p>
        </p:txBody>
      </p:sp>
      <p:sp>
        <p:nvSpPr>
          <p:cNvPr id="8242" name="Rectangle 47"/>
          <p:cNvSpPr>
            <a:spLocks noChangeArrowheads="1"/>
          </p:cNvSpPr>
          <p:nvPr/>
        </p:nvSpPr>
        <p:spPr bwMode="auto">
          <a:xfrm>
            <a:off x="1524001" y="3049072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42032" name="Object 48"/>
          <p:cNvGraphicFramePr>
            <a:graphicFrameLocks noChangeAspect="1"/>
          </p:cNvGraphicFramePr>
          <p:nvPr/>
        </p:nvGraphicFramePr>
        <p:xfrm>
          <a:off x="2362201" y="4876801"/>
          <a:ext cx="8096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8" name="Формула" r:id="rId15" imgW="812447" imgH="393529" progId="Equation.3">
                  <p:embed/>
                </p:oleObj>
              </mc:Choice>
              <mc:Fallback>
                <p:oleObj name="Формула" r:id="rId15" imgW="812447" imgH="393529" progId="Equation.3">
                  <p:embed/>
                  <p:pic>
                    <p:nvPicPr>
                      <p:cNvPr id="42032" name="Object 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1" y="4876801"/>
                        <a:ext cx="809625" cy="390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43" name="Rectangle 49"/>
          <p:cNvSpPr>
            <a:spLocks noChangeArrowheads="1"/>
          </p:cNvSpPr>
          <p:nvPr/>
        </p:nvSpPr>
        <p:spPr bwMode="auto">
          <a:xfrm>
            <a:off x="1524001" y="3049072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42034" name="Object 50"/>
          <p:cNvGraphicFramePr>
            <a:graphicFrameLocks noChangeAspect="1"/>
          </p:cNvGraphicFramePr>
          <p:nvPr/>
        </p:nvGraphicFramePr>
        <p:xfrm>
          <a:off x="3200401" y="4876801"/>
          <a:ext cx="67627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9" name="Формула" r:id="rId17" imgW="672808" imgH="393529" progId="Equation.3">
                  <p:embed/>
                </p:oleObj>
              </mc:Choice>
              <mc:Fallback>
                <p:oleObj name="Формула" r:id="rId17" imgW="672808" imgH="393529" progId="Equation.3">
                  <p:embed/>
                  <p:pic>
                    <p:nvPicPr>
                      <p:cNvPr id="42034" name="Object 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1" y="4876801"/>
                        <a:ext cx="676275" cy="390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035" name="Text Box 51"/>
          <p:cNvSpPr txBox="1">
            <a:spLocks noChangeArrowheads="1"/>
          </p:cNvSpPr>
          <p:nvPr/>
        </p:nvSpPr>
        <p:spPr bwMode="auto">
          <a:xfrm>
            <a:off x="3810000" y="4953000"/>
            <a:ext cx="45720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, </a:t>
            </a: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АО = 2</a:t>
            </a:r>
            <a:r>
              <a:rPr lang="el-GR" altLang="ru-RU" sz="1200" i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·</a:t>
            </a: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42/7 = 84/7 = 12 см.</a:t>
            </a:r>
            <a:endParaRPr lang="el-GR" altLang="ru-RU" sz="1200" i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036" name="Text Box 52"/>
          <p:cNvSpPr txBox="1">
            <a:spLocks noChangeArrowheads="1"/>
          </p:cNvSpPr>
          <p:nvPr/>
        </p:nvSpPr>
        <p:spPr bwMode="auto">
          <a:xfrm rot="16200000">
            <a:off x="8367713" y="1233488"/>
            <a:ext cx="762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400" i="1">
                <a:solidFill>
                  <a:srgbClr val="660033"/>
                </a:solidFill>
                <a:latin typeface="Arial" panose="020B0604020202020204" pitchFamily="34" charset="0"/>
              </a:rPr>
              <a:t>12 см</a:t>
            </a:r>
          </a:p>
        </p:txBody>
      </p:sp>
      <p:sp>
        <p:nvSpPr>
          <p:cNvPr id="42037" name="Text Box 53"/>
          <p:cNvSpPr txBox="1">
            <a:spLocks noChangeArrowheads="1"/>
          </p:cNvSpPr>
          <p:nvPr/>
        </p:nvSpPr>
        <p:spPr bwMode="auto">
          <a:xfrm>
            <a:off x="1981200" y="5257801"/>
            <a:ext cx="66294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AutoNum type="arabicParenR" startAt="3"/>
            </a:pP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А</a:t>
            </a:r>
            <a:r>
              <a:rPr lang="en-US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O</a:t>
            </a: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С – прямоугольный, по теореме Пифагора ОС</a:t>
            </a:r>
            <a:r>
              <a:rPr lang="ru-RU" altLang="ru-RU" sz="1200" i="1" baseline="3000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 = АС</a:t>
            </a:r>
            <a:r>
              <a:rPr lang="ru-RU" altLang="ru-RU" sz="1200" i="1" baseline="3000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 – АО</a:t>
            </a:r>
            <a:r>
              <a:rPr lang="ru-RU" altLang="ru-RU" sz="1200" i="1" baseline="3000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 = 225 – 144 = 81,</a:t>
            </a:r>
          </a:p>
          <a:p>
            <a:pPr eaLnBrk="1" hangingPunct="1">
              <a:spcBef>
                <a:spcPct val="50000"/>
              </a:spcBef>
              <a:buFontTx/>
              <a:buAutoNum type="arabicParenR" startAt="3"/>
            </a:pPr>
            <a:endParaRPr lang="ru-RU" altLang="ru-RU" sz="1200" i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247" name="Rectangle 54"/>
          <p:cNvSpPr>
            <a:spLocks noChangeArrowheads="1"/>
          </p:cNvSpPr>
          <p:nvPr/>
        </p:nvSpPr>
        <p:spPr bwMode="auto">
          <a:xfrm>
            <a:off x="1524001" y="3163372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42039" name="Object 55"/>
          <p:cNvGraphicFramePr>
            <a:graphicFrameLocks noChangeAspect="1"/>
          </p:cNvGraphicFramePr>
          <p:nvPr/>
        </p:nvGraphicFramePr>
        <p:xfrm>
          <a:off x="2286001" y="5334001"/>
          <a:ext cx="14287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0" name="Формула" r:id="rId19" imgW="139579" imgH="164957" progId="Equation.3">
                  <p:embed/>
                </p:oleObj>
              </mc:Choice>
              <mc:Fallback>
                <p:oleObj name="Формула" r:id="rId19" imgW="139579" imgH="164957" progId="Equation.3">
                  <p:embed/>
                  <p:pic>
                    <p:nvPicPr>
                      <p:cNvPr id="42039" name="Object 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1" y="5334001"/>
                        <a:ext cx="142875" cy="161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040" name="Text Box 56"/>
          <p:cNvSpPr txBox="1">
            <a:spLocks noChangeArrowheads="1"/>
          </p:cNvSpPr>
          <p:nvPr/>
        </p:nvSpPr>
        <p:spPr bwMode="auto">
          <a:xfrm>
            <a:off x="2057400" y="5486400"/>
            <a:ext cx="63246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ОС = 9 см.</a:t>
            </a:r>
          </a:p>
        </p:txBody>
      </p:sp>
      <p:sp>
        <p:nvSpPr>
          <p:cNvPr id="42041" name="Text Box 57"/>
          <p:cNvSpPr txBox="1">
            <a:spLocks noChangeArrowheads="1"/>
          </p:cNvSpPr>
          <p:nvPr/>
        </p:nvSpPr>
        <p:spPr bwMode="auto">
          <a:xfrm>
            <a:off x="3048000" y="5486400"/>
            <a:ext cx="5410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4) ОВ = ВС + ОС = 7 + 9 = 16 см.</a:t>
            </a:r>
          </a:p>
        </p:txBody>
      </p:sp>
      <p:sp>
        <p:nvSpPr>
          <p:cNvPr id="42042" name="Text Box 58"/>
          <p:cNvSpPr txBox="1">
            <a:spLocks noChangeArrowheads="1"/>
          </p:cNvSpPr>
          <p:nvPr/>
        </p:nvSpPr>
        <p:spPr bwMode="auto">
          <a:xfrm>
            <a:off x="2286000" y="5791200"/>
            <a:ext cx="57150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u="sng">
                <a:solidFill>
                  <a:srgbClr val="660033"/>
                </a:solidFill>
                <a:latin typeface="Arial" panose="020B0604020202020204" pitchFamily="34" charset="0"/>
              </a:rPr>
              <a:t>Ответ:</a:t>
            </a:r>
            <a:r>
              <a:rPr lang="ru-RU" altLang="ru-RU" sz="1200">
                <a:solidFill>
                  <a:srgbClr val="660033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9 см и 16 см.</a:t>
            </a:r>
            <a:endParaRPr lang="ru-RU" altLang="ru-RU" sz="1200">
              <a:solidFill>
                <a:srgbClr val="660033"/>
              </a:solidFill>
              <a:latin typeface="Arial" panose="020B0604020202020204" pitchFamily="34" charset="0"/>
            </a:endParaRPr>
          </a:p>
        </p:txBody>
      </p:sp>
      <p:sp>
        <p:nvSpPr>
          <p:cNvPr id="42043" name="Text Box 59"/>
          <p:cNvSpPr txBox="1">
            <a:spLocks noChangeArrowheads="1"/>
          </p:cNvSpPr>
          <p:nvPr/>
        </p:nvSpPr>
        <p:spPr bwMode="auto">
          <a:xfrm rot="21119996">
            <a:off x="7924800" y="2743200"/>
            <a:ext cx="990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400" i="1">
                <a:solidFill>
                  <a:srgbClr val="FF0000"/>
                </a:solidFill>
                <a:latin typeface="Arial" panose="020B0604020202020204" pitchFamily="34" charset="0"/>
              </a:rPr>
              <a:t>9 см</a:t>
            </a:r>
          </a:p>
        </p:txBody>
      </p:sp>
      <p:sp>
        <p:nvSpPr>
          <p:cNvPr id="8252" name="Rectangle 61"/>
          <p:cNvSpPr>
            <a:spLocks noChangeArrowheads="1"/>
          </p:cNvSpPr>
          <p:nvPr/>
        </p:nvSpPr>
        <p:spPr bwMode="auto">
          <a:xfrm>
            <a:off x="1524001" y="3115747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8253" name="Rectangle 63"/>
          <p:cNvSpPr>
            <a:spLocks noChangeArrowheads="1"/>
          </p:cNvSpPr>
          <p:nvPr/>
        </p:nvSpPr>
        <p:spPr bwMode="auto">
          <a:xfrm>
            <a:off x="1524001" y="3115747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42046" name="Object 62"/>
          <p:cNvGraphicFramePr>
            <a:graphicFrameLocks noChangeAspect="1"/>
          </p:cNvGraphicFramePr>
          <p:nvPr/>
        </p:nvGraphicFramePr>
        <p:xfrm>
          <a:off x="4800601" y="4343401"/>
          <a:ext cx="2333625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1" name="Формула" r:id="rId20" imgW="2336800" imgH="254000" progId="Equation.3">
                  <p:embed/>
                </p:oleObj>
              </mc:Choice>
              <mc:Fallback>
                <p:oleObj name="Формула" r:id="rId20" imgW="2336800" imgH="254000" progId="Equation.3">
                  <p:embed/>
                  <p:pic>
                    <p:nvPicPr>
                      <p:cNvPr id="42046" name="Object 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1" y="4343401"/>
                        <a:ext cx="2333625" cy="257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54" name="Rectangle 65"/>
          <p:cNvSpPr>
            <a:spLocks noChangeArrowheads="1"/>
          </p:cNvSpPr>
          <p:nvPr/>
        </p:nvSpPr>
        <p:spPr bwMode="auto">
          <a:xfrm>
            <a:off x="1524001" y="3130034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42048" name="Object 64"/>
          <p:cNvGraphicFramePr>
            <a:graphicFrameLocks noChangeAspect="1"/>
          </p:cNvGraphicFramePr>
          <p:nvPr/>
        </p:nvGraphicFramePr>
        <p:xfrm>
          <a:off x="7162801" y="4343400"/>
          <a:ext cx="942975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2" name="Формула" r:id="rId22" imgW="939800" imgH="228600" progId="Equation.3">
                  <p:embed/>
                </p:oleObj>
              </mc:Choice>
              <mc:Fallback>
                <p:oleObj name="Формула" r:id="rId22" imgW="939800" imgH="228600" progId="Equation.3">
                  <p:embed/>
                  <p:pic>
                    <p:nvPicPr>
                      <p:cNvPr id="42048" name="Object 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2801" y="4343400"/>
                        <a:ext cx="942975" cy="228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55" name="Rectangle 67"/>
          <p:cNvSpPr>
            <a:spLocks noChangeArrowheads="1"/>
          </p:cNvSpPr>
          <p:nvPr/>
        </p:nvSpPr>
        <p:spPr bwMode="auto">
          <a:xfrm>
            <a:off x="1524001" y="3130034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42050" name="Object 66"/>
          <p:cNvGraphicFramePr>
            <a:graphicFrameLocks noChangeAspect="1"/>
          </p:cNvGraphicFramePr>
          <p:nvPr/>
        </p:nvGraphicFramePr>
        <p:xfrm>
          <a:off x="1981201" y="4648200"/>
          <a:ext cx="1114425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3" name="Формула" r:id="rId24" imgW="1117600" imgH="228600" progId="Equation.3">
                  <p:embed/>
                </p:oleObj>
              </mc:Choice>
              <mc:Fallback>
                <p:oleObj name="Формула" r:id="rId24" imgW="1117600" imgH="228600" progId="Equation.3">
                  <p:embed/>
                  <p:pic>
                    <p:nvPicPr>
                      <p:cNvPr id="42050" name="Object 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1" y="4648200"/>
                        <a:ext cx="1114425" cy="228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84517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41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5" dur="500"/>
                                        <p:tgtEl>
                                          <p:spTgt spid="42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42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20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42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1000"/>
                                        <p:tgtEl>
                                          <p:spTgt spid="42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42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42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42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42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42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 nodeType="clickPar">
                      <p:stCondLst>
                        <p:cond delay="indefinite"/>
                      </p:stCondLst>
                      <p:childTnLst>
                        <p:par>
                          <p:cTn id="1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 nodeType="clickPar">
                      <p:stCondLst>
                        <p:cond delay="indefinite"/>
                      </p:stCondLst>
                      <p:childTnLst>
                        <p:par>
                          <p:cTn id="1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42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 nodeType="clickPar">
                      <p:stCondLst>
                        <p:cond delay="indefinite"/>
                      </p:stCondLst>
                      <p:childTnLst>
                        <p:par>
                          <p:cTn id="1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 nodeType="clickPar">
                      <p:stCondLst>
                        <p:cond delay="indefinite"/>
                      </p:stCondLst>
                      <p:childTnLst>
                        <p:par>
                          <p:cTn id="1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 nodeType="clickPar">
                      <p:stCondLst>
                        <p:cond delay="indefinite"/>
                      </p:stCondLst>
                      <p:childTnLst>
                        <p:par>
                          <p:cTn id="1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 nodeType="clickPar">
                      <p:stCondLst>
                        <p:cond delay="indefinite"/>
                      </p:stCondLst>
                      <p:childTnLst>
                        <p:par>
                          <p:cTn id="1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 nodeType="clickPar">
                      <p:stCondLst>
                        <p:cond delay="indefinite"/>
                      </p:stCondLst>
                      <p:childTnLst>
                        <p:par>
                          <p:cTn id="1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42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 nodeType="clickPar">
                      <p:stCondLst>
                        <p:cond delay="indefinite"/>
                      </p:stCondLst>
                      <p:childTnLst>
                        <p:par>
                          <p:cTn id="1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42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 nodeType="clickPar">
                      <p:stCondLst>
                        <p:cond delay="indefinite"/>
                      </p:stCondLst>
                      <p:childTnLst>
                        <p:par>
                          <p:cTn id="1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2000"/>
                                        <p:tgtEl>
                                          <p:spTgt spid="420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2000" fill="hold"/>
                                        <p:tgtEl>
                                          <p:spTgt spid="42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2000" fill="hold"/>
                                        <p:tgtEl>
                                          <p:spTgt spid="420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 nodeType="clickPar">
                      <p:stCondLst>
                        <p:cond delay="indefinite"/>
                      </p:stCondLst>
                      <p:childTnLst>
                        <p:par>
                          <p:cTn id="1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 animBg="1"/>
      <p:bldP spid="41987" grpId="0"/>
      <p:bldP spid="41988" grpId="0" animBg="1"/>
      <p:bldP spid="41992" grpId="0"/>
      <p:bldP spid="41994" grpId="0"/>
      <p:bldP spid="41997" grpId="0"/>
      <p:bldP spid="42000" grpId="0"/>
      <p:bldP spid="42001" grpId="0"/>
      <p:bldP spid="42002" grpId="0" animBg="1"/>
      <p:bldP spid="42003" grpId="0"/>
      <p:bldP spid="42011" grpId="0"/>
      <p:bldP spid="42013" grpId="0" animBg="1"/>
      <p:bldP spid="42015" grpId="0"/>
      <p:bldP spid="42020" grpId="0"/>
      <p:bldP spid="42029" grpId="0"/>
      <p:bldP spid="42030" grpId="0"/>
      <p:bldP spid="42035" grpId="0"/>
      <p:bldP spid="42036" grpId="0"/>
      <p:bldP spid="42037" grpId="0"/>
      <p:bldP spid="42040" grpId="0"/>
      <p:bldP spid="42041" grpId="0"/>
      <p:bldP spid="42042" grpId="0"/>
      <p:bldP spid="420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1752600" y="304800"/>
            <a:ext cx="3810000" cy="990600"/>
          </a:xfrm>
          <a:prstGeom prst="rect">
            <a:avLst/>
          </a:prstGeom>
          <a:solidFill>
            <a:srgbClr val="660033"/>
          </a:solidFill>
          <a:ln w="38100" cmpd="dbl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1752600" y="381001"/>
            <a:ext cx="3810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i="1" u="sng">
                <a:solidFill>
                  <a:srgbClr val="FFFF00"/>
                </a:solidFill>
                <a:latin typeface="Arial" panose="020B0604020202020204" pitchFamily="34" charset="0"/>
              </a:rPr>
              <a:t>Задача </a:t>
            </a:r>
            <a:r>
              <a:rPr lang="ru-RU" altLang="ru-RU" sz="1200" i="1">
                <a:solidFill>
                  <a:srgbClr val="FFFF00"/>
                </a:solidFill>
                <a:latin typeface="Arial" panose="020B0604020202020204" pitchFamily="34" charset="0"/>
              </a:rPr>
              <a:t> 24 </a:t>
            </a:r>
            <a:r>
              <a:rPr lang="ru-RU" altLang="ru-RU" sz="900" i="1">
                <a:solidFill>
                  <a:srgbClr val="FFFF00"/>
                </a:solidFill>
                <a:latin typeface="Arial" panose="020B0604020202020204" pitchFamily="34" charset="0"/>
              </a:rPr>
              <a:t>2) </a:t>
            </a:r>
            <a:r>
              <a:rPr lang="ru-RU" altLang="ru-RU" sz="1200" i="1">
                <a:latin typeface="Arial" panose="020B0604020202020204" pitchFamily="34" charset="0"/>
              </a:rPr>
              <a:t>Из точки к плоскости проведены две наклонные. Найдите длины наклонных, если наклонные относятся как 1:2, а проекции наклонных равны 1 см и 7 см.</a:t>
            </a:r>
            <a:endParaRPr lang="ru-RU" altLang="ru-RU" sz="1200" i="1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45060" name="Oval 4"/>
          <p:cNvSpPr>
            <a:spLocks noChangeArrowheads="1"/>
          </p:cNvSpPr>
          <p:nvPr/>
        </p:nvSpPr>
        <p:spPr bwMode="auto">
          <a:xfrm>
            <a:off x="5943600" y="2286000"/>
            <a:ext cx="3886200" cy="1371600"/>
          </a:xfrm>
          <a:prstGeom prst="ellipse">
            <a:avLst/>
          </a:prstGeom>
          <a:solidFill>
            <a:srgbClr val="FFFF00"/>
          </a:solidFill>
          <a:ln w="28575">
            <a:solidFill>
              <a:srgbClr val="80008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9226" name="Rectangle 5"/>
          <p:cNvSpPr>
            <a:spLocks noChangeArrowheads="1"/>
          </p:cNvSpPr>
          <p:nvPr/>
        </p:nvSpPr>
        <p:spPr bwMode="auto">
          <a:xfrm>
            <a:off x="1524001" y="3172897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45062" name="Object 6"/>
          <p:cNvGraphicFramePr>
            <a:graphicFrameLocks noChangeAspect="1"/>
          </p:cNvGraphicFramePr>
          <p:nvPr/>
        </p:nvGraphicFramePr>
        <p:xfrm>
          <a:off x="6019800" y="2819401"/>
          <a:ext cx="228600" cy="214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1" name="Формула" r:id="rId3" imgW="152334" imgH="139639" progId="Equation.3">
                  <p:embed/>
                </p:oleObj>
              </mc:Choice>
              <mc:Fallback>
                <p:oleObj name="Формула" r:id="rId3" imgW="152334" imgH="139639" progId="Equation.3">
                  <p:embed/>
                  <p:pic>
                    <p:nvPicPr>
                      <p:cNvPr id="45062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9800" y="2819401"/>
                        <a:ext cx="228600" cy="214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063" name="Line 7"/>
          <p:cNvSpPr>
            <a:spLocks noChangeShapeType="1"/>
          </p:cNvSpPr>
          <p:nvPr/>
        </p:nvSpPr>
        <p:spPr bwMode="auto">
          <a:xfrm flipH="1">
            <a:off x="6400800" y="457200"/>
            <a:ext cx="2209800" cy="266700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5064" name="Text Box 8"/>
          <p:cNvSpPr txBox="1">
            <a:spLocks noChangeArrowheads="1"/>
          </p:cNvSpPr>
          <p:nvPr/>
        </p:nvSpPr>
        <p:spPr bwMode="auto">
          <a:xfrm>
            <a:off x="8610600" y="228600"/>
            <a:ext cx="457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400" i="1">
                <a:solidFill>
                  <a:schemeClr val="bg2"/>
                </a:solidFill>
              </a:rPr>
              <a:t>А</a:t>
            </a:r>
          </a:p>
        </p:txBody>
      </p:sp>
      <p:sp>
        <p:nvSpPr>
          <p:cNvPr id="45065" name="Text Box 9"/>
          <p:cNvSpPr txBox="1">
            <a:spLocks noChangeArrowheads="1"/>
          </p:cNvSpPr>
          <p:nvPr/>
        </p:nvSpPr>
        <p:spPr bwMode="auto">
          <a:xfrm>
            <a:off x="6324600" y="3124200"/>
            <a:ext cx="3810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i="1">
                <a:solidFill>
                  <a:schemeClr val="bg2"/>
                </a:solidFill>
              </a:rPr>
              <a:t>В</a:t>
            </a:r>
          </a:p>
        </p:txBody>
      </p:sp>
      <p:sp>
        <p:nvSpPr>
          <p:cNvPr id="45066" name="Text Box 10"/>
          <p:cNvSpPr txBox="1">
            <a:spLocks noChangeArrowheads="1"/>
          </p:cNvSpPr>
          <p:nvPr/>
        </p:nvSpPr>
        <p:spPr bwMode="auto">
          <a:xfrm rot="18584090">
            <a:off x="7034213" y="1423988"/>
            <a:ext cx="990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400" i="1">
                <a:solidFill>
                  <a:schemeClr val="bg2"/>
                </a:solidFill>
                <a:latin typeface="Arial" panose="020B0604020202020204" pitchFamily="34" charset="0"/>
              </a:rPr>
              <a:t>2 х</a:t>
            </a:r>
          </a:p>
        </p:txBody>
      </p:sp>
      <p:sp>
        <p:nvSpPr>
          <p:cNvPr id="45067" name="Line 11"/>
          <p:cNvSpPr>
            <a:spLocks noChangeShapeType="1"/>
          </p:cNvSpPr>
          <p:nvPr/>
        </p:nvSpPr>
        <p:spPr bwMode="auto">
          <a:xfrm>
            <a:off x="8610600" y="457200"/>
            <a:ext cx="0" cy="2286000"/>
          </a:xfrm>
          <a:prstGeom prst="line">
            <a:avLst/>
          </a:prstGeom>
          <a:noFill/>
          <a:ln w="28575">
            <a:solidFill>
              <a:srgbClr val="6600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5068" name="Line 12"/>
          <p:cNvSpPr>
            <a:spLocks noChangeShapeType="1"/>
          </p:cNvSpPr>
          <p:nvPr/>
        </p:nvSpPr>
        <p:spPr bwMode="auto">
          <a:xfrm flipH="1">
            <a:off x="7772400" y="457200"/>
            <a:ext cx="838200" cy="2438400"/>
          </a:xfrm>
          <a:prstGeom prst="line">
            <a:avLst/>
          </a:prstGeom>
          <a:noFill/>
          <a:ln w="28575">
            <a:solidFill>
              <a:srgbClr val="00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5069" name="Text Box 13"/>
          <p:cNvSpPr txBox="1">
            <a:spLocks noChangeArrowheads="1"/>
          </p:cNvSpPr>
          <p:nvPr/>
        </p:nvSpPr>
        <p:spPr bwMode="auto">
          <a:xfrm>
            <a:off x="7620000" y="2895600"/>
            <a:ext cx="457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400">
                <a:solidFill>
                  <a:srgbClr val="003300"/>
                </a:solidFill>
                <a:latin typeface="Arial" panose="020B0604020202020204" pitchFamily="34" charset="0"/>
              </a:rPr>
              <a:t>С</a:t>
            </a:r>
          </a:p>
        </p:txBody>
      </p:sp>
      <p:sp>
        <p:nvSpPr>
          <p:cNvPr id="45070" name="Text Box 14"/>
          <p:cNvSpPr txBox="1">
            <a:spLocks noChangeArrowheads="1"/>
          </p:cNvSpPr>
          <p:nvPr/>
        </p:nvSpPr>
        <p:spPr bwMode="auto">
          <a:xfrm rot="17317295">
            <a:off x="7554913" y="1665288"/>
            <a:ext cx="8921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400">
                <a:solidFill>
                  <a:srgbClr val="003300"/>
                </a:solidFill>
                <a:latin typeface="Arial" panose="020B0604020202020204" pitchFamily="34" charset="0"/>
              </a:rPr>
              <a:t>1 х</a:t>
            </a:r>
          </a:p>
        </p:txBody>
      </p:sp>
      <p:sp>
        <p:nvSpPr>
          <p:cNvPr id="45072" name="Text Box 16"/>
          <p:cNvSpPr txBox="1">
            <a:spLocks noChangeArrowheads="1"/>
          </p:cNvSpPr>
          <p:nvPr/>
        </p:nvSpPr>
        <p:spPr bwMode="auto">
          <a:xfrm rot="21203179">
            <a:off x="7543800" y="3124200"/>
            <a:ext cx="6096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>
                <a:solidFill>
                  <a:srgbClr val="FF0000"/>
                </a:solidFill>
                <a:latin typeface="Arial" panose="020B0604020202020204" pitchFamily="34" charset="0"/>
              </a:rPr>
              <a:t>7 см</a:t>
            </a:r>
          </a:p>
        </p:txBody>
      </p:sp>
      <p:sp>
        <p:nvSpPr>
          <p:cNvPr id="45073" name="Text Box 17"/>
          <p:cNvSpPr txBox="1">
            <a:spLocks noChangeArrowheads="1"/>
          </p:cNvSpPr>
          <p:nvPr/>
        </p:nvSpPr>
        <p:spPr bwMode="auto">
          <a:xfrm>
            <a:off x="8610600" y="2590800"/>
            <a:ext cx="533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400">
                <a:solidFill>
                  <a:srgbClr val="660033"/>
                </a:solidFill>
                <a:latin typeface="Arial" panose="020B0604020202020204" pitchFamily="34" charset="0"/>
              </a:rPr>
              <a:t>О</a:t>
            </a:r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1828800" y="1447800"/>
            <a:ext cx="3733800" cy="1066800"/>
          </a:xfrm>
          <a:prstGeom prst="rect">
            <a:avLst/>
          </a:prstGeom>
          <a:solidFill>
            <a:srgbClr val="00FFFF"/>
          </a:solidFill>
          <a:ln w="38100" cmpd="dbl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5075" name="Text Box 19"/>
          <p:cNvSpPr txBox="1">
            <a:spLocks noChangeArrowheads="1"/>
          </p:cNvSpPr>
          <p:nvPr/>
        </p:nvSpPr>
        <p:spPr bwMode="auto">
          <a:xfrm>
            <a:off x="1905000" y="1524001"/>
            <a:ext cx="35052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u="sng">
                <a:solidFill>
                  <a:srgbClr val="000000"/>
                </a:solidFill>
                <a:latin typeface="Arial" panose="020B0604020202020204" pitchFamily="34" charset="0"/>
              </a:rPr>
              <a:t>Дано:</a:t>
            </a:r>
            <a:r>
              <a:rPr lang="ru-RU" altLang="ru-RU" sz="12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АВ и АС – наклонные к плоскости</a:t>
            </a:r>
          </a:p>
          <a:p>
            <a:pPr eaLnBrk="1" hangingPunct="1">
              <a:spcBef>
                <a:spcPct val="50000"/>
              </a:spcBef>
            </a:pPr>
            <a:endParaRPr lang="ru-RU" altLang="ru-RU" sz="12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239" name="Rectangle 20"/>
          <p:cNvSpPr>
            <a:spLocks noChangeArrowheads="1"/>
          </p:cNvSpPr>
          <p:nvPr/>
        </p:nvSpPr>
        <p:spPr bwMode="auto">
          <a:xfrm>
            <a:off x="1524001" y="3172897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5078" name="Text Box 22"/>
          <p:cNvSpPr txBox="1">
            <a:spLocks noChangeArrowheads="1"/>
          </p:cNvSpPr>
          <p:nvPr/>
        </p:nvSpPr>
        <p:spPr bwMode="auto">
          <a:xfrm>
            <a:off x="1828800" y="1828800"/>
            <a:ext cx="37338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АО        , АВ : АС = 2 : 1, ВО = 7 см, СО = 1 см. </a:t>
            </a:r>
          </a:p>
        </p:txBody>
      </p:sp>
      <p:sp>
        <p:nvSpPr>
          <p:cNvPr id="9241" name="Rectangle 23"/>
          <p:cNvSpPr>
            <a:spLocks noChangeArrowheads="1"/>
          </p:cNvSpPr>
          <p:nvPr/>
        </p:nvSpPr>
        <p:spPr bwMode="auto">
          <a:xfrm>
            <a:off x="1524000" y="3163372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45080" name="Object 24"/>
          <p:cNvGraphicFramePr>
            <a:graphicFrameLocks noChangeAspect="1"/>
          </p:cNvGraphicFramePr>
          <p:nvPr/>
        </p:nvGraphicFramePr>
        <p:xfrm>
          <a:off x="2133600" y="1905001"/>
          <a:ext cx="152400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2" name="Формула" r:id="rId5" imgW="152268" imgH="164957" progId="Equation.3">
                  <p:embed/>
                </p:oleObj>
              </mc:Choice>
              <mc:Fallback>
                <p:oleObj name="Формула" r:id="rId5" imgW="152268" imgH="164957" progId="Equation.3">
                  <p:embed/>
                  <p:pic>
                    <p:nvPicPr>
                      <p:cNvPr id="4508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1905001"/>
                        <a:ext cx="152400" cy="161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42" name="Rectangle 25"/>
          <p:cNvSpPr>
            <a:spLocks noChangeArrowheads="1"/>
          </p:cNvSpPr>
          <p:nvPr/>
        </p:nvSpPr>
        <p:spPr bwMode="auto">
          <a:xfrm>
            <a:off x="1524001" y="3172897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45082" name="Object 26"/>
          <p:cNvGraphicFramePr>
            <a:graphicFrameLocks noChangeAspect="1"/>
          </p:cNvGraphicFramePr>
          <p:nvPr/>
        </p:nvGraphicFramePr>
        <p:xfrm>
          <a:off x="2286000" y="1905001"/>
          <a:ext cx="152400" cy="142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3" name="Формула" r:id="rId7" imgW="152334" imgH="139639" progId="Equation.3">
                  <p:embed/>
                </p:oleObj>
              </mc:Choice>
              <mc:Fallback>
                <p:oleObj name="Формула" r:id="rId7" imgW="152334" imgH="139639" progId="Equation.3">
                  <p:embed/>
                  <p:pic>
                    <p:nvPicPr>
                      <p:cNvPr id="45082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1905001"/>
                        <a:ext cx="152400" cy="142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083" name="Text Box 27"/>
          <p:cNvSpPr txBox="1">
            <a:spLocks noChangeArrowheads="1"/>
          </p:cNvSpPr>
          <p:nvPr/>
        </p:nvSpPr>
        <p:spPr bwMode="auto">
          <a:xfrm>
            <a:off x="2057400" y="2057400"/>
            <a:ext cx="33528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Найти: АВ и АС.</a:t>
            </a:r>
          </a:p>
        </p:txBody>
      </p:sp>
      <p:sp>
        <p:nvSpPr>
          <p:cNvPr id="45084" name="Line 28"/>
          <p:cNvSpPr>
            <a:spLocks noChangeShapeType="1"/>
          </p:cNvSpPr>
          <p:nvPr/>
        </p:nvSpPr>
        <p:spPr bwMode="auto">
          <a:xfrm flipV="1">
            <a:off x="6400800" y="2743200"/>
            <a:ext cx="2209800" cy="381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5085" name="Rectangle 29"/>
          <p:cNvSpPr>
            <a:spLocks noChangeArrowheads="1"/>
          </p:cNvSpPr>
          <p:nvPr/>
        </p:nvSpPr>
        <p:spPr bwMode="auto">
          <a:xfrm>
            <a:off x="1828800" y="3886200"/>
            <a:ext cx="6858000" cy="2362200"/>
          </a:xfrm>
          <a:prstGeom prst="rect">
            <a:avLst/>
          </a:prstGeom>
          <a:solidFill>
            <a:srgbClr val="FFFF00"/>
          </a:solidFill>
          <a:ln w="28575">
            <a:solidFill>
              <a:srgbClr val="80008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5086" name="Text Box 30"/>
          <p:cNvSpPr txBox="1">
            <a:spLocks noChangeArrowheads="1"/>
          </p:cNvSpPr>
          <p:nvPr/>
        </p:nvSpPr>
        <p:spPr bwMode="auto">
          <a:xfrm>
            <a:off x="1981200" y="4038600"/>
            <a:ext cx="6553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u="sng">
                <a:solidFill>
                  <a:srgbClr val="660033"/>
                </a:solidFill>
                <a:latin typeface="Arial" panose="020B0604020202020204" pitchFamily="34" charset="0"/>
              </a:rPr>
              <a:t>Решение:</a:t>
            </a:r>
          </a:p>
        </p:txBody>
      </p:sp>
      <p:sp>
        <p:nvSpPr>
          <p:cNvPr id="9247" name="Rectangle 32"/>
          <p:cNvSpPr>
            <a:spLocks noChangeArrowheads="1"/>
          </p:cNvSpPr>
          <p:nvPr/>
        </p:nvSpPr>
        <p:spPr bwMode="auto">
          <a:xfrm>
            <a:off x="1524001" y="3163372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9248" name="Rectangle 34"/>
          <p:cNvSpPr>
            <a:spLocks noChangeArrowheads="1"/>
          </p:cNvSpPr>
          <p:nvPr/>
        </p:nvSpPr>
        <p:spPr bwMode="auto">
          <a:xfrm>
            <a:off x="1524001" y="3115747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9249" name="Rectangle 37"/>
          <p:cNvSpPr>
            <a:spLocks noChangeArrowheads="1"/>
          </p:cNvSpPr>
          <p:nvPr/>
        </p:nvSpPr>
        <p:spPr bwMode="auto">
          <a:xfrm>
            <a:off x="1524001" y="3115747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9250" name="Rectangle 38"/>
          <p:cNvSpPr>
            <a:spLocks noChangeArrowheads="1"/>
          </p:cNvSpPr>
          <p:nvPr/>
        </p:nvSpPr>
        <p:spPr bwMode="auto">
          <a:xfrm>
            <a:off x="1524001" y="3130034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9251" name="Rectangle 39"/>
          <p:cNvSpPr>
            <a:spLocks noChangeArrowheads="1"/>
          </p:cNvSpPr>
          <p:nvPr/>
        </p:nvSpPr>
        <p:spPr bwMode="auto">
          <a:xfrm>
            <a:off x="1524001" y="3191947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9252" name="Rectangle 41"/>
          <p:cNvSpPr>
            <a:spLocks noChangeArrowheads="1"/>
          </p:cNvSpPr>
          <p:nvPr/>
        </p:nvSpPr>
        <p:spPr bwMode="auto">
          <a:xfrm>
            <a:off x="1524001" y="3130034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9253" name="Text Box 42"/>
          <p:cNvSpPr txBox="1">
            <a:spLocks noChangeArrowheads="1"/>
          </p:cNvSpPr>
          <p:nvPr/>
        </p:nvSpPr>
        <p:spPr bwMode="auto">
          <a:xfrm>
            <a:off x="2895600" y="4648200"/>
            <a:ext cx="56388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    </a:t>
            </a:r>
            <a:endParaRPr lang="el-GR" altLang="ru-RU" sz="1200" i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54" name="Rectangle 44"/>
          <p:cNvSpPr>
            <a:spLocks noChangeArrowheads="1"/>
          </p:cNvSpPr>
          <p:nvPr/>
        </p:nvSpPr>
        <p:spPr bwMode="auto">
          <a:xfrm>
            <a:off x="1676401" y="3015734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9255" name="Rectangle 46"/>
          <p:cNvSpPr>
            <a:spLocks noChangeArrowheads="1"/>
          </p:cNvSpPr>
          <p:nvPr/>
        </p:nvSpPr>
        <p:spPr bwMode="auto">
          <a:xfrm>
            <a:off x="-228600" y="2939534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9256" name="Text Box 50"/>
          <p:cNvSpPr txBox="1">
            <a:spLocks noChangeArrowheads="1"/>
          </p:cNvSpPr>
          <p:nvPr/>
        </p:nvSpPr>
        <p:spPr bwMode="auto">
          <a:xfrm>
            <a:off x="1981200" y="5257801"/>
            <a:ext cx="66294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AutoNum type="arabicParenR" startAt="3"/>
            </a:pPr>
            <a:endParaRPr lang="ru-RU" altLang="ru-RU" sz="1200" i="1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FontTx/>
              <a:buAutoNum type="arabicParenR" startAt="3"/>
            </a:pPr>
            <a:endParaRPr lang="ru-RU" altLang="ru-RU" sz="1200" i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257" name="Rectangle 51"/>
          <p:cNvSpPr>
            <a:spLocks noChangeArrowheads="1"/>
          </p:cNvSpPr>
          <p:nvPr/>
        </p:nvSpPr>
        <p:spPr bwMode="auto">
          <a:xfrm>
            <a:off x="1524001" y="3163372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5111" name="Text Box 55"/>
          <p:cNvSpPr txBox="1">
            <a:spLocks noChangeArrowheads="1"/>
          </p:cNvSpPr>
          <p:nvPr/>
        </p:nvSpPr>
        <p:spPr bwMode="auto">
          <a:xfrm>
            <a:off x="2895600" y="5181600"/>
            <a:ext cx="57150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u="sng">
                <a:solidFill>
                  <a:srgbClr val="660033"/>
                </a:solidFill>
                <a:latin typeface="Arial" panose="020B0604020202020204" pitchFamily="34" charset="0"/>
              </a:rPr>
              <a:t>Ответ:</a:t>
            </a:r>
            <a:r>
              <a:rPr lang="ru-RU" altLang="ru-RU" sz="1200">
                <a:solidFill>
                  <a:srgbClr val="660033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4 см и 8 см.</a:t>
            </a:r>
            <a:endParaRPr lang="ru-RU" altLang="ru-RU" sz="1200">
              <a:solidFill>
                <a:srgbClr val="660033"/>
              </a:solidFill>
              <a:latin typeface="Arial" panose="020B0604020202020204" pitchFamily="34" charset="0"/>
            </a:endParaRPr>
          </a:p>
        </p:txBody>
      </p:sp>
      <p:sp>
        <p:nvSpPr>
          <p:cNvPr id="45112" name="Text Box 56"/>
          <p:cNvSpPr txBox="1">
            <a:spLocks noChangeArrowheads="1"/>
          </p:cNvSpPr>
          <p:nvPr/>
        </p:nvSpPr>
        <p:spPr bwMode="auto">
          <a:xfrm rot="21119996">
            <a:off x="7924800" y="2743200"/>
            <a:ext cx="990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400" i="1">
                <a:solidFill>
                  <a:srgbClr val="FF0000"/>
                </a:solidFill>
                <a:latin typeface="Arial" panose="020B0604020202020204" pitchFamily="34" charset="0"/>
              </a:rPr>
              <a:t>1 см</a:t>
            </a:r>
          </a:p>
        </p:txBody>
      </p:sp>
      <p:sp>
        <p:nvSpPr>
          <p:cNvPr id="9260" name="Rectangle 57"/>
          <p:cNvSpPr>
            <a:spLocks noChangeArrowheads="1"/>
          </p:cNvSpPr>
          <p:nvPr/>
        </p:nvSpPr>
        <p:spPr bwMode="auto">
          <a:xfrm>
            <a:off x="1524001" y="3115747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9261" name="Rectangle 58"/>
          <p:cNvSpPr>
            <a:spLocks noChangeArrowheads="1"/>
          </p:cNvSpPr>
          <p:nvPr/>
        </p:nvSpPr>
        <p:spPr bwMode="auto">
          <a:xfrm>
            <a:off x="1524001" y="3115747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9262" name="Rectangle 60"/>
          <p:cNvSpPr>
            <a:spLocks noChangeArrowheads="1"/>
          </p:cNvSpPr>
          <p:nvPr/>
        </p:nvSpPr>
        <p:spPr bwMode="auto">
          <a:xfrm>
            <a:off x="1524001" y="3130034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9263" name="Rectangle 62"/>
          <p:cNvSpPr>
            <a:spLocks noChangeArrowheads="1"/>
          </p:cNvSpPr>
          <p:nvPr/>
        </p:nvSpPr>
        <p:spPr bwMode="auto">
          <a:xfrm>
            <a:off x="1524001" y="3091934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9264" name="Rectangle 65"/>
          <p:cNvSpPr>
            <a:spLocks noChangeArrowheads="1"/>
          </p:cNvSpPr>
          <p:nvPr/>
        </p:nvSpPr>
        <p:spPr bwMode="auto">
          <a:xfrm>
            <a:off x="1524001" y="2558534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5122" name="Text Box 66"/>
          <p:cNvSpPr txBox="1">
            <a:spLocks noChangeArrowheads="1"/>
          </p:cNvSpPr>
          <p:nvPr/>
        </p:nvSpPr>
        <p:spPr bwMode="auto">
          <a:xfrm>
            <a:off x="2895600" y="4038600"/>
            <a:ext cx="56388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   Пусть АВ = 2х см, АС = х. В     АВО  АО</a:t>
            </a:r>
            <a:r>
              <a:rPr lang="ru-RU" altLang="ru-RU" sz="1200" i="1" baseline="3000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 = АВ</a:t>
            </a:r>
            <a:r>
              <a:rPr lang="ru-RU" altLang="ru-RU" sz="1200" i="1" baseline="30000">
                <a:solidFill>
                  <a:srgbClr val="000000"/>
                </a:solidFill>
                <a:latin typeface="Arial" panose="020B0604020202020204" pitchFamily="34" charset="0"/>
              </a:rPr>
              <a:t>2 </a:t>
            </a: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– ОВ</a:t>
            </a:r>
            <a:r>
              <a:rPr lang="ru-RU" altLang="ru-RU" sz="1200" i="1" baseline="3000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 = 4х</a:t>
            </a:r>
            <a:r>
              <a:rPr lang="ru-RU" altLang="ru-RU" sz="1200" i="1" baseline="3000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 – 49,</a:t>
            </a:r>
          </a:p>
        </p:txBody>
      </p:sp>
      <p:sp>
        <p:nvSpPr>
          <p:cNvPr id="9266" name="Rectangle 68"/>
          <p:cNvSpPr>
            <a:spLocks noChangeArrowheads="1"/>
          </p:cNvSpPr>
          <p:nvPr/>
        </p:nvSpPr>
        <p:spPr bwMode="auto">
          <a:xfrm>
            <a:off x="1524001" y="3110984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9267" name="Rectangle 70"/>
          <p:cNvSpPr>
            <a:spLocks noChangeArrowheads="1"/>
          </p:cNvSpPr>
          <p:nvPr/>
        </p:nvSpPr>
        <p:spPr bwMode="auto">
          <a:xfrm>
            <a:off x="1524001" y="3110984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45125" name="Object 69"/>
          <p:cNvGraphicFramePr>
            <a:graphicFrameLocks noChangeAspect="1"/>
          </p:cNvGraphicFramePr>
          <p:nvPr/>
        </p:nvGraphicFramePr>
        <p:xfrm>
          <a:off x="5257801" y="4038600"/>
          <a:ext cx="238125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4" name="Формула" r:id="rId8" imgW="139579" imgH="164957" progId="Equation.3">
                  <p:embed/>
                </p:oleObj>
              </mc:Choice>
              <mc:Fallback>
                <p:oleObj name="Формула" r:id="rId8" imgW="139579" imgH="164957" progId="Equation.3">
                  <p:embed/>
                  <p:pic>
                    <p:nvPicPr>
                      <p:cNvPr id="45125" name="Object 6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801" y="4038600"/>
                        <a:ext cx="238125" cy="228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127" name="Text Box 71"/>
          <p:cNvSpPr txBox="1">
            <a:spLocks noChangeArrowheads="1"/>
          </p:cNvSpPr>
          <p:nvPr/>
        </p:nvSpPr>
        <p:spPr bwMode="auto">
          <a:xfrm>
            <a:off x="2057400" y="4343400"/>
            <a:ext cx="64770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В       АСО  АО</a:t>
            </a:r>
            <a:r>
              <a:rPr lang="ru-RU" altLang="ru-RU" sz="1200" i="1" baseline="3000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 = АС</a:t>
            </a:r>
            <a:r>
              <a:rPr lang="ru-RU" altLang="ru-RU" sz="1200" i="1" baseline="3000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 – СО</a:t>
            </a:r>
            <a:r>
              <a:rPr lang="ru-RU" altLang="ru-RU" sz="1200" i="1" baseline="3000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 = х</a:t>
            </a:r>
            <a:r>
              <a:rPr lang="ru-RU" altLang="ru-RU" sz="1200" i="1" baseline="3000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 – 1.</a:t>
            </a:r>
          </a:p>
        </p:txBody>
      </p:sp>
      <p:sp>
        <p:nvSpPr>
          <p:cNvPr id="9269" name="Rectangle 75"/>
          <p:cNvSpPr>
            <a:spLocks noChangeArrowheads="1"/>
          </p:cNvSpPr>
          <p:nvPr/>
        </p:nvSpPr>
        <p:spPr bwMode="auto">
          <a:xfrm>
            <a:off x="1524000" y="3246438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45130" name="Object 74"/>
          <p:cNvGraphicFramePr>
            <a:graphicFrameLocks noChangeAspect="1"/>
          </p:cNvGraphicFramePr>
          <p:nvPr/>
        </p:nvGraphicFramePr>
        <p:xfrm>
          <a:off x="2286001" y="4343401"/>
          <a:ext cx="238125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5" name="Формула" r:id="rId10" imgW="139579" imgH="164957" progId="Equation.3">
                  <p:embed/>
                </p:oleObj>
              </mc:Choice>
              <mc:Fallback>
                <p:oleObj name="Формула" r:id="rId10" imgW="139579" imgH="164957" progId="Equation.3">
                  <p:embed/>
                  <p:pic>
                    <p:nvPicPr>
                      <p:cNvPr id="45130" name="Object 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1" y="4343401"/>
                        <a:ext cx="238125" cy="238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132" name="Text Box 76"/>
          <p:cNvSpPr txBox="1">
            <a:spLocks noChangeArrowheads="1"/>
          </p:cNvSpPr>
          <p:nvPr/>
        </p:nvSpPr>
        <p:spPr bwMode="auto">
          <a:xfrm>
            <a:off x="4953000" y="4343400"/>
            <a:ext cx="36576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>
                <a:solidFill>
                  <a:srgbClr val="000000"/>
                </a:solidFill>
                <a:latin typeface="Arial" panose="020B0604020202020204" pitchFamily="34" charset="0"/>
              </a:rPr>
              <a:t>Т. к. левые части этих равенств равны, то</a:t>
            </a:r>
          </a:p>
        </p:txBody>
      </p:sp>
      <p:sp>
        <p:nvSpPr>
          <p:cNvPr id="45134" name="Text Box 78"/>
          <p:cNvSpPr txBox="1">
            <a:spLocks noChangeArrowheads="1"/>
          </p:cNvSpPr>
          <p:nvPr/>
        </p:nvSpPr>
        <p:spPr bwMode="auto">
          <a:xfrm>
            <a:off x="2057400" y="4572000"/>
            <a:ext cx="6553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равны и правые: 4х</a:t>
            </a:r>
            <a:r>
              <a:rPr lang="ru-RU" altLang="ru-RU" sz="1200" i="1" baseline="3000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 – 49 = х</a:t>
            </a:r>
            <a:r>
              <a:rPr lang="ru-RU" altLang="ru-RU" sz="1200" i="1" baseline="3000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 – 1,  3х</a:t>
            </a:r>
            <a:r>
              <a:rPr lang="ru-RU" altLang="ru-RU" sz="1200" i="1" baseline="3000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 = 48, х</a:t>
            </a:r>
            <a:r>
              <a:rPr lang="ru-RU" altLang="ru-RU" sz="1200" i="1" baseline="3000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 = 16, х = 4. </a:t>
            </a:r>
          </a:p>
        </p:txBody>
      </p:sp>
      <p:sp>
        <p:nvSpPr>
          <p:cNvPr id="45135" name="Text Box 79"/>
          <p:cNvSpPr txBox="1">
            <a:spLocks noChangeArrowheads="1"/>
          </p:cNvSpPr>
          <p:nvPr/>
        </p:nvSpPr>
        <p:spPr bwMode="auto">
          <a:xfrm>
            <a:off x="2133600" y="4876800"/>
            <a:ext cx="6553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Таким образом, АС = 4 см,  АВ = 8 см.</a:t>
            </a:r>
          </a:p>
        </p:txBody>
      </p:sp>
    </p:spTree>
    <p:extLst>
      <p:ext uri="{BB962C8B-B14F-4D97-AF65-F5344CB8AC3E}">
        <p14:creationId xmlns:p14="http://schemas.microsoft.com/office/powerpoint/2010/main" val="3175373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45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45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1000"/>
                                        <p:tgtEl>
                                          <p:spTgt spid="45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45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50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7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5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45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45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450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450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4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1000"/>
                                        <p:tgtEl>
                                          <p:spTgt spid="4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4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1000"/>
                                        <p:tgtEl>
                                          <p:spTgt spid="4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 nodeType="clickPar">
                      <p:stCondLst>
                        <p:cond delay="indefinite"/>
                      </p:stCondLst>
                      <p:childTnLst>
                        <p:par>
                          <p:cTn id="1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4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 nodeType="clickPar">
                      <p:stCondLst>
                        <p:cond delay="indefinite"/>
                      </p:stCondLst>
                      <p:childTnLst>
                        <p:par>
                          <p:cTn id="1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9" dur="2000"/>
                                        <p:tgtEl>
                                          <p:spTgt spid="45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 animBg="1"/>
      <p:bldP spid="45059" grpId="0"/>
      <p:bldP spid="45060" grpId="0" animBg="1"/>
      <p:bldP spid="45064" grpId="0"/>
      <p:bldP spid="45066" grpId="0"/>
      <p:bldP spid="45069" grpId="0"/>
      <p:bldP spid="45072" grpId="0"/>
      <p:bldP spid="45073" grpId="0"/>
      <p:bldP spid="45074" grpId="0" animBg="1"/>
      <p:bldP spid="45075" grpId="0"/>
      <p:bldP spid="45083" grpId="0"/>
      <p:bldP spid="45085" grpId="0" animBg="1"/>
      <p:bldP spid="45111" grpId="0"/>
      <p:bldP spid="45112" grpId="0"/>
      <p:bldP spid="45122" grpId="0"/>
      <p:bldP spid="45127" grpId="0"/>
      <p:bldP spid="45132" grpId="0"/>
      <p:bldP spid="45134" grpId="0"/>
      <p:bldP spid="451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1752600" y="762000"/>
            <a:ext cx="3810000" cy="1219200"/>
          </a:xfrm>
          <a:prstGeom prst="rect">
            <a:avLst/>
          </a:prstGeom>
          <a:solidFill>
            <a:srgbClr val="660033"/>
          </a:solidFill>
          <a:ln w="38100" cmpd="dbl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1905000" y="914401"/>
            <a:ext cx="35052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i="1" u="sng">
                <a:solidFill>
                  <a:srgbClr val="FFFF00"/>
                </a:solidFill>
                <a:latin typeface="Arial" panose="020B0604020202020204" pitchFamily="34" charset="0"/>
              </a:rPr>
              <a:t>Задача 23</a:t>
            </a:r>
            <a:r>
              <a:rPr lang="ru-RU" altLang="ru-RU" sz="1200" i="1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200" i="1">
                <a:latin typeface="Arial" panose="020B0604020202020204" pitchFamily="34" charset="0"/>
              </a:rPr>
              <a:t>Из точки к плоскости проведены две наклонные, равные 10 см и 17 см. Разность проекций этих наклонных  равна 9 см. Найдите проекции наклонных.</a:t>
            </a:r>
            <a:endParaRPr lang="ru-RU" altLang="ru-RU" sz="1200" i="1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30727" name="Oval 7"/>
          <p:cNvSpPr>
            <a:spLocks noChangeArrowheads="1"/>
          </p:cNvSpPr>
          <p:nvPr/>
        </p:nvSpPr>
        <p:spPr bwMode="auto">
          <a:xfrm>
            <a:off x="5943600" y="2286000"/>
            <a:ext cx="3886200" cy="1371600"/>
          </a:xfrm>
          <a:prstGeom prst="ellipse">
            <a:avLst/>
          </a:prstGeom>
          <a:solidFill>
            <a:srgbClr val="FFFF00"/>
          </a:solidFill>
          <a:ln w="28575">
            <a:solidFill>
              <a:srgbClr val="80008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0258" name="Rectangle 9"/>
          <p:cNvSpPr>
            <a:spLocks noChangeArrowheads="1"/>
          </p:cNvSpPr>
          <p:nvPr/>
        </p:nvSpPr>
        <p:spPr bwMode="auto">
          <a:xfrm>
            <a:off x="1524001" y="3172897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30728" name="Object 8"/>
          <p:cNvGraphicFramePr>
            <a:graphicFrameLocks noChangeAspect="1"/>
          </p:cNvGraphicFramePr>
          <p:nvPr/>
        </p:nvGraphicFramePr>
        <p:xfrm>
          <a:off x="6019800" y="2819401"/>
          <a:ext cx="228600" cy="214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9" name="Формула" r:id="rId3" imgW="152334" imgH="139639" progId="Equation.3">
                  <p:embed/>
                </p:oleObj>
              </mc:Choice>
              <mc:Fallback>
                <p:oleObj name="Формула" r:id="rId3" imgW="152334" imgH="139639" progId="Equation.3">
                  <p:embed/>
                  <p:pic>
                    <p:nvPicPr>
                      <p:cNvPr id="30728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9800" y="2819401"/>
                        <a:ext cx="228600" cy="214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30" name="Line 10"/>
          <p:cNvSpPr>
            <a:spLocks noChangeShapeType="1"/>
          </p:cNvSpPr>
          <p:nvPr/>
        </p:nvSpPr>
        <p:spPr bwMode="auto">
          <a:xfrm flipH="1">
            <a:off x="6400800" y="457200"/>
            <a:ext cx="2209800" cy="266700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731" name="Text Box 11"/>
          <p:cNvSpPr txBox="1">
            <a:spLocks noChangeArrowheads="1"/>
          </p:cNvSpPr>
          <p:nvPr/>
        </p:nvSpPr>
        <p:spPr bwMode="auto">
          <a:xfrm>
            <a:off x="8610600" y="228600"/>
            <a:ext cx="457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400" i="1">
                <a:solidFill>
                  <a:schemeClr val="bg2"/>
                </a:solidFill>
              </a:rPr>
              <a:t>А</a:t>
            </a:r>
          </a:p>
        </p:txBody>
      </p:sp>
      <p:sp>
        <p:nvSpPr>
          <p:cNvPr id="30732" name="Text Box 12"/>
          <p:cNvSpPr txBox="1">
            <a:spLocks noChangeArrowheads="1"/>
          </p:cNvSpPr>
          <p:nvPr/>
        </p:nvSpPr>
        <p:spPr bwMode="auto">
          <a:xfrm>
            <a:off x="6324600" y="3124200"/>
            <a:ext cx="3810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i="1">
                <a:solidFill>
                  <a:schemeClr val="bg2"/>
                </a:solidFill>
              </a:rPr>
              <a:t>В</a:t>
            </a:r>
          </a:p>
        </p:txBody>
      </p:sp>
      <p:sp>
        <p:nvSpPr>
          <p:cNvPr id="30733" name="Text Box 13"/>
          <p:cNvSpPr txBox="1">
            <a:spLocks noChangeArrowheads="1"/>
          </p:cNvSpPr>
          <p:nvPr/>
        </p:nvSpPr>
        <p:spPr bwMode="auto">
          <a:xfrm rot="18497410">
            <a:off x="7072313" y="1462088"/>
            <a:ext cx="762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400" i="1">
                <a:solidFill>
                  <a:schemeClr val="bg2"/>
                </a:solidFill>
                <a:latin typeface="Arial" panose="020B0604020202020204" pitchFamily="34" charset="0"/>
              </a:rPr>
              <a:t>17 см</a:t>
            </a:r>
          </a:p>
        </p:txBody>
      </p:sp>
      <p:sp>
        <p:nvSpPr>
          <p:cNvPr id="30734" name="Line 14"/>
          <p:cNvSpPr>
            <a:spLocks noChangeShapeType="1"/>
          </p:cNvSpPr>
          <p:nvPr/>
        </p:nvSpPr>
        <p:spPr bwMode="auto">
          <a:xfrm>
            <a:off x="8610600" y="457200"/>
            <a:ext cx="0" cy="2286000"/>
          </a:xfrm>
          <a:prstGeom prst="line">
            <a:avLst/>
          </a:prstGeom>
          <a:noFill/>
          <a:ln w="28575">
            <a:solidFill>
              <a:srgbClr val="6600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735" name="Line 15"/>
          <p:cNvSpPr>
            <a:spLocks noChangeShapeType="1"/>
          </p:cNvSpPr>
          <p:nvPr/>
        </p:nvSpPr>
        <p:spPr bwMode="auto">
          <a:xfrm flipH="1">
            <a:off x="7772400" y="457200"/>
            <a:ext cx="838200" cy="2438400"/>
          </a:xfrm>
          <a:prstGeom prst="line">
            <a:avLst/>
          </a:prstGeom>
          <a:noFill/>
          <a:ln w="28575">
            <a:solidFill>
              <a:srgbClr val="00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737" name="Text Box 17"/>
          <p:cNvSpPr txBox="1">
            <a:spLocks noChangeArrowheads="1"/>
          </p:cNvSpPr>
          <p:nvPr/>
        </p:nvSpPr>
        <p:spPr bwMode="auto">
          <a:xfrm>
            <a:off x="7620000" y="2895600"/>
            <a:ext cx="457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400">
                <a:solidFill>
                  <a:srgbClr val="003300"/>
                </a:solidFill>
                <a:latin typeface="Arial" panose="020B0604020202020204" pitchFamily="34" charset="0"/>
              </a:rPr>
              <a:t>С</a:t>
            </a:r>
          </a:p>
        </p:txBody>
      </p:sp>
      <p:sp>
        <p:nvSpPr>
          <p:cNvPr id="30738" name="Text Box 18"/>
          <p:cNvSpPr txBox="1">
            <a:spLocks noChangeArrowheads="1"/>
          </p:cNvSpPr>
          <p:nvPr/>
        </p:nvSpPr>
        <p:spPr bwMode="auto">
          <a:xfrm rot="17563480">
            <a:off x="7581900" y="1790700"/>
            <a:ext cx="685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400">
                <a:solidFill>
                  <a:srgbClr val="003300"/>
                </a:solidFill>
                <a:latin typeface="Arial" panose="020B0604020202020204" pitchFamily="34" charset="0"/>
              </a:rPr>
              <a:t>10 см</a:t>
            </a:r>
          </a:p>
        </p:txBody>
      </p:sp>
      <p:sp>
        <p:nvSpPr>
          <p:cNvPr id="30739" name="Line 19"/>
          <p:cNvSpPr>
            <a:spLocks noChangeShapeType="1"/>
          </p:cNvSpPr>
          <p:nvPr/>
        </p:nvSpPr>
        <p:spPr bwMode="auto">
          <a:xfrm flipV="1">
            <a:off x="6400800" y="2895600"/>
            <a:ext cx="1371600" cy="2286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740" name="Text Box 20"/>
          <p:cNvSpPr txBox="1">
            <a:spLocks noChangeArrowheads="1"/>
          </p:cNvSpPr>
          <p:nvPr/>
        </p:nvSpPr>
        <p:spPr bwMode="auto">
          <a:xfrm rot="21045233">
            <a:off x="7010400" y="2971800"/>
            <a:ext cx="609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400">
                <a:solidFill>
                  <a:srgbClr val="FF0000"/>
                </a:solidFill>
                <a:latin typeface="Arial" panose="020B0604020202020204" pitchFamily="34" charset="0"/>
              </a:rPr>
              <a:t>9 см</a:t>
            </a:r>
          </a:p>
        </p:txBody>
      </p:sp>
      <p:sp>
        <p:nvSpPr>
          <p:cNvPr id="30741" name="Text Box 21"/>
          <p:cNvSpPr txBox="1">
            <a:spLocks noChangeArrowheads="1"/>
          </p:cNvSpPr>
          <p:nvPr/>
        </p:nvSpPr>
        <p:spPr bwMode="auto">
          <a:xfrm>
            <a:off x="8610600" y="2590800"/>
            <a:ext cx="533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400">
                <a:solidFill>
                  <a:srgbClr val="660033"/>
                </a:solidFill>
                <a:latin typeface="Arial" panose="020B0604020202020204" pitchFamily="34" charset="0"/>
              </a:rPr>
              <a:t>О</a:t>
            </a:r>
          </a:p>
        </p:txBody>
      </p:sp>
      <p:sp>
        <p:nvSpPr>
          <p:cNvPr id="30742" name="Rectangle 22"/>
          <p:cNvSpPr>
            <a:spLocks noChangeArrowheads="1"/>
          </p:cNvSpPr>
          <p:nvPr/>
        </p:nvSpPr>
        <p:spPr bwMode="auto">
          <a:xfrm>
            <a:off x="1828800" y="2209800"/>
            <a:ext cx="3733800" cy="1066800"/>
          </a:xfrm>
          <a:prstGeom prst="rect">
            <a:avLst/>
          </a:prstGeom>
          <a:solidFill>
            <a:srgbClr val="00FFFF"/>
          </a:solidFill>
          <a:ln w="38100" cmpd="dbl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0743" name="Text Box 23"/>
          <p:cNvSpPr txBox="1">
            <a:spLocks noChangeArrowheads="1"/>
          </p:cNvSpPr>
          <p:nvPr/>
        </p:nvSpPr>
        <p:spPr bwMode="auto">
          <a:xfrm>
            <a:off x="1981200" y="2286001"/>
            <a:ext cx="35052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u="sng">
                <a:solidFill>
                  <a:srgbClr val="000000"/>
                </a:solidFill>
                <a:latin typeface="Arial" panose="020B0604020202020204" pitchFamily="34" charset="0"/>
              </a:rPr>
              <a:t>Дано:</a:t>
            </a:r>
            <a:r>
              <a:rPr lang="ru-RU" altLang="ru-RU" sz="12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АВ и АС – наклонные к плоскости</a:t>
            </a:r>
          </a:p>
          <a:p>
            <a:pPr eaLnBrk="1" hangingPunct="1">
              <a:spcBef>
                <a:spcPct val="50000"/>
              </a:spcBef>
            </a:pPr>
            <a:endParaRPr lang="ru-RU" altLang="ru-RU" sz="12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272" name="Rectangle 25"/>
          <p:cNvSpPr>
            <a:spLocks noChangeArrowheads="1"/>
          </p:cNvSpPr>
          <p:nvPr/>
        </p:nvSpPr>
        <p:spPr bwMode="auto">
          <a:xfrm>
            <a:off x="1524001" y="3172897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30744" name="Object 24"/>
          <p:cNvGraphicFramePr>
            <a:graphicFrameLocks noChangeAspect="1"/>
          </p:cNvGraphicFramePr>
          <p:nvPr/>
        </p:nvGraphicFramePr>
        <p:xfrm>
          <a:off x="5257800" y="2362201"/>
          <a:ext cx="152400" cy="142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0" name="Формула" r:id="rId5" imgW="152334" imgH="139639" progId="Equation.3">
                  <p:embed/>
                </p:oleObj>
              </mc:Choice>
              <mc:Fallback>
                <p:oleObj name="Формула" r:id="rId5" imgW="152334" imgH="139639" progId="Equation.3">
                  <p:embed/>
                  <p:pic>
                    <p:nvPicPr>
                      <p:cNvPr id="30744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800" y="2362201"/>
                        <a:ext cx="152400" cy="142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46" name="Text Box 26"/>
          <p:cNvSpPr txBox="1">
            <a:spLocks noChangeArrowheads="1"/>
          </p:cNvSpPr>
          <p:nvPr/>
        </p:nvSpPr>
        <p:spPr bwMode="auto">
          <a:xfrm>
            <a:off x="1981200" y="2514600"/>
            <a:ext cx="3505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АО        , АВ = 17 см, АС = 10 см, ВС = 9 см. </a:t>
            </a:r>
          </a:p>
        </p:txBody>
      </p:sp>
      <p:sp>
        <p:nvSpPr>
          <p:cNvPr id="10274" name="Rectangle 30"/>
          <p:cNvSpPr>
            <a:spLocks noChangeArrowheads="1"/>
          </p:cNvSpPr>
          <p:nvPr/>
        </p:nvSpPr>
        <p:spPr bwMode="auto">
          <a:xfrm>
            <a:off x="1524000" y="3163372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30749" name="Object 29"/>
          <p:cNvGraphicFramePr>
            <a:graphicFrameLocks noChangeAspect="1"/>
          </p:cNvGraphicFramePr>
          <p:nvPr/>
        </p:nvGraphicFramePr>
        <p:xfrm>
          <a:off x="2286000" y="2590801"/>
          <a:ext cx="152400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1" name="Формула" r:id="rId6" imgW="152268" imgH="164957" progId="Equation.3">
                  <p:embed/>
                </p:oleObj>
              </mc:Choice>
              <mc:Fallback>
                <p:oleObj name="Формула" r:id="rId6" imgW="152268" imgH="164957" progId="Equation.3">
                  <p:embed/>
                  <p:pic>
                    <p:nvPicPr>
                      <p:cNvPr id="30749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2590801"/>
                        <a:ext cx="152400" cy="161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5" name="Rectangle 32"/>
          <p:cNvSpPr>
            <a:spLocks noChangeArrowheads="1"/>
          </p:cNvSpPr>
          <p:nvPr/>
        </p:nvSpPr>
        <p:spPr bwMode="auto">
          <a:xfrm>
            <a:off x="1524001" y="3172897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30751" name="Object 31"/>
          <p:cNvGraphicFramePr>
            <a:graphicFrameLocks noChangeAspect="1"/>
          </p:cNvGraphicFramePr>
          <p:nvPr/>
        </p:nvGraphicFramePr>
        <p:xfrm>
          <a:off x="2438400" y="2590801"/>
          <a:ext cx="152400" cy="142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2" name="Формула" r:id="rId8" imgW="152334" imgH="139639" progId="Equation.3">
                  <p:embed/>
                </p:oleObj>
              </mc:Choice>
              <mc:Fallback>
                <p:oleObj name="Формула" r:id="rId8" imgW="152334" imgH="139639" progId="Equation.3">
                  <p:embed/>
                  <p:pic>
                    <p:nvPicPr>
                      <p:cNvPr id="30751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2590801"/>
                        <a:ext cx="152400" cy="142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53" name="Text Box 33"/>
          <p:cNvSpPr txBox="1">
            <a:spLocks noChangeArrowheads="1"/>
          </p:cNvSpPr>
          <p:nvPr/>
        </p:nvSpPr>
        <p:spPr bwMode="auto">
          <a:xfrm>
            <a:off x="2057400" y="2819400"/>
            <a:ext cx="33528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Найти: ВО и СО.</a:t>
            </a:r>
          </a:p>
        </p:txBody>
      </p:sp>
      <p:sp>
        <p:nvSpPr>
          <p:cNvPr id="30754" name="Line 34"/>
          <p:cNvSpPr>
            <a:spLocks noChangeShapeType="1"/>
          </p:cNvSpPr>
          <p:nvPr/>
        </p:nvSpPr>
        <p:spPr bwMode="auto">
          <a:xfrm flipV="1">
            <a:off x="6400800" y="2743200"/>
            <a:ext cx="2209800" cy="381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755" name="Rectangle 35"/>
          <p:cNvSpPr>
            <a:spLocks noChangeArrowheads="1"/>
          </p:cNvSpPr>
          <p:nvPr/>
        </p:nvSpPr>
        <p:spPr bwMode="auto">
          <a:xfrm>
            <a:off x="1828800" y="3886200"/>
            <a:ext cx="6858000" cy="2362200"/>
          </a:xfrm>
          <a:prstGeom prst="rect">
            <a:avLst/>
          </a:prstGeom>
          <a:solidFill>
            <a:srgbClr val="FFFF00"/>
          </a:solidFill>
          <a:ln w="28575">
            <a:solidFill>
              <a:srgbClr val="80008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0756" name="Text Box 36"/>
          <p:cNvSpPr txBox="1">
            <a:spLocks noChangeArrowheads="1"/>
          </p:cNvSpPr>
          <p:nvPr/>
        </p:nvSpPr>
        <p:spPr bwMode="auto">
          <a:xfrm>
            <a:off x="1981200" y="4038600"/>
            <a:ext cx="6553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u="sng">
                <a:solidFill>
                  <a:srgbClr val="660033"/>
                </a:solidFill>
                <a:latin typeface="Arial" panose="020B0604020202020204" pitchFamily="34" charset="0"/>
              </a:rPr>
              <a:t>Решение:</a:t>
            </a:r>
          </a:p>
        </p:txBody>
      </p:sp>
      <p:sp>
        <p:nvSpPr>
          <p:cNvPr id="30757" name="Text Box 37"/>
          <p:cNvSpPr txBox="1">
            <a:spLocks noChangeArrowheads="1"/>
          </p:cNvSpPr>
          <p:nvPr/>
        </p:nvSpPr>
        <p:spPr bwMode="auto">
          <a:xfrm>
            <a:off x="2895600" y="4038600"/>
            <a:ext cx="57150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1) Найдём площадь     АВС по формуле Герона:                                          .</a:t>
            </a:r>
          </a:p>
        </p:txBody>
      </p:sp>
      <p:sp>
        <p:nvSpPr>
          <p:cNvPr id="10281" name="Rectangle 39"/>
          <p:cNvSpPr>
            <a:spLocks noChangeArrowheads="1"/>
          </p:cNvSpPr>
          <p:nvPr/>
        </p:nvSpPr>
        <p:spPr bwMode="auto">
          <a:xfrm>
            <a:off x="1524001" y="3163372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30758" name="Object 38"/>
          <p:cNvGraphicFramePr>
            <a:graphicFrameLocks noChangeAspect="1"/>
          </p:cNvGraphicFramePr>
          <p:nvPr/>
        </p:nvGraphicFramePr>
        <p:xfrm>
          <a:off x="4572001" y="4114801"/>
          <a:ext cx="14287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3" name="Формула" r:id="rId9" imgW="139579" imgH="164957" progId="Equation.3">
                  <p:embed/>
                </p:oleObj>
              </mc:Choice>
              <mc:Fallback>
                <p:oleObj name="Формула" r:id="rId9" imgW="139579" imgH="164957" progId="Equation.3">
                  <p:embed/>
                  <p:pic>
                    <p:nvPicPr>
                      <p:cNvPr id="30758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1" y="4114801"/>
                        <a:ext cx="142875" cy="161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2" name="Rectangle 41"/>
          <p:cNvSpPr>
            <a:spLocks noChangeArrowheads="1"/>
          </p:cNvSpPr>
          <p:nvPr/>
        </p:nvSpPr>
        <p:spPr bwMode="auto">
          <a:xfrm>
            <a:off x="1524001" y="3115747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30760" name="Object 40"/>
          <p:cNvGraphicFramePr>
            <a:graphicFrameLocks noChangeAspect="1"/>
          </p:cNvGraphicFramePr>
          <p:nvPr/>
        </p:nvGraphicFramePr>
        <p:xfrm>
          <a:off x="6629400" y="4038601"/>
          <a:ext cx="1790700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4" name="Формула" r:id="rId11" imgW="1790700" imgH="254000" progId="Equation.3">
                  <p:embed/>
                </p:oleObj>
              </mc:Choice>
              <mc:Fallback>
                <p:oleObj name="Формула" r:id="rId11" imgW="1790700" imgH="254000" progId="Equation.3">
                  <p:embed/>
                  <p:pic>
                    <p:nvPicPr>
                      <p:cNvPr id="30760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29400" y="4038601"/>
                        <a:ext cx="1790700" cy="257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62" name="Text Box 42"/>
          <p:cNvSpPr txBox="1">
            <a:spLocks noChangeArrowheads="1"/>
          </p:cNvSpPr>
          <p:nvPr/>
        </p:nvSpPr>
        <p:spPr bwMode="auto">
          <a:xfrm>
            <a:off x="2057400" y="4343400"/>
            <a:ext cx="64008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p = (a+b+c)/2 = (17+10+9)/2 = 18 </a:t>
            </a: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см. </a:t>
            </a:r>
          </a:p>
        </p:txBody>
      </p:sp>
      <p:sp>
        <p:nvSpPr>
          <p:cNvPr id="10284" name="Rectangle 45"/>
          <p:cNvSpPr>
            <a:spLocks noChangeArrowheads="1"/>
          </p:cNvSpPr>
          <p:nvPr/>
        </p:nvSpPr>
        <p:spPr bwMode="auto">
          <a:xfrm>
            <a:off x="1524001" y="3115747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30764" name="Object 44"/>
          <p:cNvGraphicFramePr>
            <a:graphicFrameLocks noChangeAspect="1"/>
          </p:cNvGraphicFramePr>
          <p:nvPr/>
        </p:nvGraphicFramePr>
        <p:xfrm>
          <a:off x="4876800" y="4343401"/>
          <a:ext cx="2286000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5" name="Формула" r:id="rId13" imgW="2286000" imgH="254000" progId="Equation.3">
                  <p:embed/>
                </p:oleObj>
              </mc:Choice>
              <mc:Fallback>
                <p:oleObj name="Формула" r:id="rId13" imgW="2286000" imgH="254000" progId="Equation.3">
                  <p:embed/>
                  <p:pic>
                    <p:nvPicPr>
                      <p:cNvPr id="30764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4343401"/>
                        <a:ext cx="2286000" cy="257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5" name="Rectangle 47"/>
          <p:cNvSpPr>
            <a:spLocks noChangeArrowheads="1"/>
          </p:cNvSpPr>
          <p:nvPr/>
        </p:nvSpPr>
        <p:spPr bwMode="auto">
          <a:xfrm>
            <a:off x="1524001" y="3130034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30766" name="Object 46"/>
          <p:cNvGraphicFramePr>
            <a:graphicFrameLocks noChangeAspect="1"/>
          </p:cNvGraphicFramePr>
          <p:nvPr/>
        </p:nvGraphicFramePr>
        <p:xfrm>
          <a:off x="7239001" y="4343400"/>
          <a:ext cx="847725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6" name="Формула" r:id="rId15" imgW="850900" imgH="228600" progId="Equation.3">
                  <p:embed/>
                </p:oleObj>
              </mc:Choice>
              <mc:Fallback>
                <p:oleObj name="Формула" r:id="rId15" imgW="850900" imgH="228600" progId="Equation.3">
                  <p:embed/>
                  <p:pic>
                    <p:nvPicPr>
                      <p:cNvPr id="30766" name="Object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9001" y="4343400"/>
                        <a:ext cx="847725" cy="228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6" name="Rectangle 49"/>
          <p:cNvSpPr>
            <a:spLocks noChangeArrowheads="1"/>
          </p:cNvSpPr>
          <p:nvPr/>
        </p:nvSpPr>
        <p:spPr bwMode="auto">
          <a:xfrm>
            <a:off x="1524001" y="3191947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30768" name="Object 48"/>
          <p:cNvGraphicFramePr>
            <a:graphicFrameLocks noChangeAspect="1"/>
          </p:cNvGraphicFramePr>
          <p:nvPr/>
        </p:nvGraphicFramePr>
        <p:xfrm>
          <a:off x="8153401" y="4419601"/>
          <a:ext cx="123825" cy="104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7" name="Формула" r:id="rId17" imgW="126780" imgH="101424" progId="Equation.3">
                  <p:embed/>
                </p:oleObj>
              </mc:Choice>
              <mc:Fallback>
                <p:oleObj name="Формула" r:id="rId17" imgW="126780" imgH="101424" progId="Equation.3">
                  <p:embed/>
                  <p:pic>
                    <p:nvPicPr>
                      <p:cNvPr id="30768" name="Object 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53401" y="4419601"/>
                        <a:ext cx="123825" cy="104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7" name="Rectangle 51"/>
          <p:cNvSpPr>
            <a:spLocks noChangeArrowheads="1"/>
          </p:cNvSpPr>
          <p:nvPr/>
        </p:nvSpPr>
        <p:spPr bwMode="auto">
          <a:xfrm>
            <a:off x="1524001" y="3130034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30770" name="Object 50"/>
          <p:cNvGraphicFramePr>
            <a:graphicFrameLocks noChangeAspect="1"/>
          </p:cNvGraphicFramePr>
          <p:nvPr/>
        </p:nvGraphicFramePr>
        <p:xfrm>
          <a:off x="2133600" y="4648200"/>
          <a:ext cx="9525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8" name="Формула" r:id="rId19" imgW="952087" imgH="228501" progId="Equation.3">
                  <p:embed/>
                </p:oleObj>
              </mc:Choice>
              <mc:Fallback>
                <p:oleObj name="Формула" r:id="rId19" imgW="952087" imgH="228501" progId="Equation.3">
                  <p:embed/>
                  <p:pic>
                    <p:nvPicPr>
                      <p:cNvPr id="30770" name="Object 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4648200"/>
                        <a:ext cx="952500" cy="228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72" name="Text Box 52"/>
          <p:cNvSpPr txBox="1">
            <a:spLocks noChangeArrowheads="1"/>
          </p:cNvSpPr>
          <p:nvPr/>
        </p:nvSpPr>
        <p:spPr bwMode="auto">
          <a:xfrm>
            <a:off x="2895600" y="4648200"/>
            <a:ext cx="56388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    = 9</a:t>
            </a:r>
            <a:r>
              <a:rPr lang="el-GR" altLang="ru-RU" sz="1200" i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·</a:t>
            </a: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= 36 см</a:t>
            </a:r>
            <a:r>
              <a:rPr lang="ru-RU" altLang="ru-RU" sz="1200" i="1" baseline="30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l-GR" altLang="ru-RU" sz="1200" i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773" name="Text Box 53"/>
          <p:cNvSpPr txBox="1">
            <a:spLocks noChangeArrowheads="1"/>
          </p:cNvSpPr>
          <p:nvPr/>
        </p:nvSpPr>
        <p:spPr bwMode="auto">
          <a:xfrm>
            <a:off x="2057400" y="4953000"/>
            <a:ext cx="64770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2)</a:t>
            </a:r>
            <a:r>
              <a:rPr lang="en-US" altLang="ru-RU" sz="1200" i="1">
                <a:latin typeface="Arial" panose="020B0604020202020204" pitchFamily="34" charset="0"/>
              </a:rPr>
              <a:t>                                         </a:t>
            </a:r>
            <a:endParaRPr lang="ru-RU" altLang="ru-RU" sz="1200" i="1">
              <a:latin typeface="Arial" panose="020B0604020202020204" pitchFamily="34" charset="0"/>
            </a:endParaRPr>
          </a:p>
        </p:txBody>
      </p:sp>
      <p:sp>
        <p:nvSpPr>
          <p:cNvPr id="10290" name="Rectangle 55"/>
          <p:cNvSpPr>
            <a:spLocks noChangeArrowheads="1"/>
          </p:cNvSpPr>
          <p:nvPr/>
        </p:nvSpPr>
        <p:spPr bwMode="auto">
          <a:xfrm>
            <a:off x="1524001" y="3049072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30774" name="Object 54"/>
          <p:cNvGraphicFramePr>
            <a:graphicFrameLocks noChangeAspect="1"/>
          </p:cNvGraphicFramePr>
          <p:nvPr/>
        </p:nvGraphicFramePr>
        <p:xfrm>
          <a:off x="2362201" y="4876801"/>
          <a:ext cx="8096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9" name="Формула" r:id="rId21" imgW="812447" imgH="393529" progId="Equation.3">
                  <p:embed/>
                </p:oleObj>
              </mc:Choice>
              <mc:Fallback>
                <p:oleObj name="Формула" r:id="rId21" imgW="812447" imgH="393529" progId="Equation.3">
                  <p:embed/>
                  <p:pic>
                    <p:nvPicPr>
                      <p:cNvPr id="30774" name="Object 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1" y="4876801"/>
                        <a:ext cx="809625" cy="390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91" name="Rectangle 57"/>
          <p:cNvSpPr>
            <a:spLocks noChangeArrowheads="1"/>
          </p:cNvSpPr>
          <p:nvPr/>
        </p:nvSpPr>
        <p:spPr bwMode="auto">
          <a:xfrm>
            <a:off x="1524001" y="3049072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30776" name="Object 56"/>
          <p:cNvGraphicFramePr>
            <a:graphicFrameLocks noChangeAspect="1"/>
          </p:cNvGraphicFramePr>
          <p:nvPr/>
        </p:nvGraphicFramePr>
        <p:xfrm>
          <a:off x="3200401" y="4876801"/>
          <a:ext cx="67627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0" name="Формула" r:id="rId23" imgW="672808" imgH="393529" progId="Equation.3">
                  <p:embed/>
                </p:oleObj>
              </mc:Choice>
              <mc:Fallback>
                <p:oleObj name="Формула" r:id="rId23" imgW="672808" imgH="393529" progId="Equation.3">
                  <p:embed/>
                  <p:pic>
                    <p:nvPicPr>
                      <p:cNvPr id="30776" name="Object 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1" y="4876801"/>
                        <a:ext cx="676275" cy="390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78" name="Text Box 58"/>
          <p:cNvSpPr txBox="1">
            <a:spLocks noChangeArrowheads="1"/>
          </p:cNvSpPr>
          <p:nvPr/>
        </p:nvSpPr>
        <p:spPr bwMode="auto">
          <a:xfrm>
            <a:off x="3810000" y="4953000"/>
            <a:ext cx="45720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, </a:t>
            </a: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АО = 2</a:t>
            </a:r>
            <a:r>
              <a:rPr lang="el-GR" altLang="ru-RU" sz="1200" i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·</a:t>
            </a: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36/9 = 72/9 = 8 см.</a:t>
            </a:r>
            <a:endParaRPr lang="el-GR" altLang="ru-RU" sz="1200" i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779" name="Text Box 59"/>
          <p:cNvSpPr txBox="1">
            <a:spLocks noChangeArrowheads="1"/>
          </p:cNvSpPr>
          <p:nvPr/>
        </p:nvSpPr>
        <p:spPr bwMode="auto">
          <a:xfrm rot="16200000">
            <a:off x="8367713" y="1233488"/>
            <a:ext cx="762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400" i="1">
                <a:solidFill>
                  <a:srgbClr val="660033"/>
                </a:solidFill>
                <a:latin typeface="Arial" panose="020B0604020202020204" pitchFamily="34" charset="0"/>
              </a:rPr>
              <a:t>8 см</a:t>
            </a:r>
          </a:p>
        </p:txBody>
      </p:sp>
      <p:sp>
        <p:nvSpPr>
          <p:cNvPr id="30780" name="Text Box 60"/>
          <p:cNvSpPr txBox="1">
            <a:spLocks noChangeArrowheads="1"/>
          </p:cNvSpPr>
          <p:nvPr/>
        </p:nvSpPr>
        <p:spPr bwMode="auto">
          <a:xfrm>
            <a:off x="1981200" y="5257801"/>
            <a:ext cx="66294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AutoNum type="arabicParenR" startAt="3"/>
            </a:pP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АВС – прямоугольный, по теореме Пифагора ОС</a:t>
            </a:r>
            <a:r>
              <a:rPr lang="ru-RU" altLang="ru-RU" sz="1200" i="1" baseline="3000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 = АС</a:t>
            </a:r>
            <a:r>
              <a:rPr lang="ru-RU" altLang="ru-RU" sz="1200" i="1" baseline="3000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 – АО</a:t>
            </a:r>
            <a:r>
              <a:rPr lang="ru-RU" altLang="ru-RU" sz="1200" i="1" baseline="3000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 = 100 – 64 = 36,</a:t>
            </a:r>
          </a:p>
          <a:p>
            <a:pPr eaLnBrk="1" hangingPunct="1">
              <a:spcBef>
                <a:spcPct val="50000"/>
              </a:spcBef>
              <a:buFontTx/>
              <a:buAutoNum type="arabicParenR" startAt="3"/>
            </a:pPr>
            <a:endParaRPr lang="ru-RU" altLang="ru-RU" sz="1200" i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295" name="Rectangle 62"/>
          <p:cNvSpPr>
            <a:spLocks noChangeArrowheads="1"/>
          </p:cNvSpPr>
          <p:nvPr/>
        </p:nvSpPr>
        <p:spPr bwMode="auto">
          <a:xfrm>
            <a:off x="1524001" y="3163372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30781" name="Object 61"/>
          <p:cNvGraphicFramePr>
            <a:graphicFrameLocks noChangeAspect="1"/>
          </p:cNvGraphicFramePr>
          <p:nvPr/>
        </p:nvGraphicFramePr>
        <p:xfrm>
          <a:off x="2286001" y="5334001"/>
          <a:ext cx="14287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1" name="Формула" r:id="rId25" imgW="139579" imgH="164957" progId="Equation.3">
                  <p:embed/>
                </p:oleObj>
              </mc:Choice>
              <mc:Fallback>
                <p:oleObj name="Формула" r:id="rId25" imgW="139579" imgH="164957" progId="Equation.3">
                  <p:embed/>
                  <p:pic>
                    <p:nvPicPr>
                      <p:cNvPr id="30781" name="Object 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1" y="5334001"/>
                        <a:ext cx="142875" cy="161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83" name="Text Box 63"/>
          <p:cNvSpPr txBox="1">
            <a:spLocks noChangeArrowheads="1"/>
          </p:cNvSpPr>
          <p:nvPr/>
        </p:nvSpPr>
        <p:spPr bwMode="auto">
          <a:xfrm>
            <a:off x="2057400" y="5486400"/>
            <a:ext cx="63246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ОС = 6 см.</a:t>
            </a:r>
          </a:p>
        </p:txBody>
      </p:sp>
      <p:sp>
        <p:nvSpPr>
          <p:cNvPr id="30784" name="Text Box 64"/>
          <p:cNvSpPr txBox="1">
            <a:spLocks noChangeArrowheads="1"/>
          </p:cNvSpPr>
          <p:nvPr/>
        </p:nvSpPr>
        <p:spPr bwMode="auto">
          <a:xfrm>
            <a:off x="3048000" y="5486400"/>
            <a:ext cx="5410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4) ОВ = ВС + ОС = 9 + 6 = 15 см.</a:t>
            </a:r>
          </a:p>
        </p:txBody>
      </p:sp>
      <p:sp>
        <p:nvSpPr>
          <p:cNvPr id="30785" name="Text Box 65"/>
          <p:cNvSpPr txBox="1">
            <a:spLocks noChangeArrowheads="1"/>
          </p:cNvSpPr>
          <p:nvPr/>
        </p:nvSpPr>
        <p:spPr bwMode="auto">
          <a:xfrm>
            <a:off x="2286000" y="5791200"/>
            <a:ext cx="57150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u="sng">
                <a:solidFill>
                  <a:srgbClr val="660033"/>
                </a:solidFill>
                <a:latin typeface="Arial" panose="020B0604020202020204" pitchFamily="34" charset="0"/>
              </a:rPr>
              <a:t>Ответ:</a:t>
            </a:r>
            <a:r>
              <a:rPr lang="ru-RU" altLang="ru-RU" sz="1200">
                <a:solidFill>
                  <a:srgbClr val="660033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200" i="1">
                <a:solidFill>
                  <a:srgbClr val="000000"/>
                </a:solidFill>
                <a:latin typeface="Arial" panose="020B0604020202020204" pitchFamily="34" charset="0"/>
              </a:rPr>
              <a:t>6 см и 15 см.</a:t>
            </a:r>
            <a:endParaRPr lang="ru-RU" altLang="ru-RU" sz="1200">
              <a:solidFill>
                <a:srgbClr val="660033"/>
              </a:solidFill>
              <a:latin typeface="Arial" panose="020B0604020202020204" pitchFamily="34" charset="0"/>
            </a:endParaRPr>
          </a:p>
        </p:txBody>
      </p:sp>
      <p:sp>
        <p:nvSpPr>
          <p:cNvPr id="30786" name="Text Box 66"/>
          <p:cNvSpPr txBox="1">
            <a:spLocks noChangeArrowheads="1"/>
          </p:cNvSpPr>
          <p:nvPr/>
        </p:nvSpPr>
        <p:spPr bwMode="auto">
          <a:xfrm rot="21119996">
            <a:off x="7924800" y="2743200"/>
            <a:ext cx="990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400" i="1">
                <a:solidFill>
                  <a:srgbClr val="FF0000"/>
                </a:solidFill>
                <a:latin typeface="Arial" panose="020B0604020202020204" pitchFamily="34" charset="0"/>
              </a:rPr>
              <a:t>6 см</a:t>
            </a:r>
          </a:p>
        </p:txBody>
      </p:sp>
    </p:spTree>
    <p:extLst>
      <p:ext uri="{BB962C8B-B14F-4D97-AF65-F5344CB8AC3E}">
        <p14:creationId xmlns:p14="http://schemas.microsoft.com/office/powerpoint/2010/main" val="717665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0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5" dur="500"/>
                                        <p:tgtEl>
                                          <p:spTgt spid="30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30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0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0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1000"/>
                                        <p:tgtEl>
                                          <p:spTgt spid="30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30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30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30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30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30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 nodeType="clickPar">
                      <p:stCondLst>
                        <p:cond delay="indefinite"/>
                      </p:stCondLst>
                      <p:childTnLst>
                        <p:par>
                          <p:cTn id="1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30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 nodeType="clickPar">
                      <p:stCondLst>
                        <p:cond delay="indefinite"/>
                      </p:stCondLst>
                      <p:childTnLst>
                        <p:par>
                          <p:cTn id="1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 nodeType="clickPar">
                      <p:stCondLst>
                        <p:cond delay="indefinite"/>
                      </p:stCondLst>
                      <p:childTnLst>
                        <p:par>
                          <p:cTn id="1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 nodeType="clickPar">
                      <p:stCondLst>
                        <p:cond delay="indefinite"/>
                      </p:stCondLst>
                      <p:childTnLst>
                        <p:par>
                          <p:cTn id="1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 nodeType="clickPar">
                      <p:stCondLst>
                        <p:cond delay="indefinite"/>
                      </p:stCondLst>
                      <p:childTnLst>
                        <p:par>
                          <p:cTn id="1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 nodeType="clickPar">
                      <p:stCondLst>
                        <p:cond delay="indefinite"/>
                      </p:stCondLst>
                      <p:childTnLst>
                        <p:par>
                          <p:cTn id="1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30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 nodeType="clickPar">
                      <p:stCondLst>
                        <p:cond delay="indefinite"/>
                      </p:stCondLst>
                      <p:childTnLst>
                        <p:par>
                          <p:cTn id="1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30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 nodeType="clickPar">
                      <p:stCondLst>
                        <p:cond delay="indefinite"/>
                      </p:stCondLst>
                      <p:childTnLst>
                        <p:par>
                          <p:cTn id="1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2000"/>
                                        <p:tgtEl>
                                          <p:spTgt spid="307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2000" fill="hold"/>
                                        <p:tgtEl>
                                          <p:spTgt spid="307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2000" fill="hold"/>
                                        <p:tgtEl>
                                          <p:spTgt spid="307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 animBg="1"/>
      <p:bldP spid="30726" grpId="0"/>
      <p:bldP spid="30727" grpId="0" animBg="1"/>
      <p:bldP spid="30731" grpId="0"/>
      <p:bldP spid="30733" grpId="0"/>
      <p:bldP spid="30737" grpId="0"/>
      <p:bldP spid="30740" grpId="0"/>
      <p:bldP spid="30741" grpId="0"/>
      <p:bldP spid="30742" grpId="0" animBg="1"/>
      <p:bldP spid="30743" grpId="0"/>
      <p:bldP spid="30753" grpId="0"/>
      <p:bldP spid="30755" grpId="0" animBg="1"/>
      <p:bldP spid="30757" grpId="0"/>
      <p:bldP spid="30762" grpId="0"/>
      <p:bldP spid="30772" grpId="0"/>
      <p:bldP spid="30773" grpId="0"/>
      <p:bldP spid="30778" grpId="0"/>
      <p:bldP spid="30779" grpId="0"/>
      <p:bldP spid="30780" grpId="0"/>
      <p:bldP spid="30783" grpId="0"/>
      <p:bldP spid="30784" grpId="0"/>
      <p:bldP spid="30785" grpId="0"/>
      <p:bldP spid="30786" grpId="0"/>
    </p:bldLst>
  </p:timing>
</p:sld>
</file>

<file path=ppt/theme/theme1.xml><?xml version="1.0" encoding="utf-8"?>
<a:theme xmlns:a="http://schemas.openxmlformats.org/drawingml/2006/main" name="Легкий дым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27</TotalTime>
  <Words>879</Words>
  <Application>Microsoft Office PowerPoint</Application>
  <PresentationFormat>Широкоэкранный</PresentationFormat>
  <Paragraphs>127</Paragraphs>
  <Slides>10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Arial</vt:lpstr>
      <vt:lpstr>Century Gothic</vt:lpstr>
      <vt:lpstr>Tahoma</vt:lpstr>
      <vt:lpstr>Times New Roman</vt:lpstr>
      <vt:lpstr>Wingdings 3</vt:lpstr>
      <vt:lpstr>Легкий дым</vt:lpstr>
      <vt:lpstr>Формула</vt:lpstr>
      <vt:lpstr>Перпендикулярность   прямых и плоскостей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Перпендикулярность   прямых и плоскостей</dc:title>
  <dc:creator>Секретарь</dc:creator>
  <cp:lastModifiedBy>Секретарь</cp:lastModifiedBy>
  <cp:revision>3</cp:revision>
  <dcterms:created xsi:type="dcterms:W3CDTF">2020-12-17T09:28:33Z</dcterms:created>
  <dcterms:modified xsi:type="dcterms:W3CDTF">2020-12-17T11:27:49Z</dcterms:modified>
</cp:coreProperties>
</file>