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57" r:id="rId4"/>
    <p:sldId id="258" r:id="rId5"/>
    <p:sldId id="260" r:id="rId6"/>
    <p:sldId id="271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E8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94624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438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D1E7670-5DE4-464D-B9E6-2047BCCC827C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3A90A49-1B90-4002-95FA-FCFD8147E7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AEDB65-FC15-4D46-BB3B-4683FFCBF612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E324-7268-4814-A302-5EA183D5C6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pPr>
              <a:defRPr/>
            </a:pPr>
            <a:fld id="{4E99550B-3D37-4D2F-B93E-33BAA4262AF9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E79308A-D75C-40E3-A5B5-6367C640DF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8DA6EB-FFFF-4AEB-9F3C-179831933836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9206BD-DBDB-4E53-8C97-7B8443CB75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FF47DCC-50D1-4B57-8F50-DAB42CD9C1F2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pPr>
              <a:defRPr/>
            </a:pPr>
            <a:fld id="{F8E7B910-8D4F-4F81-963A-739862F48F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A5385B-2CA1-461E-938E-B480C507D334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692158-1594-4254-99DB-8E5C521057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6C712B-3206-430A-971B-83AA7DEF821A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F2118-9A2B-4D6B-9291-41240DD46C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E89518-A871-439E-B1A3-17F14B1FE9E0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1EF978-742E-4E4B-8BE2-1CC4DAE749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375C4D3-A850-4D5E-8DB3-F5C16512D26F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967194-65C5-4467-ACD7-188E76116B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A6534D-F4FF-4F39-AEA6-770B768E0570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58042-E536-48C0-A389-EE7C364F66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CC8E2F-A59B-488F-8275-3EB8459CE641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3D425-8CDA-4747-B319-64585E8CAF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C885748-5560-4AC5-BAE1-3001EBFCF36C}" type="datetimeFigureOut">
              <a:rPr lang="ru-RU" smtClean="0"/>
              <a:pPr>
                <a:defRPr/>
              </a:pPr>
              <a:t>20.12.2020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690F80C-EFAA-49FB-9BD0-DE339AFFCD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wmf"/><Relationship Id="rId26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7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2.wmf"/><Relationship Id="rId32" Type="http://schemas.openxmlformats.org/officeDocument/2006/relationships/image" Target="../media/image16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4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image" Target="../media/image11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28.wmf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2.emf"/><Relationship Id="rId4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wmf"/><Relationship Id="rId11" Type="http://schemas.openxmlformats.org/officeDocument/2006/relationships/image" Target="../media/image32.emf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357554" y="642918"/>
            <a:ext cx="5786446" cy="6140142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bIns="0" anchor="ctr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5400" b="1" i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Десятичные </a:t>
            </a:r>
            <a:r>
              <a:rPr lang="ru-RU" sz="5400" b="1" i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и натуральные </a:t>
            </a:r>
            <a:r>
              <a:rPr lang="ru-RU" sz="5400" b="1" i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логарифмы</a:t>
            </a:r>
          </a:p>
          <a:p>
            <a:pPr algn="ctr">
              <a:defRPr/>
            </a:pPr>
            <a:endParaRPr lang="ru-RU" sz="5400" b="1" i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5400" b="1" i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Формула перехода к </a:t>
            </a:r>
            <a:r>
              <a:rPr lang="ru-RU" sz="5400" b="1" i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новому основанию</a:t>
            </a:r>
            <a:endParaRPr lang="en-US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ctr">
              <a:defRPr/>
            </a:pP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 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1285852" y="571480"/>
            <a:ext cx="7643866" cy="523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152352" bIns="0" anchor="ctr">
            <a:spAutoFit/>
          </a:bodyPr>
          <a:lstStyle/>
          <a:p>
            <a:pPr algn="ctr" eaLnBrk="0" hangingPunct="0"/>
            <a:r>
              <a:rPr lang="ru-RU" sz="1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1200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2714612" cy="3929066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  <a:ex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spcBef>
                <a:spcPct val="0"/>
              </a:spcBef>
            </a:pPr>
            <a:endParaRPr lang="ru-RU" sz="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5143512"/>
            <a:ext cx="2714612" cy="1714488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  <a:ex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10 класс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урока</a:t>
            </a:r>
            <a:endParaRPr lang="ru-RU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2109482"/>
            <a:ext cx="7239000" cy="2391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Повторить свойства логарифмов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Решать задачи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Решать уравнения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Ввести понятия натурального и десятичного логарифмов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46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Заголовок 1"/>
          <p:cNvSpPr>
            <a:spLocks noGrp="1"/>
          </p:cNvSpPr>
          <p:nvPr>
            <p:ph type="title"/>
          </p:nvPr>
        </p:nvSpPr>
        <p:spPr>
          <a:xfrm>
            <a:off x="428625" y="203185"/>
            <a:ext cx="7500961" cy="115411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Свойства логарифмов</a:t>
            </a:r>
            <a:b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(а</a:t>
            </a:r>
            <a:r>
              <a:rPr lang="en-US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&gt;0,</a:t>
            </a:r>
            <a: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1,</a:t>
            </a:r>
            <a: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b&gt;0,</a:t>
            </a:r>
            <a: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c&gt;0</a:t>
            </a:r>
            <a: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 </a:t>
            </a:r>
            <a:r>
              <a:rPr lang="en-US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n0 )</a:t>
            </a:r>
            <a:endParaRPr lang="ru-RU" sz="44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:   </a:t>
            </a:r>
            <a:r>
              <a:rPr lang="ru-RU" sz="1200"/>
              <a:t> </a:t>
            </a:r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931863" y="1779588"/>
          <a:ext cx="142875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" name="Формула" r:id="rId3" imgW="558720" imgH="228600" progId="Equation.3">
                  <p:embed/>
                </p:oleObj>
              </mc:Choice>
              <mc:Fallback>
                <p:oleObj name="Формула" r:id="rId3" imgW="558720" imgH="228600" progId="Equation.3">
                  <p:embed/>
                  <p:pic>
                    <p:nvPicPr>
                      <p:cNvPr id="0" name="Picture 3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863" y="1779588"/>
                        <a:ext cx="1428750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146649" y="2708297"/>
          <a:ext cx="2357437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" name="Формула" r:id="rId5" imgW="838200" imgH="228600" progId="Equation.3">
                  <p:embed/>
                </p:oleObj>
              </mc:Choice>
              <mc:Fallback>
                <p:oleObj name="Формула" r:id="rId5" imgW="838200" imgH="228600" progId="Equation.3">
                  <p:embed/>
                  <p:pic>
                    <p:nvPicPr>
                      <p:cNvPr id="0" name="Picture 3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6649" y="2708297"/>
                        <a:ext cx="2357437" cy="563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915989" y="2136775"/>
          <a:ext cx="1084244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" name="Формула" r:id="rId7" imgW="444240" imgH="393480" progId="Equation.3">
                  <p:embed/>
                </p:oleObj>
              </mc:Choice>
              <mc:Fallback>
                <p:oleObj name="Формула" r:id="rId7" imgW="444240" imgH="393480" progId="Equation.3">
                  <p:embed/>
                  <p:pic>
                    <p:nvPicPr>
                      <p:cNvPr id="0" name="Picture 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989" y="2136775"/>
                        <a:ext cx="1084244" cy="696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931836" y="2851172"/>
          <a:ext cx="1143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7" name="Формула" r:id="rId9" imgW="457200" imgH="241300" progId="Equation.3">
                  <p:embed/>
                </p:oleObj>
              </mc:Choice>
              <mc:Fallback>
                <p:oleObj name="Формула" r:id="rId9" imgW="457200" imgH="241300" progId="Equation.3">
                  <p:embed/>
                  <p:pic>
                    <p:nvPicPr>
                      <p:cNvPr id="0" name="Picture 3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836" y="2851172"/>
                        <a:ext cx="11430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931836" y="3422672"/>
          <a:ext cx="128587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" name="Формула" r:id="rId11" imgW="507780" imgH="253890" progId="Equation.3">
                  <p:embed/>
                </p:oleObj>
              </mc:Choice>
              <mc:Fallback>
                <p:oleObj name="Формула" r:id="rId11" imgW="507780" imgH="253890" progId="Equation.3">
                  <p:embed/>
                  <p:pic>
                    <p:nvPicPr>
                      <p:cNvPr id="0" name="Picture 3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836" y="3422672"/>
                        <a:ext cx="128587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931836" y="4137047"/>
          <a:ext cx="114300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9" name="Формула" r:id="rId13" imgW="355292" imgH="203024" progId="Equation.3">
                  <p:embed/>
                </p:oleObj>
              </mc:Choice>
              <mc:Fallback>
                <p:oleObj name="Формула" r:id="rId13" imgW="355292" imgH="203024" progId="Equation.3">
                  <p:embed/>
                  <p:pic>
                    <p:nvPicPr>
                      <p:cNvPr id="0" name="Picture 3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836" y="4137047"/>
                        <a:ext cx="1143000" cy="496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1003274" y="4637109"/>
          <a:ext cx="1214437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0" name="Формула" r:id="rId15" imgW="507780" imgH="253890" progId="Equation.3">
                  <p:embed/>
                </p:oleObj>
              </mc:Choice>
              <mc:Fallback>
                <p:oleObj name="Формула" r:id="rId15" imgW="507780" imgH="253890" progId="Equation.3">
                  <p:embed/>
                  <p:pic>
                    <p:nvPicPr>
                      <p:cNvPr id="0" name="Picture 3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274" y="4637109"/>
                        <a:ext cx="1214437" cy="655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931836" y="5280047"/>
          <a:ext cx="11430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1" name="Формула" r:id="rId17" imgW="381000" imgH="228600" progId="Equation.3">
                  <p:embed/>
                </p:oleObj>
              </mc:Choice>
              <mc:Fallback>
                <p:oleObj name="Формула" r:id="rId17" imgW="381000" imgH="228600" progId="Equation.3">
                  <p:embed/>
                  <p:pic>
                    <p:nvPicPr>
                      <p:cNvPr id="0" name="Picture 3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836" y="5280047"/>
                        <a:ext cx="1143000" cy="557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5146649" y="4922859"/>
          <a:ext cx="267017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" name="Формула" r:id="rId19" imgW="952087" imgH="241195" progId="Equation.3">
                  <p:embed/>
                </p:oleObj>
              </mc:Choice>
              <mc:Fallback>
                <p:oleObj name="Формула" r:id="rId19" imgW="952087" imgH="241195" progId="Equation.3">
                  <p:embed/>
                  <p:pic>
                    <p:nvPicPr>
                      <p:cNvPr id="0" name="Picture 3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6649" y="4922859"/>
                        <a:ext cx="2670175" cy="598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146649" y="3779859"/>
          <a:ext cx="13573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" name="Формула" r:id="rId21" imgW="545863" imgH="241195" progId="Equation.3">
                  <p:embed/>
                </p:oleObj>
              </mc:Choice>
              <mc:Fallback>
                <p:oleObj name="Формула" r:id="rId21" imgW="545863" imgH="241195" progId="Equation.3">
                  <p:embed/>
                  <p:pic>
                    <p:nvPicPr>
                      <p:cNvPr id="0" name="Picture 3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6649" y="3779859"/>
                        <a:ext cx="1357312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289524" y="5708672"/>
          <a:ext cx="1512887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" name="Формула" r:id="rId23" imgW="571252" imgH="393529" progId="Equation.3">
                  <p:embed/>
                </p:oleObj>
              </mc:Choice>
              <mc:Fallback>
                <p:oleObj name="Формула" r:id="rId23" imgW="571252" imgH="393529" progId="Equation.3">
                  <p:embed/>
                  <p:pic>
                    <p:nvPicPr>
                      <p:cNvPr id="0" name="Picture 3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9524" y="5708672"/>
                        <a:ext cx="1512887" cy="77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5286380" y="2214554"/>
          <a:ext cx="425486" cy="509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" name="Формула" r:id="rId25" imgW="164957" imgH="203024" progId="Equation.3">
                  <p:embed/>
                </p:oleObj>
              </mc:Choice>
              <mc:Fallback>
                <p:oleObj name="Формула" r:id="rId25" imgW="164957" imgH="203024" progId="Equation.3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0" y="2214554"/>
                        <a:ext cx="425486" cy="509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5146649" y="1714488"/>
          <a:ext cx="1071562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" name="Формула" r:id="rId27" imgW="457200" imgH="241300" progId="Equation.3">
                  <p:embed/>
                </p:oleObj>
              </mc:Choice>
              <mc:Fallback>
                <p:oleObj name="Формула" r:id="rId27" imgW="457200" imgH="241300" progId="Equation.3">
                  <p:embed/>
                  <p:pic>
                    <p:nvPicPr>
                      <p:cNvPr id="0" name="Picture 3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6649" y="1714488"/>
                        <a:ext cx="1071562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931836" y="5994422"/>
          <a:ext cx="107156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7" name="Формула" r:id="rId29" imgW="419100" imgH="228600" progId="Equation.3">
                  <p:embed/>
                </p:oleObj>
              </mc:Choice>
              <mc:Fallback>
                <p:oleObj name="Формула" r:id="rId29" imgW="419100" imgH="228600" progId="Equation.3">
                  <p:embed/>
                  <p:pic>
                    <p:nvPicPr>
                      <p:cNvPr id="0" name="Picture 3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836" y="5994422"/>
                        <a:ext cx="1071563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5575274" y="3279797"/>
          <a:ext cx="3571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8" name="Формула" r:id="rId31" imgW="126725" imgH="177415" progId="Equation.3">
                  <p:embed/>
                </p:oleObj>
              </mc:Choice>
              <mc:Fallback>
                <p:oleObj name="Формула" r:id="rId31" imgW="126725" imgH="177415" progId="Equation.3">
                  <p:embed/>
                  <p:pic>
                    <p:nvPicPr>
                      <p:cNvPr id="0" name="Picture 3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5274" y="3279797"/>
                        <a:ext cx="35718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5646711" y="4279922"/>
          <a:ext cx="357188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9" name="Формула" r:id="rId33" imgW="88707" imgH="164742" progId="Equation.3">
                  <p:embed/>
                </p:oleObj>
              </mc:Choice>
              <mc:Fallback>
                <p:oleObj name="Формула" r:id="rId33" imgW="88707" imgH="164742" progId="Equation.3">
                  <p:embed/>
                  <p:pic>
                    <p:nvPicPr>
                      <p:cNvPr id="0" name="Picture 3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6711" y="4279922"/>
                        <a:ext cx="357188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Прямая со стрелкой 20"/>
          <p:cNvCxnSpPr/>
          <p:nvPr/>
        </p:nvCxnSpPr>
        <p:spPr>
          <a:xfrm>
            <a:off x="2285984" y="2071678"/>
            <a:ext cx="2857520" cy="9286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928794" y="2500306"/>
            <a:ext cx="3286148" cy="27146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003399" y="3279797"/>
            <a:ext cx="3211543" cy="79214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000232" y="3714752"/>
            <a:ext cx="3286148" cy="242889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000232" y="2565424"/>
            <a:ext cx="3289292" cy="17208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2143108" y="2071678"/>
            <a:ext cx="3000396" cy="292895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2071670" y="3636984"/>
            <a:ext cx="3503604" cy="186371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2003399" y="4637109"/>
            <a:ext cx="3643312" cy="16430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Заголовок 1"/>
          <p:cNvSpPr>
            <a:spLocks noGrp="1"/>
          </p:cNvSpPr>
          <p:nvPr>
            <p:ph type="title"/>
          </p:nvPr>
        </p:nvSpPr>
        <p:spPr>
          <a:xfrm>
            <a:off x="-32" y="285713"/>
            <a:ext cx="8229600" cy="71439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sz="4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значение выражений</a:t>
            </a:r>
          </a:p>
        </p:txBody>
      </p:sp>
      <p:graphicFrame>
        <p:nvGraphicFramePr>
          <p:cNvPr id="2050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214282" y="1500190"/>
          <a:ext cx="13922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6" name="Формула" r:id="rId3" imgW="583693" imgH="215713" progId="Equation.3">
                  <p:embed/>
                </p:oleObj>
              </mc:Choice>
              <mc:Fallback>
                <p:oleObj name="Формула" r:id="rId3" imgW="583693" imgH="215713" progId="Equation.3">
                  <p:embed/>
                  <p:pic>
                    <p:nvPicPr>
                      <p:cNvPr id="0" name="Picture 24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1500190"/>
                        <a:ext cx="1392237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14282" y="2928940"/>
          <a:ext cx="169068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7" name="Формула" r:id="rId5" imgW="545863" imgH="393529" progId="Equation.3">
                  <p:embed/>
                </p:oleObj>
              </mc:Choice>
              <mc:Fallback>
                <p:oleObj name="Формула" r:id="rId5" imgW="545863" imgH="393529" progId="Equation.3">
                  <p:embed/>
                  <p:pic>
                    <p:nvPicPr>
                      <p:cNvPr id="0" name="Picture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2928940"/>
                        <a:ext cx="1690687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214282" y="3786190"/>
          <a:ext cx="16446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8" name="Формула" r:id="rId7" imgW="596900" imgH="241300" progId="Equation.3">
                  <p:embed/>
                </p:oleObj>
              </mc:Choice>
              <mc:Fallback>
                <p:oleObj name="Формула" r:id="rId7" imgW="596900" imgH="241300" progId="Equation.3">
                  <p:embed/>
                  <p:pic>
                    <p:nvPicPr>
                      <p:cNvPr id="0" name="Picture 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3786190"/>
                        <a:ext cx="1644650" cy="547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65069" y="2070102"/>
          <a:ext cx="13350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9" name="Формула" r:id="rId9" imgW="583947" imgH="393529" progId="Equation.3">
                  <p:embed/>
                </p:oleObj>
              </mc:Choice>
              <mc:Fallback>
                <p:oleObj name="Формула" r:id="rId9" imgW="583947" imgH="393529" progId="Equation.3">
                  <p:embed/>
                  <p:pic>
                    <p:nvPicPr>
                      <p:cNvPr id="0" name="Picture 2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069" y="2070102"/>
                        <a:ext cx="1335088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142844" y="4500565"/>
          <a:ext cx="164306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0" name="Формула" r:id="rId11" imgW="469696" imgH="203112" progId="Equation.3">
                  <p:embed/>
                </p:oleObj>
              </mc:Choice>
              <mc:Fallback>
                <p:oleObj name="Формула" r:id="rId11" imgW="469696" imgH="203112" progId="Equation.3">
                  <p:embed/>
                  <p:pic>
                    <p:nvPicPr>
                      <p:cNvPr id="0" name="Picture 2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4" y="4500565"/>
                        <a:ext cx="1643063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643282" y="1500190"/>
          <a:ext cx="18557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1" name="Формула" r:id="rId13" imgW="520474" imgH="203112" progId="Equation.3">
                  <p:embed/>
                </p:oleObj>
              </mc:Choice>
              <mc:Fallback>
                <p:oleObj name="Формула" r:id="rId13" imgW="520474" imgH="203112" progId="Equation.3">
                  <p:embed/>
                  <p:pic>
                    <p:nvPicPr>
                      <p:cNvPr id="0" name="Picture 2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282" y="1500190"/>
                        <a:ext cx="1855787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3643282" y="2143127"/>
          <a:ext cx="15938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2" name="Формула" r:id="rId15" imgW="558800" imgH="228600" progId="Equation.3">
                  <p:embed/>
                </p:oleObj>
              </mc:Choice>
              <mc:Fallback>
                <p:oleObj name="Формула" r:id="rId15" imgW="558800" imgH="228600" progId="Equation.3">
                  <p:embed/>
                  <p:pic>
                    <p:nvPicPr>
                      <p:cNvPr id="0" name="Picture 2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282" y="2143127"/>
                        <a:ext cx="159385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3643282" y="2857502"/>
          <a:ext cx="1757362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3" name="Формула" r:id="rId17" imgW="520700" imgH="228600" progId="Equation.3">
                  <p:embed/>
                </p:oleObj>
              </mc:Choice>
              <mc:Fallback>
                <p:oleObj name="Формула" r:id="rId17" imgW="520700" imgH="228600" progId="Equation.3">
                  <p:embed/>
                  <p:pic>
                    <p:nvPicPr>
                      <p:cNvPr id="0" name="Picture 2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282" y="2857502"/>
                        <a:ext cx="1757362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3643282" y="3500440"/>
          <a:ext cx="2795587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" name="Формула" r:id="rId19" imgW="1079032" imgH="215806" progId="Equation.3">
                  <p:embed/>
                </p:oleObj>
              </mc:Choice>
              <mc:Fallback>
                <p:oleObj name="Формула" r:id="rId19" imgW="1079032" imgH="215806" progId="Equation.3">
                  <p:embed/>
                  <p:pic>
                    <p:nvPicPr>
                      <p:cNvPr id="0" name="Picture 2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282" y="3500440"/>
                        <a:ext cx="2795587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3643282" y="4071940"/>
          <a:ext cx="2732087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" name="Формула" r:id="rId21" imgW="1028254" imgH="393529" progId="Equation.3">
                  <p:embed/>
                </p:oleObj>
              </mc:Choice>
              <mc:Fallback>
                <p:oleObj name="Формула" r:id="rId21" imgW="1028254" imgH="393529" progId="Equation.3">
                  <p:embed/>
                  <p:pic>
                    <p:nvPicPr>
                      <p:cNvPr id="0" name="Picture 2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282" y="4071940"/>
                        <a:ext cx="2732087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3546444" y="5143502"/>
          <a:ext cx="301942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" name="Формула" r:id="rId23" imgW="1180588" imgH="342751" progId="Equation.3">
                  <p:embed/>
                </p:oleObj>
              </mc:Choice>
              <mc:Fallback>
                <p:oleObj name="Формула" r:id="rId23" imgW="1180588" imgH="342751" progId="Equation.3">
                  <p:embed/>
                  <p:pic>
                    <p:nvPicPr>
                      <p:cNvPr id="0" name="Picture 2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6444" y="5143502"/>
                        <a:ext cx="3019425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3571844" y="5929315"/>
          <a:ext cx="317023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7" name="Формула" r:id="rId25" imgW="1282700" imgH="254000" progId="Equation.3">
                  <p:embed/>
                </p:oleObj>
              </mc:Choice>
              <mc:Fallback>
                <p:oleObj name="Формула" r:id="rId25" imgW="1282700" imgH="254000" progId="Equation.3">
                  <p:embed/>
                  <p:pic>
                    <p:nvPicPr>
                      <p:cNvPr id="0" name="Picture 2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44" y="5929315"/>
                        <a:ext cx="3170238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857328" y="1500174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</a:rPr>
              <a:t>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857328" y="2285992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>
                  <a:solidFill>
                    <a:schemeClr val="tx1"/>
                  </a:solidFill>
                </a:ln>
              </a:rPr>
              <a:t>-</a:t>
            </a:r>
            <a:r>
              <a:rPr lang="en-US" sz="3200" dirty="0">
                <a:ln>
                  <a:solidFill>
                    <a:schemeClr val="tx1"/>
                  </a:solidFill>
                </a:ln>
              </a:rPr>
              <a:t> 0,5</a:t>
            </a:r>
            <a:r>
              <a:rPr lang="ru-RU" sz="3200" dirty="0">
                <a:ln>
                  <a:solidFill>
                    <a:schemeClr val="tx1"/>
                  </a:solidFill>
                </a:ln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857328" y="3071810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-0,5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7328" y="3786190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4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57328" y="4572008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3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0694" y="1500174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9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0694" y="2285992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3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0694" y="2928934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25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86550" y="3500438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1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86550" y="4286256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1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786550" y="5072074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-2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786550" y="6000768"/>
            <a:ext cx="1285884" cy="5000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>
                  <a:solidFill>
                    <a:schemeClr val="tx1"/>
                  </a:solidFill>
                </a:ln>
              </a:rPr>
              <a:t>2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358246" cy="635798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buNone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Десятичным логарифмом</a:t>
            </a:r>
          </a:p>
          <a:p>
            <a:pPr eaLnBrk="1" hangingPunct="1">
              <a:buNone/>
            </a:pP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называется логарифм </a:t>
            </a:r>
            <a:r>
              <a:rPr lang="ru-RU" sz="3600" u="sng" spc="50" dirty="0" smtClean="0">
                <a:ln w="11430"/>
                <a:latin typeface="Times New Roman" pitchFamily="18" charset="0"/>
                <a:cs typeface="Times New Roman" pitchFamily="18" charset="0"/>
              </a:rPr>
              <a:t>по основанию </a:t>
            </a:r>
            <a:r>
              <a:rPr lang="ru-RU" sz="3600" b="1" u="sng" spc="50" dirty="0" smtClean="0">
                <a:ln w="11430"/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 eaLnBrk="1" hangingPunct="1">
              <a:buNone/>
            </a:pP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Он обозначается </a:t>
            </a:r>
            <a:r>
              <a:rPr lang="ru-RU" sz="3600" b="1" i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 eaLnBrk="1" hangingPunct="1">
              <a:buNone/>
            </a:pP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т.е. </a:t>
            </a:r>
            <a:r>
              <a:rPr lang="ru-RU" sz="3600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ru-RU" sz="3600" spc="50" baseline="-25000" dirty="0" smtClean="0">
                <a:ln w="11430"/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600" i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None/>
            </a:pP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Натуральным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логарифмом</a:t>
            </a:r>
          </a:p>
          <a:p>
            <a:pPr eaLnBrk="1" hangingPunct="1">
              <a:buNone/>
            </a:pP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называется</a:t>
            </a:r>
            <a:r>
              <a:rPr lang="ru-RU" sz="3600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логарифм </a:t>
            </a:r>
            <a:r>
              <a:rPr lang="ru-RU" sz="3600" u="sng" spc="50" dirty="0" smtClean="0">
                <a:ln w="11430"/>
                <a:latin typeface="Times New Roman" pitchFamily="18" charset="0"/>
                <a:cs typeface="Times New Roman" pitchFamily="18" charset="0"/>
              </a:rPr>
              <a:t>по основанию </a:t>
            </a:r>
            <a:r>
              <a:rPr lang="ru-RU" sz="3600" b="1" i="1" u="sng" spc="50" dirty="0" smtClean="0">
                <a:ln w="11430"/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eaLnBrk="1" hangingPunct="1">
              <a:buNone/>
            </a:pP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Он обозначается </a:t>
            </a:r>
            <a:r>
              <a:rPr lang="ru-RU" sz="3600" b="1" i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ln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, т.е. </a:t>
            </a:r>
            <a:r>
              <a:rPr lang="ru-RU" sz="3600" i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ru-RU" sz="3600" i="1" spc="50" baseline="-25000" dirty="0" err="1" smtClean="0">
                <a:ln w="11430"/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600" i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ln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None/>
            </a:pP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Число</a:t>
            </a:r>
            <a:r>
              <a:rPr lang="ru-RU" sz="3600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является иррациональным,</a:t>
            </a:r>
          </a:p>
          <a:p>
            <a:pPr eaLnBrk="1" hangingPunct="1">
              <a:buNone/>
            </a:pPr>
            <a:r>
              <a:rPr lang="ru-RU" sz="36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spc="50" dirty="0" smtClean="0">
                <a:ln w="11430"/>
                <a:latin typeface="Times New Roman" pitchFamily="18" charset="0"/>
                <a:cs typeface="Times New Roman" pitchFamily="18" charset="0"/>
              </a:rPr>
              <a:t> ≈ 2,718281828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0010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Проблема</a:t>
            </a:r>
          </a:p>
        </p:txBody>
      </p:sp>
      <p:sp>
        <p:nvSpPr>
          <p:cNvPr id="4100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7786742" cy="3071834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4400" u="sng" dirty="0" smtClean="0">
                <a:latin typeface="Times New Roman" pitchFamily="18" charset="0"/>
                <a:cs typeface="Times New Roman" pitchFamily="18" charset="0"/>
              </a:rPr>
              <a:t>Обратите внимание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- действия с логарифмами 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возможны только при одинаковых основаниях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marL="0" indent="0">
              <a:buFont typeface="Arial" charset="0"/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 если основания разные!? 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98" name="Содержимое 3"/>
          <p:cNvGraphicFramePr>
            <a:graphicFrameLocks noChangeAspect="1"/>
          </p:cNvGraphicFramePr>
          <p:nvPr/>
        </p:nvGraphicFramePr>
        <p:xfrm>
          <a:off x="1857356" y="5072074"/>
          <a:ext cx="4464057" cy="1057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Формула" r:id="rId3" imgW="965200" imgH="228600" progId="Equation.3">
                  <p:embed/>
                </p:oleObj>
              </mc:Choice>
              <mc:Fallback>
                <p:oleObj name="Формула" r:id="rId3" imgW="965200" imgH="2286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56" y="5072074"/>
                        <a:ext cx="4464057" cy="10572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92867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Переход к новому основанию</a:t>
            </a:r>
          </a:p>
        </p:txBody>
      </p:sp>
      <p:sp>
        <p:nvSpPr>
          <p:cNvPr id="5125" name="Содержимое 2"/>
          <p:cNvSpPr>
            <a:spLocks noGrp="1"/>
          </p:cNvSpPr>
          <p:nvPr>
            <p:ph idx="1"/>
          </p:nvPr>
        </p:nvSpPr>
        <p:spPr>
          <a:xfrm>
            <a:off x="428625" y="1214438"/>
            <a:ext cx="7715275" cy="5500710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Теорема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дан логарифм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ru-RU" i="1" baseline="-250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Тогда для любого числа 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такого, что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&gt; 0 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≠ 1, верно равенство: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частности, если положить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получим: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3000363" y="2692161"/>
          <a:ext cx="3311087" cy="1522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Формула" r:id="rId3" imgW="939392" imgH="431613" progId="Equation.3">
                  <p:embed/>
                </p:oleObj>
              </mc:Choice>
              <mc:Fallback>
                <p:oleObj name="Формула" r:id="rId3" imgW="939392" imgH="431613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3" y="2692161"/>
                        <a:ext cx="3311087" cy="152265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C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745" y="5445224"/>
            <a:ext cx="3223034" cy="905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428596" y="500042"/>
          <a:ext cx="4186555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0" name="Формула" r:id="rId3" imgW="1219200" imgH="228600" progId="Equation.3">
                  <p:embed/>
                </p:oleObj>
              </mc:Choice>
              <mc:Fallback>
                <p:oleObj name="Формула" r:id="rId3" imgW="1219200" imgH="228600" progId="Equation.3">
                  <p:embed/>
                  <p:pic>
                    <p:nvPicPr>
                      <p:cNvPr id="0" name="Picture 10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500042"/>
                        <a:ext cx="4186555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358775" y="2428868"/>
          <a:ext cx="7568668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1" name="Формула" r:id="rId5" imgW="2324100" imgH="241300" progId="Equation.3">
                  <p:embed/>
                </p:oleObj>
              </mc:Choice>
              <mc:Fallback>
                <p:oleObj name="Формула" r:id="rId5" imgW="2324100" imgH="241300" progId="Equation.3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" y="2428868"/>
                        <a:ext cx="7568668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1214422"/>
            <a:ext cx="8072462" cy="100013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Воспользуемся сначала свойством</a:t>
            </a: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5000628" y="1346200"/>
          <a:ext cx="3000396" cy="725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2" name="Формула" r:id="rId7" imgW="1117440" imgH="241200" progId="Equation.3">
                  <p:embed/>
                </p:oleObj>
              </mc:Choice>
              <mc:Fallback>
                <p:oleObj name="Формула" r:id="rId7" imgW="1117440" imgH="241200" progId="Equation.3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1346200"/>
                        <a:ext cx="3000396" cy="7254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0" y="3500438"/>
            <a:ext cx="8072461" cy="107157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Теперь перейдем к основанию </a:t>
            </a:r>
            <a:r>
              <a:rPr lang="ru-RU" sz="24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2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31752" name="Object 8"/>
          <p:cNvGraphicFramePr>
            <a:graphicFrameLocks noChangeAspect="1"/>
          </p:cNvGraphicFramePr>
          <p:nvPr/>
        </p:nvGraphicFramePr>
        <p:xfrm>
          <a:off x="439734" y="4670442"/>
          <a:ext cx="4069232" cy="1330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3" name="Формула" r:id="rId9" imgW="1320227" imgH="431613" progId="Equation.3">
                  <p:embed/>
                </p:oleObj>
              </mc:Choice>
              <mc:Fallback>
                <p:oleObj name="Формула" r:id="rId9" imgW="1320227" imgH="431613" progId="Equation.3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4" y="4670442"/>
                        <a:ext cx="4069232" cy="13303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0628" y="3698562"/>
            <a:ext cx="3033932" cy="905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143900" cy="92867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Полезно запомнить</a:t>
            </a:r>
          </a:p>
        </p:txBody>
      </p:sp>
      <p:graphicFrame>
        <p:nvGraphicFramePr>
          <p:cNvPr id="7296" name="Object 128"/>
          <p:cNvGraphicFramePr>
            <a:graphicFrameLocks noChangeAspect="1"/>
          </p:cNvGraphicFramePr>
          <p:nvPr/>
        </p:nvGraphicFramePr>
        <p:xfrm>
          <a:off x="357158" y="1643050"/>
          <a:ext cx="7339013" cy="152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2" name="Формула" r:id="rId3" imgW="2082600" imgH="431640" progId="Equation.3">
                  <p:embed/>
                </p:oleObj>
              </mc:Choice>
              <mc:Fallback>
                <p:oleObj name="Формула" r:id="rId3" imgW="2082600" imgH="431640" progId="Equation.3">
                  <p:embed/>
                  <p:pic>
                    <p:nvPicPr>
                      <p:cNvPr id="0" name="Picture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1643050"/>
                        <a:ext cx="7339013" cy="1522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EAEAEA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7" name="Object 129"/>
          <p:cNvGraphicFramePr>
            <a:graphicFrameLocks noChangeAspect="1"/>
          </p:cNvGraphicFramePr>
          <p:nvPr/>
        </p:nvGraphicFramePr>
        <p:xfrm>
          <a:off x="1000100" y="3929066"/>
          <a:ext cx="6000791" cy="127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3" name="Формула" r:id="rId5" imgW="1079280" imgH="228600" progId="Equation.3">
                  <p:embed/>
                </p:oleObj>
              </mc:Choice>
              <mc:Fallback>
                <p:oleObj name="Формула" r:id="rId5" imgW="1079280" imgH="228600" progId="Equation.3">
                  <p:embed/>
                  <p:pic>
                    <p:nvPicPr>
                      <p:cNvPr id="0" name="Picture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3929066"/>
                        <a:ext cx="6000791" cy="127228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C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1055</TotalTime>
  <Words>188</Words>
  <Application>Microsoft Office PowerPoint</Application>
  <PresentationFormat>Экран (4:3)</PresentationFormat>
  <Paragraphs>53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Monotype Corsiva</vt:lpstr>
      <vt:lpstr>Symbol</vt:lpstr>
      <vt:lpstr>Times New Roman</vt:lpstr>
      <vt:lpstr>Trebuchet MS</vt:lpstr>
      <vt:lpstr>Wingdings</vt:lpstr>
      <vt:lpstr>Wingdings 2</vt:lpstr>
      <vt:lpstr>Изящная</vt:lpstr>
      <vt:lpstr>Формула</vt:lpstr>
      <vt:lpstr>Презентация PowerPoint</vt:lpstr>
      <vt:lpstr>Цели урока</vt:lpstr>
      <vt:lpstr>Свойства логарифмов (а&gt;0, а1, b&gt;0, c&gt;0, n0 )</vt:lpstr>
      <vt:lpstr>Найдите значение выражений</vt:lpstr>
      <vt:lpstr>Презентация PowerPoint</vt:lpstr>
      <vt:lpstr>Проблема</vt:lpstr>
      <vt:lpstr>Переход к новому основанию</vt:lpstr>
      <vt:lpstr>Презентация PowerPoint</vt:lpstr>
      <vt:lpstr>Полезно запомнить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НШ1</cp:lastModifiedBy>
  <cp:revision>141</cp:revision>
  <dcterms:created xsi:type="dcterms:W3CDTF">2011-08-06T10:27:06Z</dcterms:created>
  <dcterms:modified xsi:type="dcterms:W3CDTF">2020-12-20T09:10:50Z</dcterms:modified>
</cp:coreProperties>
</file>