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89AB1-24C3-4A4D-B021-97C442B65A95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09091-A747-453C-AA4A-7DD3A1AB7E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8762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89AB1-24C3-4A4D-B021-97C442B65A95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09091-A747-453C-AA4A-7DD3A1AB7E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5837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89AB1-24C3-4A4D-B021-97C442B65A95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09091-A747-453C-AA4A-7DD3A1AB7EB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672237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89AB1-24C3-4A4D-B021-97C442B65A95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09091-A747-453C-AA4A-7DD3A1AB7E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41857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89AB1-24C3-4A4D-B021-97C442B65A95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09091-A747-453C-AA4A-7DD3A1AB7EB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38700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89AB1-24C3-4A4D-B021-97C442B65A95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09091-A747-453C-AA4A-7DD3A1AB7E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7795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89AB1-24C3-4A4D-B021-97C442B65A95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09091-A747-453C-AA4A-7DD3A1AB7E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06279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89AB1-24C3-4A4D-B021-97C442B65A95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09091-A747-453C-AA4A-7DD3A1AB7E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300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89AB1-24C3-4A4D-B021-97C442B65A95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09091-A747-453C-AA4A-7DD3A1AB7E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34364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89AB1-24C3-4A4D-B021-97C442B65A95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09091-A747-453C-AA4A-7DD3A1AB7E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0653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89AB1-24C3-4A4D-B021-97C442B65A95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09091-A747-453C-AA4A-7DD3A1AB7E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2141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89AB1-24C3-4A4D-B021-97C442B65A95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09091-A747-453C-AA4A-7DD3A1AB7E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6561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89AB1-24C3-4A4D-B021-97C442B65A95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09091-A747-453C-AA4A-7DD3A1AB7E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9193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89AB1-24C3-4A4D-B021-97C442B65A95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09091-A747-453C-AA4A-7DD3A1AB7E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65563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89AB1-24C3-4A4D-B021-97C442B65A95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09091-A747-453C-AA4A-7DD3A1AB7E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987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89AB1-24C3-4A4D-B021-97C442B65A95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09091-A747-453C-AA4A-7DD3A1AB7E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8750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D89AB1-24C3-4A4D-B021-97C442B65A95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2809091-A747-453C-AA4A-7DD3A1AB7E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1104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Слова категории состояния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Урок русского языка в 10 </a:t>
            </a:r>
            <a:r>
              <a:rPr lang="ru-RU" dirty="0" err="1" smtClean="0"/>
              <a:t>кл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6223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Творческое задание</a:t>
            </a:r>
            <a:r>
              <a:rPr lang="ru-RU" i="1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smtClean="0"/>
              <a:t> </a:t>
            </a:r>
            <a:r>
              <a:rPr lang="ru-RU" sz="4800" i="1" dirty="0"/>
              <a:t>Составь предложения так, чтобы слова </a:t>
            </a:r>
            <a:r>
              <a:rPr lang="ru-RU" sz="4800" b="1" i="1" dirty="0"/>
              <a:t>тихо, весело, смешно</a:t>
            </a:r>
            <a:r>
              <a:rPr lang="ru-RU" sz="4800" i="1" dirty="0"/>
              <a:t> выступали в роли разных частей речи</a:t>
            </a:r>
            <a:r>
              <a:rPr lang="ru-RU" sz="4800" dirty="0"/>
              <a:t>.</a:t>
            </a:r>
          </a:p>
          <a:p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2989622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Сравнительный анализ предложений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 descr="https://xn--i1abbnckbmcl9fb.xn--p1ai/%D1%81%D1%82%D0%B0%D1%82%D1%8C%D0%B8/672566/img1.gif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502" y="1983035"/>
            <a:ext cx="8527056" cy="440674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534709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Вывод: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1467185"/>
              </p:ext>
            </p:extLst>
          </p:nvPr>
        </p:nvGraphicFramePr>
        <p:xfrm>
          <a:off x="176268" y="1531346"/>
          <a:ext cx="11575464" cy="53810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938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38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938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938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2541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 dirty="0">
                          <a:effectLst/>
                        </a:rPr>
                        <a:t>Части речи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 dirty="0">
                          <a:effectLst/>
                        </a:rPr>
                        <a:t>Слова категории состояния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 dirty="0">
                          <a:effectLst/>
                        </a:rPr>
                        <a:t>Краткое прилагательное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 dirty="0">
                          <a:effectLst/>
                        </a:rPr>
                        <a:t>Наречие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541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800" dirty="0">
                          <a:effectLst/>
                        </a:rPr>
                        <a:t>Значение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3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Состояние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 dirty="0">
                          <a:effectLst/>
                        </a:rPr>
                        <a:t>признак предмета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 dirty="0">
                          <a:effectLst/>
                        </a:rPr>
                        <a:t>признак действия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772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800" dirty="0">
                          <a:effectLst/>
                        </a:rPr>
                        <a:t>Синтаксическая </a:t>
                      </a:r>
                      <a:br>
                        <a:rPr lang="ru-RU" sz="2800" dirty="0">
                          <a:effectLst/>
                        </a:rPr>
                      </a:br>
                      <a:r>
                        <a:rPr lang="ru-RU" sz="2800" dirty="0">
                          <a:effectLst/>
                        </a:rPr>
                        <a:t>роль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3200" dirty="0">
                          <a:effectLst/>
                        </a:rPr>
                        <a:t>сказуемое в односоставном предложении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800" dirty="0">
                          <a:effectLst/>
                        </a:rPr>
                        <a:t>часть составного именного сказуемого в двусоставном предложении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3600" dirty="0">
                          <a:effectLst/>
                        </a:rPr>
                        <a:t>обстоятельство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-767455" y="-317006"/>
            <a:ext cx="1342082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категория состояния обладает отличительными признаками</a:t>
            </a:r>
            <a:r>
              <a:rPr kumimoji="0" lang="ru-RU" alt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kumimoji="0" lang="ru-RU" altLang="ru-RU" sz="1000" b="0" i="1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(таблицу </a:t>
            </a:r>
            <a:r>
              <a:rPr kumimoji="0" lang="ru-RU" altLang="ru-RU" sz="1000" b="0" i="1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kumimoji="0" lang="ru-RU" altLang="ru-RU" sz="1000" b="0" i="1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тетрадь)</a:t>
            </a:r>
            <a:endParaRPr kumimoji="0" lang="ru-RU" altLang="ru-RU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8162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3600" b="1" dirty="0"/>
              <a:t>Категория состояния</a:t>
            </a:r>
            <a:r>
              <a:rPr lang="ru-RU" sz="3600" dirty="0"/>
              <a:t> – это самостоятельная часть речи, которая обозначает состояние человека, природы, окружающей среды, а также состояния, связанные с модальной оценкой, и отвечает на вопрос </a:t>
            </a:r>
            <a:r>
              <a:rPr lang="ru-RU" sz="3600" i="1" dirty="0"/>
              <a:t>каково?</a:t>
            </a:r>
            <a:endParaRPr lang="ru-RU" sz="3600" dirty="0"/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7788715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/>
              <a:t>Модальность</a:t>
            </a:r>
            <a:r>
              <a:rPr lang="ru-RU" i="1" dirty="0"/>
              <a:t> – оценка действий, отношение к действительности.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 </a:t>
            </a:r>
            <a:r>
              <a:rPr lang="ru-RU" i="1" dirty="0"/>
              <a:t>Определи значение слов категории состояния, подчеркни в каждом предложении грамматическую основу:</a:t>
            </a:r>
            <a:endParaRPr lang="ru-RU" dirty="0"/>
          </a:p>
          <a:p>
            <a:pPr lvl="0"/>
            <a:r>
              <a:rPr lang="ru-RU" dirty="0"/>
              <a:t>Сегодня очень холодно. </a:t>
            </a:r>
          </a:p>
          <a:p>
            <a:pPr lvl="0"/>
            <a:r>
              <a:rPr lang="ru-RU" dirty="0"/>
              <a:t>Было нестерпимо больно</a:t>
            </a:r>
            <a:r>
              <a:rPr lang="ru-RU" dirty="0" smtClean="0"/>
              <a:t>.</a:t>
            </a:r>
            <a:endParaRPr lang="ru-RU" dirty="0"/>
          </a:p>
          <a:p>
            <a:pPr lvl="0"/>
            <a:r>
              <a:rPr lang="ru-RU" dirty="0"/>
              <a:t>Мне стыдно за свои поступки. </a:t>
            </a:r>
          </a:p>
          <a:p>
            <a:pPr lvl="0"/>
            <a:r>
              <a:rPr lang="ru-RU" dirty="0"/>
              <a:t>Можно </a:t>
            </a:r>
            <a:r>
              <a:rPr lang="ru-RU" dirty="0" smtClean="0"/>
              <a:t>войти</a:t>
            </a:r>
            <a:r>
              <a:rPr lang="ru-RU" dirty="0"/>
              <a:t>?</a:t>
            </a:r>
          </a:p>
          <a:p>
            <a:pPr lvl="0"/>
            <a:r>
              <a:rPr lang="ru-RU" dirty="0"/>
              <a:t>Жаль, что так вышло.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78174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Лексико-семантические группы слов категории состояния 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59596735"/>
              </p:ext>
            </p:extLst>
          </p:nvPr>
        </p:nvGraphicFramePr>
        <p:xfrm>
          <a:off x="352540" y="1690685"/>
          <a:ext cx="11336356" cy="57058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6681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681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964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 dirty="0">
                          <a:effectLst/>
                        </a:rPr>
                        <a:t>Значение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примеры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64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 dirty="0">
                          <a:effectLst/>
                        </a:rPr>
                        <a:t>Состояние окружающей среды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 dirty="0">
                          <a:effectLst/>
                        </a:rPr>
                        <a:t>темно, сыро, жарко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64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 dirty="0">
                          <a:effectLst/>
                        </a:rPr>
                        <a:t>Физическое состояние человека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 dirty="0">
                          <a:effectLst/>
                        </a:rPr>
                        <a:t>трудно, голодно, легко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64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 dirty="0">
                          <a:effectLst/>
                        </a:rPr>
                        <a:t>Душевное состояние человека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 dirty="0">
                          <a:effectLst/>
                        </a:rPr>
                        <a:t>обидно, грустно, досадно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64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 dirty="0">
                          <a:effectLst/>
                        </a:rPr>
                        <a:t>Положительная или отрицательная оценка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 dirty="0">
                          <a:effectLst/>
                        </a:rPr>
                        <a:t>верно, безобразно, хорошо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964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 dirty="0">
                          <a:effectLst/>
                        </a:rPr>
                        <a:t>Слова с модальным значением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 dirty="0">
                          <a:effectLst/>
                        </a:rPr>
                        <a:t>можно, надо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964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75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>
                          <a:effectLst/>
                        </a:rPr>
                        <a:t>Слова, сходные с </a:t>
                      </a:r>
                      <a:r>
                        <a:rPr lang="ru-RU" sz="2400" dirty="0" smtClean="0">
                          <a:effectLst/>
                        </a:rPr>
                        <a:t>существительными, обозначающие состояние</a:t>
                      </a:r>
                      <a:endParaRPr lang="ru-RU" sz="2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 dirty="0">
                          <a:effectLst/>
                        </a:rPr>
                        <a:t>лень, пора, неохота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81394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>Добавьте в таблицу слова категории состояния из русских пословиц в соответствии с их значением: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1.Вместе </a:t>
            </a:r>
            <a:r>
              <a:rPr lang="ru-RU" dirty="0"/>
              <a:t>тесно, а врозь скучно.</a:t>
            </a:r>
          </a:p>
          <a:p>
            <a:r>
              <a:rPr lang="ru-RU" dirty="0"/>
              <a:t>2. Холодно, на ком платье одно.</a:t>
            </a:r>
          </a:p>
          <a:p>
            <a:r>
              <a:rPr lang="ru-RU" dirty="0"/>
              <a:t>3. Жизнь отрада, помирать не надо.</a:t>
            </a:r>
          </a:p>
          <a:p>
            <a:r>
              <a:rPr lang="ru-RU" dirty="0"/>
              <a:t>4. Близко локоть, да не укусишь.</a:t>
            </a:r>
          </a:p>
          <a:p>
            <a:r>
              <a:rPr lang="ru-RU" dirty="0"/>
              <a:t>5. Потому и нельзя, что земля мерзла.</a:t>
            </a:r>
          </a:p>
          <a:p>
            <a:r>
              <a:rPr lang="ru-RU" dirty="0"/>
              <a:t>6. Горе наше, что без масла каша: и есть не хочется и оставлять жалко.</a:t>
            </a:r>
          </a:p>
          <a:p>
            <a:r>
              <a:rPr lang="ru-RU" dirty="0"/>
              <a:t>7. Тепло ему, светло ему, и мухи не кусают.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96548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Лингвистическая задача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/>
              <a:t> </a:t>
            </a:r>
            <a:r>
              <a:rPr lang="ru-RU" sz="3600" i="1" dirty="0"/>
              <a:t>Есть ли в предложениях слова категории состояния? Подчеркни грамматические основы. </a:t>
            </a:r>
            <a:endParaRPr lang="ru-RU" sz="3600" dirty="0"/>
          </a:p>
          <a:p>
            <a:r>
              <a:rPr lang="ru-RU" sz="3600" dirty="0"/>
              <a:t>- Над старостью смеяться грех.</a:t>
            </a:r>
          </a:p>
          <a:p>
            <a:r>
              <a:rPr lang="ru-RU" sz="3600" dirty="0"/>
              <a:t>- Мне здесь было бы лучше.</a:t>
            </a:r>
          </a:p>
          <a:p>
            <a:r>
              <a:rPr lang="ru-RU" sz="3600" dirty="0"/>
              <a:t>- Находиться в комнате было тревожно.</a:t>
            </a:r>
          </a:p>
          <a:p>
            <a:r>
              <a:rPr lang="ru-RU" sz="3600" dirty="0"/>
              <a:t>- Завтра будет ещё теплее.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47895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Вывод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 </a:t>
            </a:r>
            <a:r>
              <a:rPr lang="ru-RU" sz="3600" dirty="0"/>
              <a:t>категория состояния обладает  морфологическими признаками:</a:t>
            </a:r>
          </a:p>
          <a:p>
            <a:pPr lvl="0"/>
            <a:r>
              <a:rPr lang="ru-RU" sz="3600" dirty="0"/>
              <a:t>неизменяемость</a:t>
            </a:r>
          </a:p>
          <a:p>
            <a:pPr lvl="0"/>
            <a:r>
              <a:rPr lang="ru-RU" sz="3600" dirty="0"/>
              <a:t>выражение значения времени и наклонения</a:t>
            </a:r>
          </a:p>
          <a:p>
            <a:pPr lvl="0"/>
            <a:r>
              <a:rPr lang="ru-RU" sz="3600" dirty="0"/>
              <a:t>степени сравнения ( на –о)</a:t>
            </a:r>
          </a:p>
          <a:p>
            <a:pPr lvl="0"/>
            <a:r>
              <a:rPr lang="ru-RU" sz="3600" dirty="0"/>
              <a:t>употребление в роли сказуемого</a:t>
            </a: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271791040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26</TotalTime>
  <Words>390</Words>
  <Application>Microsoft Office PowerPoint</Application>
  <PresentationFormat>Широкоэкранный</PresentationFormat>
  <Paragraphs>62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Calibri</vt:lpstr>
      <vt:lpstr>Helvetica</vt:lpstr>
      <vt:lpstr>Times New Roman</vt:lpstr>
      <vt:lpstr>Trebuchet MS</vt:lpstr>
      <vt:lpstr>Wingdings 3</vt:lpstr>
      <vt:lpstr>Грань</vt:lpstr>
      <vt:lpstr> Слова категории состояния  </vt:lpstr>
      <vt:lpstr>Сравнительный анализ предложений </vt:lpstr>
      <vt:lpstr>Вывод:</vt:lpstr>
      <vt:lpstr>Презентация PowerPoint</vt:lpstr>
      <vt:lpstr>Модальность – оценка действий, отношение к действительности. </vt:lpstr>
      <vt:lpstr>Лексико-семантические группы слов категории состояния </vt:lpstr>
      <vt:lpstr>Добавьте в таблицу слова категории состояния из русских пословиц в соответствии с их значением: </vt:lpstr>
      <vt:lpstr>Лингвистическая задача</vt:lpstr>
      <vt:lpstr>Вывод:</vt:lpstr>
      <vt:lpstr>Творческое задание.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Слова категории состояния</dc:title>
  <dc:creator>Галина</dc:creator>
  <cp:lastModifiedBy>79212</cp:lastModifiedBy>
  <cp:revision>4</cp:revision>
  <dcterms:created xsi:type="dcterms:W3CDTF">2019-04-08T13:26:11Z</dcterms:created>
  <dcterms:modified xsi:type="dcterms:W3CDTF">2020-12-24T18:20:26Z</dcterms:modified>
</cp:coreProperties>
</file>