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webextensions/webextension1.xml" ContentType="application/vnd.ms-office.webextensio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webextensions/taskpanes.xml" ContentType="application/vnd.ms-office.webextensiontaskpan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6"/>
  </p:handoutMasterIdLst>
  <p:sldIdLst>
    <p:sldId id="347" r:id="rId2"/>
    <p:sldId id="306" r:id="rId3"/>
    <p:sldId id="348" r:id="rId4"/>
    <p:sldId id="349" r:id="rId5"/>
    <p:sldId id="307" r:id="rId6"/>
    <p:sldId id="341" r:id="rId7"/>
    <p:sldId id="344" r:id="rId8"/>
    <p:sldId id="343" r:id="rId9"/>
    <p:sldId id="345" r:id="rId10"/>
    <p:sldId id="346" r:id="rId11"/>
    <p:sldId id="272" r:id="rId12"/>
    <p:sldId id="350" r:id="rId13"/>
    <p:sldId id="351" r:id="rId14"/>
    <p:sldId id="352" r:id="rId15"/>
  </p:sldIdLst>
  <p:sldSz cx="10799763" cy="1079976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02" userDrawn="1">
          <p15:clr>
            <a:srgbClr val="A4A3A4"/>
          </p15:clr>
        </p15:guide>
        <p15:guide id="2" pos="340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02512"/>
    <a:srgbClr val="00B0F0"/>
    <a:srgbClr val="FFFFFF"/>
    <a:srgbClr val="008B16"/>
    <a:srgbClr val="F5F5F5"/>
    <a:srgbClr val="F8FCFF"/>
    <a:srgbClr val="F8F8F8"/>
    <a:srgbClr val="000000"/>
    <a:srgbClr val="009EE7"/>
    <a:srgbClr val="019F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7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-2160" y="-102"/>
      </p:cViewPr>
      <p:guideLst>
        <p:guide orient="horz" pos="3402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12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EE595DB-BD98-4E90-AC1D-AAC9DDE307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9B0552A-6207-46B9-8439-8B35A38DE9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5EBDD-EC2A-433B-8A33-9BBF044277EB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DCEB1A7-A695-48F5-B420-D875A5AA30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07341FB-F6EB-4A34-88C2-9B6D5BB39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409E4-0150-433A-9B1C-6D009ADDE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2135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767462"/>
            <a:ext cx="9179799" cy="375991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5672376"/>
            <a:ext cx="8099822" cy="2607442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41CB-3738-4549-93C9-B50C9FD3DF2C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4DA8-DFE9-4DFC-90A8-E6610548C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669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41CB-3738-4549-93C9-B50C9FD3DF2C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4DA8-DFE9-4DFC-90A8-E6610548C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063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574987"/>
            <a:ext cx="2328699" cy="9152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574987"/>
            <a:ext cx="6851100" cy="9152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41CB-3738-4549-93C9-B50C9FD3DF2C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4DA8-DFE9-4DFC-90A8-E6610548C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488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41CB-3738-4549-93C9-B50C9FD3DF2C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4DA8-DFE9-4DFC-90A8-E6610548C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831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2692444"/>
            <a:ext cx="9314796" cy="4492401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7227345"/>
            <a:ext cx="9314796" cy="236244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41CB-3738-4549-93C9-B50C9FD3DF2C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4DA8-DFE9-4DFC-90A8-E6610548C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266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874937"/>
            <a:ext cx="4589899" cy="6852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874937"/>
            <a:ext cx="4589899" cy="6852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41CB-3738-4549-93C9-B50C9FD3DF2C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4DA8-DFE9-4DFC-90A8-E6610548C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151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74990"/>
            <a:ext cx="9314796" cy="208745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2647443"/>
            <a:ext cx="4568805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3944914"/>
            <a:ext cx="4568805" cy="5802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2647443"/>
            <a:ext cx="4591306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3944914"/>
            <a:ext cx="4591306" cy="5802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41CB-3738-4549-93C9-B50C9FD3DF2C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4DA8-DFE9-4DFC-90A8-E6610548C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554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41CB-3738-4549-93C9-B50C9FD3DF2C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4DA8-DFE9-4DFC-90A8-E6610548C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527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41CB-3738-4549-93C9-B50C9FD3DF2C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4DA8-DFE9-4DFC-90A8-E6610548C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150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554968"/>
            <a:ext cx="5467380" cy="7674832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41CB-3738-4549-93C9-B50C9FD3DF2C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4DA8-DFE9-4DFC-90A8-E6610548C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350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554968"/>
            <a:ext cx="5467380" cy="7674832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41CB-3738-4549-93C9-B50C9FD3DF2C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4DA8-DFE9-4DFC-90A8-E6610548C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951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A41CB-3738-4549-93C9-B50C9FD3DF2C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44DA8-DFE9-4DFC-90A8-E6610548C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309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059CE3BE-61D7-4534-B6B6-FD2FE556DFAF}"/>
              </a:ext>
            </a:extLst>
          </p:cNvPr>
          <p:cNvSpPr/>
          <p:nvPr/>
        </p:nvSpPr>
        <p:spPr>
          <a:xfrm>
            <a:off x="96252" y="2811813"/>
            <a:ext cx="1252800" cy="12511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161606D1-5E21-4888-9EAB-8775F9E571F3}"/>
              </a:ext>
            </a:extLst>
          </p:cNvPr>
          <p:cNvCxnSpPr>
            <a:cxnSpLocks/>
            <a:stCxn id="3" idx="6"/>
            <a:endCxn id="5" idx="1"/>
          </p:cNvCxnSpPr>
          <p:nvPr/>
        </p:nvCxnSpPr>
        <p:spPr>
          <a:xfrm flipV="1">
            <a:off x="1349052" y="3435316"/>
            <a:ext cx="357001" cy="208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C14737BA-C8F8-4A21-964B-AEA66ECD6AED}"/>
              </a:ext>
            </a:extLst>
          </p:cNvPr>
          <p:cNvSpPr/>
          <p:nvPr/>
        </p:nvSpPr>
        <p:spPr>
          <a:xfrm>
            <a:off x="1706053" y="1338619"/>
            <a:ext cx="8849652" cy="4193394"/>
          </a:xfrm>
          <a:prstGeom prst="roundRect">
            <a:avLst>
              <a:gd name="adj" fmla="val 10546"/>
            </a:avLst>
          </a:prstGeom>
          <a:solidFill>
            <a:srgbClr val="FFFFFF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53428C-4E94-4B7F-8A5B-F1F857A58733}"/>
              </a:ext>
            </a:extLst>
          </p:cNvPr>
          <p:cNvSpPr txBox="1"/>
          <p:nvPr/>
        </p:nvSpPr>
        <p:spPr>
          <a:xfrm>
            <a:off x="2036437" y="1337141"/>
            <a:ext cx="863065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которых предоставляется:</a:t>
            </a:r>
          </a:p>
          <a:p>
            <a:r>
              <a:rPr lang="ru-RU" sz="2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пособие на ребенка</a:t>
            </a:r>
          </a:p>
          <a:p>
            <a:r>
              <a:rPr lang="ru-RU" sz="2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ежемесячная выплата на ребенка в возрасте </a:t>
            </a:r>
            <a:br>
              <a:rPr lang="ru-RU" sz="2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17 до 18 лет,</a:t>
            </a:r>
          </a:p>
          <a:p>
            <a:r>
              <a:rPr lang="ru-RU" sz="2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ежемесячная выплата на ребенка в возрасте </a:t>
            </a:r>
            <a:br>
              <a:rPr lang="ru-RU" sz="2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 до 7 лет включительно</a:t>
            </a:r>
          </a:p>
          <a:p>
            <a:r>
              <a:rPr lang="ru-RU" sz="2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ежемесячное пособие на ребенка в возрасте </a:t>
            </a:r>
            <a:br>
              <a:rPr lang="ru-RU" sz="2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8 до 17 лет</a:t>
            </a:r>
          </a:p>
          <a:p>
            <a:r>
              <a:rPr lang="ru-RU" sz="2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ежемесячное пособие в связи с рождением и воспитанием ребенка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BCE91FCF-CF8B-47E1-ACC7-555BDC1846E8}"/>
              </a:ext>
            </a:extLst>
          </p:cNvPr>
          <p:cNvSpPr/>
          <p:nvPr/>
        </p:nvSpPr>
        <p:spPr>
          <a:xfrm>
            <a:off x="96252" y="5852791"/>
            <a:ext cx="1252800" cy="1251179"/>
          </a:xfrm>
          <a:prstGeom prst="ellipse">
            <a:avLst/>
          </a:prstGeom>
          <a:solidFill>
            <a:srgbClr val="008B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809D1A59-6953-4E05-A222-EA7B07CC833A}"/>
              </a:ext>
            </a:extLst>
          </p:cNvPr>
          <p:cNvCxnSpPr>
            <a:cxnSpLocks/>
            <a:stCxn id="7" idx="6"/>
            <a:endCxn id="9" idx="1"/>
          </p:cNvCxnSpPr>
          <p:nvPr/>
        </p:nvCxnSpPr>
        <p:spPr>
          <a:xfrm>
            <a:off x="1349052" y="6478381"/>
            <a:ext cx="386114" cy="0"/>
          </a:xfrm>
          <a:prstGeom prst="line">
            <a:avLst/>
          </a:prstGeom>
          <a:ln w="38100">
            <a:solidFill>
              <a:srgbClr val="008B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18C4EC82-1D9D-4178-B6B6-EC2CC3BFC49E}"/>
              </a:ext>
            </a:extLst>
          </p:cNvPr>
          <p:cNvSpPr/>
          <p:nvPr/>
        </p:nvSpPr>
        <p:spPr>
          <a:xfrm>
            <a:off x="1735166" y="5758225"/>
            <a:ext cx="8820539" cy="1440311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6D50EC3-C507-4AFC-9578-CDBCC353A7A1}"/>
              </a:ext>
            </a:extLst>
          </p:cNvPr>
          <p:cNvSpPr txBox="1"/>
          <p:nvPr/>
        </p:nvSpPr>
        <p:spPr>
          <a:xfrm>
            <a:off x="2036437" y="5813541"/>
            <a:ext cx="85192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семей граждан, вынужденно покинувших территории Украины, ДНР, ЛНР, Запорожской и Херсонской областей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00A63AB2-2C52-4EDC-A118-F10B9849BE60}"/>
              </a:ext>
            </a:extLst>
          </p:cNvPr>
          <p:cNvSpPr/>
          <p:nvPr/>
        </p:nvSpPr>
        <p:spPr>
          <a:xfrm>
            <a:off x="57211" y="7482157"/>
            <a:ext cx="1252800" cy="1251179"/>
          </a:xfrm>
          <a:prstGeom prst="ellipse">
            <a:avLst/>
          </a:prstGeom>
          <a:solidFill>
            <a:srgbClr val="E02512"/>
          </a:solidFill>
          <a:ln>
            <a:solidFill>
              <a:srgbClr val="E02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F553CDD2-B5C0-40D8-9301-49D1EABAB510}"/>
              </a:ext>
            </a:extLst>
          </p:cNvPr>
          <p:cNvCxnSpPr>
            <a:cxnSpLocks/>
            <a:stCxn id="11" idx="6"/>
            <a:endCxn id="13" idx="1"/>
          </p:cNvCxnSpPr>
          <p:nvPr/>
        </p:nvCxnSpPr>
        <p:spPr>
          <a:xfrm>
            <a:off x="1310011" y="8107747"/>
            <a:ext cx="396042" cy="0"/>
          </a:xfrm>
          <a:prstGeom prst="line">
            <a:avLst/>
          </a:prstGeom>
          <a:ln w="38100">
            <a:solidFill>
              <a:srgbClr val="E025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B84586F6-942C-4C38-A9FD-C164AF8CDB99}"/>
              </a:ext>
            </a:extLst>
          </p:cNvPr>
          <p:cNvSpPr/>
          <p:nvPr/>
        </p:nvSpPr>
        <p:spPr>
          <a:xfrm>
            <a:off x="1706053" y="7449721"/>
            <a:ext cx="8849652" cy="1316052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E02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9D4D97C-F371-4E19-AD54-B49339599090}"/>
              </a:ext>
            </a:extLst>
          </p:cNvPr>
          <p:cNvSpPr txBox="1"/>
          <p:nvPr/>
        </p:nvSpPr>
        <p:spPr>
          <a:xfrm>
            <a:off x="2036437" y="7630693"/>
            <a:ext cx="81391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числа детей-сирот и детей, оставшихся без попечения родителей, находящихся под опекой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B5CF1835-3938-42FC-9482-6AB562DF0969}"/>
              </a:ext>
            </a:extLst>
          </p:cNvPr>
          <p:cNvSpPr/>
          <p:nvPr/>
        </p:nvSpPr>
        <p:spPr>
          <a:xfrm>
            <a:off x="104773" y="8946705"/>
            <a:ext cx="1252800" cy="125117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671CF91C-0728-4BA6-8699-BCE7F50F2262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>
            <a:off x="1357573" y="9572295"/>
            <a:ext cx="3484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156F2587-6AB6-4821-96F6-22D5BF74AE9C}"/>
              </a:ext>
            </a:extLst>
          </p:cNvPr>
          <p:cNvSpPr/>
          <p:nvPr/>
        </p:nvSpPr>
        <p:spPr>
          <a:xfrm>
            <a:off x="1706053" y="9136397"/>
            <a:ext cx="8849652" cy="87179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956770B-27E4-41CB-A2FC-13D7C3472D7F}"/>
              </a:ext>
            </a:extLst>
          </p:cNvPr>
          <p:cNvSpPr txBox="1"/>
          <p:nvPr/>
        </p:nvSpPr>
        <p:spPr>
          <a:xfrm>
            <a:off x="2036438" y="9279907"/>
            <a:ext cx="826142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малоимущих семей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7E97F17-B55A-4CA2-8653-CEC16D33FD82}"/>
              </a:ext>
            </a:extLst>
          </p:cNvPr>
          <p:cNvSpPr txBox="1"/>
          <p:nvPr/>
        </p:nvSpPr>
        <p:spPr>
          <a:xfrm>
            <a:off x="96252" y="105040"/>
            <a:ext cx="10607258" cy="1138773"/>
          </a:xfrm>
          <a:prstGeom prst="rect">
            <a:avLst/>
          </a:prstGeom>
          <a:solidFill>
            <a:srgbClr val="F8FCFF"/>
          </a:solidFill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E02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НА ПИТАНИЕ ПРЕДОСТАВЛЯЕТСЯ СЛЕДУЮЩИМ КАТЕГОРИЯМ ШКОЛЬНИКОВ:</a:t>
            </a:r>
          </a:p>
        </p:txBody>
      </p:sp>
      <p:pic>
        <p:nvPicPr>
          <p:cNvPr id="63" name="Рисунок 62" descr="Школьник со сплошной заливкой">
            <a:extLst>
              <a:ext uri="{FF2B5EF4-FFF2-40B4-BE49-F238E27FC236}">
                <a16:creationId xmlns="" xmlns:a16="http://schemas.microsoft.com/office/drawing/2014/main" id="{D0320508-720D-47A9-974A-EB67564C39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839" y="2843989"/>
            <a:ext cx="1138772" cy="1138772"/>
          </a:xfrm>
          <a:prstGeom prst="rect">
            <a:avLst/>
          </a:prstGeom>
        </p:spPr>
      </p:pic>
      <p:pic>
        <p:nvPicPr>
          <p:cNvPr id="64" name="Рисунок 63" descr="Школьник со сплошной заливкой">
            <a:extLst>
              <a:ext uri="{FF2B5EF4-FFF2-40B4-BE49-F238E27FC236}">
                <a16:creationId xmlns="" xmlns:a16="http://schemas.microsoft.com/office/drawing/2014/main" id="{DE4E51BE-39EC-4536-82CD-AEEC234EB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25" y="5908994"/>
            <a:ext cx="1138772" cy="1138772"/>
          </a:xfrm>
          <a:prstGeom prst="rect">
            <a:avLst/>
          </a:prstGeom>
        </p:spPr>
      </p:pic>
      <p:pic>
        <p:nvPicPr>
          <p:cNvPr id="65" name="Рисунок 64" descr="Школьник со сплошной заливкой">
            <a:extLst>
              <a:ext uri="{FF2B5EF4-FFF2-40B4-BE49-F238E27FC236}">
                <a16:creationId xmlns="" xmlns:a16="http://schemas.microsoft.com/office/drawing/2014/main" id="{A649B275-AF99-4D68-BD0C-3F08EC4DA9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25" y="7538360"/>
            <a:ext cx="1138772" cy="1138772"/>
          </a:xfrm>
          <a:prstGeom prst="rect">
            <a:avLst/>
          </a:prstGeom>
        </p:spPr>
      </p:pic>
      <p:pic>
        <p:nvPicPr>
          <p:cNvPr id="67" name="Рисунок 66" descr="Школьник со сплошной заливкой">
            <a:extLst>
              <a:ext uri="{FF2B5EF4-FFF2-40B4-BE49-F238E27FC236}">
                <a16:creationId xmlns="" xmlns:a16="http://schemas.microsoft.com/office/drawing/2014/main" id="{AFE46009-F290-4BAE-9A68-A6AE31658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273" y="9002907"/>
            <a:ext cx="1138772" cy="1138772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4241E6D-C100-4B91-9221-C3437BE05EEA}"/>
              </a:ext>
            </a:extLst>
          </p:cNvPr>
          <p:cNvSpPr txBox="1"/>
          <p:nvPr/>
        </p:nvSpPr>
        <p:spPr>
          <a:xfrm>
            <a:off x="4119535" y="10430431"/>
            <a:ext cx="256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19FE6"/>
                </a:solidFill>
                <a:latin typeface="+mj-lt"/>
                <a:ea typeface="+mj-ea"/>
                <a:cs typeface="+mj-cs"/>
              </a:rPr>
              <a:t>#</a:t>
            </a:r>
            <a:r>
              <a:rPr lang="ru-RU" dirty="0">
                <a:solidFill>
                  <a:srgbClr val="019FE6"/>
                </a:solidFill>
                <a:latin typeface="+mj-lt"/>
                <a:ea typeface="+mj-ea"/>
                <a:cs typeface="+mj-cs"/>
              </a:rPr>
              <a:t>ЦСРРК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="" xmlns:a16="http://schemas.microsoft.com/office/drawing/2014/main" id="{5F60BB49-6AA3-4B24-BFF5-3950F770AA29}"/>
              </a:ext>
            </a:extLst>
          </p:cNvPr>
          <p:cNvSpPr/>
          <p:nvPr/>
        </p:nvSpPr>
        <p:spPr>
          <a:xfrm>
            <a:off x="2036437" y="1910772"/>
            <a:ext cx="230082" cy="230400"/>
          </a:xfrm>
          <a:prstGeom prst="ellipse">
            <a:avLst/>
          </a:prstGeom>
          <a:solidFill>
            <a:srgbClr val="E02512"/>
          </a:solidFill>
          <a:ln>
            <a:solidFill>
              <a:srgbClr val="E02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="" xmlns:a16="http://schemas.microsoft.com/office/drawing/2014/main" id="{A09C69C2-540D-4452-BC77-4D45FCB740E1}"/>
              </a:ext>
            </a:extLst>
          </p:cNvPr>
          <p:cNvSpPr/>
          <p:nvPr/>
        </p:nvSpPr>
        <p:spPr>
          <a:xfrm>
            <a:off x="2036437" y="2351185"/>
            <a:ext cx="230082" cy="230400"/>
          </a:xfrm>
          <a:prstGeom prst="ellipse">
            <a:avLst/>
          </a:prstGeom>
          <a:solidFill>
            <a:srgbClr val="E02512"/>
          </a:solidFill>
          <a:ln>
            <a:solidFill>
              <a:srgbClr val="E02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="" xmlns:a16="http://schemas.microsoft.com/office/drawing/2014/main" id="{BA48B3EC-7344-4587-81D8-350E48CB7BC1}"/>
              </a:ext>
            </a:extLst>
          </p:cNvPr>
          <p:cNvSpPr/>
          <p:nvPr/>
        </p:nvSpPr>
        <p:spPr>
          <a:xfrm>
            <a:off x="2036437" y="3155209"/>
            <a:ext cx="230082" cy="230400"/>
          </a:xfrm>
          <a:prstGeom prst="ellipse">
            <a:avLst/>
          </a:prstGeom>
          <a:solidFill>
            <a:srgbClr val="E02512"/>
          </a:solidFill>
          <a:ln>
            <a:solidFill>
              <a:srgbClr val="E02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="" xmlns:a16="http://schemas.microsoft.com/office/drawing/2014/main" id="{96982BFE-C549-4325-8C68-BD332C4F59EE}"/>
              </a:ext>
            </a:extLst>
          </p:cNvPr>
          <p:cNvSpPr/>
          <p:nvPr/>
        </p:nvSpPr>
        <p:spPr>
          <a:xfrm>
            <a:off x="2036437" y="3959233"/>
            <a:ext cx="230082" cy="230400"/>
          </a:xfrm>
          <a:prstGeom prst="ellipse">
            <a:avLst/>
          </a:prstGeom>
          <a:solidFill>
            <a:srgbClr val="E02512"/>
          </a:solidFill>
          <a:ln>
            <a:solidFill>
              <a:srgbClr val="E02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="" xmlns:a16="http://schemas.microsoft.com/office/drawing/2014/main" id="{C88CEC9B-239A-4A77-8AB5-5108B4F9441A}"/>
              </a:ext>
            </a:extLst>
          </p:cNvPr>
          <p:cNvSpPr/>
          <p:nvPr/>
        </p:nvSpPr>
        <p:spPr>
          <a:xfrm>
            <a:off x="2036437" y="4780261"/>
            <a:ext cx="230082" cy="230400"/>
          </a:xfrm>
          <a:prstGeom prst="ellipse">
            <a:avLst/>
          </a:prstGeom>
          <a:solidFill>
            <a:srgbClr val="E02512"/>
          </a:solidFill>
          <a:ln>
            <a:solidFill>
              <a:srgbClr val="E02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524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A3DAF3B-34D9-4AF7-AB64-9D88E8135E20}"/>
              </a:ext>
            </a:extLst>
          </p:cNvPr>
          <p:cNvSpPr/>
          <p:nvPr/>
        </p:nvSpPr>
        <p:spPr>
          <a:xfrm>
            <a:off x="2165684" y="2406316"/>
            <a:ext cx="8454190" cy="8024115"/>
          </a:xfrm>
          <a:prstGeom prst="rect">
            <a:avLst/>
          </a:prstGeom>
          <a:solidFill>
            <a:srgbClr val="E02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90DF24CC-E27F-44C0-A65E-DCAB8C1F8C06}"/>
              </a:ext>
            </a:extLst>
          </p:cNvPr>
          <p:cNvSpPr/>
          <p:nvPr/>
        </p:nvSpPr>
        <p:spPr>
          <a:xfrm>
            <a:off x="359373" y="249305"/>
            <a:ext cx="10081015" cy="1911684"/>
          </a:xfrm>
          <a:prstGeom prst="roundRect">
            <a:avLst>
              <a:gd name="adj" fmla="val 12666"/>
            </a:avLst>
          </a:prstGeom>
          <a:solidFill>
            <a:srgbClr val="008B16"/>
          </a:solidFill>
          <a:ln w="57150"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Обращаем внимание, что выписка в электронной форме, подписанная электронной подписью — это официальный документ.  Она равнозначна бумажному документу с печатью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5FEEF88-4048-4F8F-9A95-F456C05794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8074" t="18943" r="29443" b="8700"/>
          <a:stretch/>
        </p:blipFill>
        <p:spPr>
          <a:xfrm>
            <a:off x="2393389" y="2563692"/>
            <a:ext cx="8046999" cy="7709361"/>
          </a:xfrm>
          <a:prstGeom prst="rect">
            <a:avLst/>
          </a:prstGeom>
          <a:ln w="38100">
            <a:solidFill>
              <a:srgbClr val="E02512"/>
            </a:solidFill>
            <a:prstDash val="lgDash"/>
          </a:ln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35DF4F8-66F0-40CC-B998-FAA2C847B2D2}"/>
              </a:ext>
            </a:extLst>
          </p:cNvPr>
          <p:cNvSpPr/>
          <p:nvPr/>
        </p:nvSpPr>
        <p:spPr>
          <a:xfrm>
            <a:off x="4370917" y="3182013"/>
            <a:ext cx="1320800" cy="2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45754FA-2160-4AD1-9EFF-36DB8A41DF82}"/>
              </a:ext>
            </a:extLst>
          </p:cNvPr>
          <p:cNvSpPr/>
          <p:nvPr/>
        </p:nvSpPr>
        <p:spPr>
          <a:xfrm>
            <a:off x="2571750" y="3520681"/>
            <a:ext cx="7239000" cy="66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E9B50C6-123F-494F-BEF2-FB7310BE65FA}"/>
              </a:ext>
            </a:extLst>
          </p:cNvPr>
          <p:cNvSpPr/>
          <p:nvPr/>
        </p:nvSpPr>
        <p:spPr>
          <a:xfrm>
            <a:off x="3212142" y="6543695"/>
            <a:ext cx="1320800" cy="2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8A0FDFE-C040-432C-A7E5-26F9BB39EABA}"/>
              </a:ext>
            </a:extLst>
          </p:cNvPr>
          <p:cNvSpPr/>
          <p:nvPr/>
        </p:nvSpPr>
        <p:spPr>
          <a:xfrm>
            <a:off x="2393389" y="6884984"/>
            <a:ext cx="7298827" cy="2812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E385766-8700-4D45-BC99-36465A70ACC1}"/>
              </a:ext>
            </a:extLst>
          </p:cNvPr>
          <p:cNvSpPr txBox="1"/>
          <p:nvPr/>
        </p:nvSpPr>
        <p:spPr>
          <a:xfrm>
            <a:off x="4119535" y="10430431"/>
            <a:ext cx="256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19FE6"/>
                </a:solidFill>
                <a:latin typeface="+mj-lt"/>
                <a:ea typeface="+mj-ea"/>
                <a:cs typeface="+mj-cs"/>
              </a:rPr>
              <a:t>#</a:t>
            </a:r>
            <a:r>
              <a:rPr lang="ru-RU" dirty="0">
                <a:solidFill>
                  <a:srgbClr val="019FE6"/>
                </a:solidFill>
                <a:latin typeface="+mj-lt"/>
                <a:ea typeface="+mj-ea"/>
                <a:cs typeface="+mj-cs"/>
              </a:rPr>
              <a:t>ЦСРРК</a:t>
            </a:r>
          </a:p>
        </p:txBody>
      </p:sp>
    </p:spTree>
    <p:extLst>
      <p:ext uri="{BB962C8B-B14F-4D97-AF65-F5344CB8AC3E}">
        <p14:creationId xmlns="" xmlns:p14="http://schemas.microsoft.com/office/powerpoint/2010/main" val="104300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Дуга 61">
            <a:extLst>
              <a:ext uri="{FF2B5EF4-FFF2-40B4-BE49-F238E27FC236}">
                <a16:creationId xmlns="" xmlns:a16="http://schemas.microsoft.com/office/drawing/2014/main" id="{47A29428-0363-4F06-AC05-67F4CF7CBA8D}"/>
              </a:ext>
            </a:extLst>
          </p:cNvPr>
          <p:cNvSpPr/>
          <p:nvPr/>
        </p:nvSpPr>
        <p:spPr>
          <a:xfrm rot="10800000">
            <a:off x="668964" y="2347552"/>
            <a:ext cx="690472" cy="548170"/>
          </a:xfrm>
          <a:prstGeom prst="arc">
            <a:avLst/>
          </a:prstGeom>
          <a:ln w="38100">
            <a:solidFill>
              <a:srgbClr val="008B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7828D1FF-7127-4DF8-9D5D-CAEE04B11C3C}"/>
              </a:ext>
            </a:extLst>
          </p:cNvPr>
          <p:cNvCxnSpPr>
            <a:cxnSpLocks/>
            <a:stCxn id="62" idx="0"/>
          </p:cNvCxnSpPr>
          <p:nvPr/>
        </p:nvCxnSpPr>
        <p:spPr>
          <a:xfrm>
            <a:off x="1014200" y="2895722"/>
            <a:ext cx="8690052" cy="45918"/>
          </a:xfrm>
          <a:prstGeom prst="line">
            <a:avLst/>
          </a:prstGeom>
          <a:ln w="38100">
            <a:solidFill>
              <a:srgbClr val="008B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1615698-54BA-487C-AC54-F12F7798FC41}"/>
              </a:ext>
            </a:extLst>
          </p:cNvPr>
          <p:cNvSpPr txBox="1"/>
          <p:nvPr/>
        </p:nvSpPr>
        <p:spPr>
          <a:xfrm>
            <a:off x="1293166" y="1977572"/>
            <a:ext cx="866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Зайти в личный кабинет портала «Госуслуги»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6CB3638-482F-4B5F-AB94-DE66556EAB73}"/>
              </a:ext>
            </a:extLst>
          </p:cNvPr>
          <p:cNvSpPr txBox="1"/>
          <p:nvPr/>
        </p:nvSpPr>
        <p:spPr>
          <a:xfrm>
            <a:off x="124160" y="3302114"/>
            <a:ext cx="9333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1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главной странице нажать на вкладку «Справки. Выписки»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277601C-0537-4CEC-9357-34B6C6B02541}"/>
              </a:ext>
            </a:extLst>
          </p:cNvPr>
          <p:cNvSpPr txBox="1"/>
          <p:nvPr/>
        </p:nvSpPr>
        <p:spPr>
          <a:xfrm>
            <a:off x="-233499" y="6809505"/>
            <a:ext cx="9691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1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Нажать «Начать» и указать период, </a:t>
            </a:r>
            <a:br>
              <a:rPr lang="ru-RU" sz="31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который нужна выписка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851DEE8-273D-48C2-A84F-8DCF120971F2}"/>
              </a:ext>
            </a:extLst>
          </p:cNvPr>
          <p:cNvSpPr txBox="1"/>
          <p:nvPr/>
        </p:nvSpPr>
        <p:spPr>
          <a:xfrm>
            <a:off x="1610967" y="8283711"/>
            <a:ext cx="7239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 отправлен. </a:t>
            </a:r>
            <a:br>
              <a:rPr lang="ru-RU" sz="31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Выписка будет сформирована и направлена в ваш личный кабинет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FFF16AE-195D-4293-8E80-95DFBCC96755}"/>
              </a:ext>
            </a:extLst>
          </p:cNvPr>
          <p:cNvSpPr txBox="1"/>
          <p:nvPr/>
        </p:nvSpPr>
        <p:spPr>
          <a:xfrm>
            <a:off x="4119535" y="10291058"/>
            <a:ext cx="256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19FE6"/>
                </a:solidFill>
                <a:latin typeface="+mj-lt"/>
                <a:ea typeface="+mj-ea"/>
                <a:cs typeface="+mj-cs"/>
              </a:rPr>
              <a:t>#</a:t>
            </a:r>
            <a:r>
              <a:rPr lang="ru-RU" dirty="0">
                <a:solidFill>
                  <a:srgbClr val="019FE6"/>
                </a:solidFill>
                <a:latin typeface="+mj-lt"/>
                <a:ea typeface="+mj-ea"/>
                <a:cs typeface="+mj-cs"/>
              </a:rPr>
              <a:t>ЦСРРК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8410828-DEAB-4E14-BB3D-D6976230EBF2}"/>
              </a:ext>
            </a:extLst>
          </p:cNvPr>
          <p:cNvSpPr txBox="1"/>
          <p:nvPr/>
        </p:nvSpPr>
        <p:spPr>
          <a:xfrm>
            <a:off x="1610967" y="4790987"/>
            <a:ext cx="89723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из выпадающего списка </a:t>
            </a:r>
            <a:br>
              <a:rPr lang="ru-RU" sz="31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«Справка о назначенных социальных </a:t>
            </a:r>
            <a:br>
              <a:rPr lang="ru-RU" sz="31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выплатах и льготах»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2E3454C3-122A-4EFA-A158-ECBB1862D48A}"/>
              </a:ext>
            </a:extLst>
          </p:cNvPr>
          <p:cNvSpPr/>
          <p:nvPr/>
        </p:nvSpPr>
        <p:spPr>
          <a:xfrm>
            <a:off x="142231" y="1612650"/>
            <a:ext cx="1053465" cy="1031858"/>
          </a:xfrm>
          <a:prstGeom prst="ellipse">
            <a:avLst/>
          </a:prstGeom>
          <a:solidFill>
            <a:srgbClr val="E02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1</a:t>
            </a:r>
          </a:p>
        </p:txBody>
      </p:sp>
      <p:sp>
        <p:nvSpPr>
          <p:cNvPr id="52" name="Дуга 51">
            <a:extLst>
              <a:ext uri="{FF2B5EF4-FFF2-40B4-BE49-F238E27FC236}">
                <a16:creationId xmlns="" xmlns:a16="http://schemas.microsoft.com/office/drawing/2014/main" id="{41C2F85E-0E60-4BE4-BDD2-702CBAAF7971}"/>
              </a:ext>
            </a:extLst>
          </p:cNvPr>
          <p:cNvSpPr/>
          <p:nvPr/>
        </p:nvSpPr>
        <p:spPr>
          <a:xfrm>
            <a:off x="9351951" y="2945698"/>
            <a:ext cx="704603" cy="903041"/>
          </a:xfrm>
          <a:prstGeom prst="arc">
            <a:avLst/>
          </a:prstGeom>
          <a:ln w="38100">
            <a:solidFill>
              <a:srgbClr val="008B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="" xmlns:a16="http://schemas.microsoft.com/office/drawing/2014/main" id="{77B204AF-F820-4A5B-8099-7409937C9F89}"/>
              </a:ext>
            </a:extLst>
          </p:cNvPr>
          <p:cNvSpPr/>
          <p:nvPr/>
        </p:nvSpPr>
        <p:spPr>
          <a:xfrm>
            <a:off x="9529821" y="3362729"/>
            <a:ext cx="1053465" cy="1031858"/>
          </a:xfrm>
          <a:prstGeom prst="ellipse">
            <a:avLst/>
          </a:prstGeom>
          <a:solidFill>
            <a:srgbClr val="E02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2</a:t>
            </a:r>
          </a:p>
        </p:txBody>
      </p:sp>
      <p:sp>
        <p:nvSpPr>
          <p:cNvPr id="67" name="Дуга 66">
            <a:extLst>
              <a:ext uri="{FF2B5EF4-FFF2-40B4-BE49-F238E27FC236}">
                <a16:creationId xmlns="" xmlns:a16="http://schemas.microsoft.com/office/drawing/2014/main" id="{EDF1F4C7-B034-4FF1-BD48-581D4CD0C73B}"/>
              </a:ext>
            </a:extLst>
          </p:cNvPr>
          <p:cNvSpPr/>
          <p:nvPr/>
        </p:nvSpPr>
        <p:spPr>
          <a:xfrm flipV="1">
            <a:off x="9351950" y="3974771"/>
            <a:ext cx="704603" cy="817862"/>
          </a:xfrm>
          <a:prstGeom prst="arc">
            <a:avLst>
              <a:gd name="adj1" fmla="val 16186981"/>
              <a:gd name="adj2" fmla="val 0"/>
            </a:avLst>
          </a:prstGeom>
          <a:ln w="38100">
            <a:solidFill>
              <a:srgbClr val="008B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>
            <a:extLst>
              <a:ext uri="{FF2B5EF4-FFF2-40B4-BE49-F238E27FC236}">
                <a16:creationId xmlns="" xmlns:a16="http://schemas.microsoft.com/office/drawing/2014/main" id="{69470661-E830-4E1C-A1B4-8BDDB15B822B}"/>
              </a:ext>
            </a:extLst>
          </p:cNvPr>
          <p:cNvCxnSpPr>
            <a:cxnSpLocks/>
          </p:cNvCxnSpPr>
          <p:nvPr/>
        </p:nvCxnSpPr>
        <p:spPr>
          <a:xfrm>
            <a:off x="1104049" y="4746363"/>
            <a:ext cx="8622111" cy="45318"/>
          </a:xfrm>
          <a:prstGeom prst="line">
            <a:avLst/>
          </a:prstGeom>
          <a:ln w="38100">
            <a:solidFill>
              <a:srgbClr val="008B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Дуга 68">
            <a:extLst>
              <a:ext uri="{FF2B5EF4-FFF2-40B4-BE49-F238E27FC236}">
                <a16:creationId xmlns="" xmlns:a16="http://schemas.microsoft.com/office/drawing/2014/main" id="{228D92EB-B8EC-44A8-A6C1-9340A57B8354}"/>
              </a:ext>
            </a:extLst>
          </p:cNvPr>
          <p:cNvSpPr/>
          <p:nvPr/>
        </p:nvSpPr>
        <p:spPr>
          <a:xfrm rot="10800000" flipV="1">
            <a:off x="758813" y="4746361"/>
            <a:ext cx="704603" cy="703093"/>
          </a:xfrm>
          <a:prstGeom prst="arc">
            <a:avLst/>
          </a:prstGeom>
          <a:ln w="38100">
            <a:solidFill>
              <a:srgbClr val="008B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>
            <a:extLst>
              <a:ext uri="{FF2B5EF4-FFF2-40B4-BE49-F238E27FC236}">
                <a16:creationId xmlns="" xmlns:a16="http://schemas.microsoft.com/office/drawing/2014/main" id="{51604551-FF18-4E61-8BB8-F4395191C1C9}"/>
              </a:ext>
            </a:extLst>
          </p:cNvPr>
          <p:cNvSpPr/>
          <p:nvPr/>
        </p:nvSpPr>
        <p:spPr>
          <a:xfrm>
            <a:off x="239701" y="5092842"/>
            <a:ext cx="1053465" cy="1031858"/>
          </a:xfrm>
          <a:prstGeom prst="ellipse">
            <a:avLst/>
          </a:prstGeom>
          <a:solidFill>
            <a:srgbClr val="E02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3</a:t>
            </a:r>
          </a:p>
        </p:txBody>
      </p:sp>
      <p:sp>
        <p:nvSpPr>
          <p:cNvPr id="75" name="Дуга 74">
            <a:extLst>
              <a:ext uri="{FF2B5EF4-FFF2-40B4-BE49-F238E27FC236}">
                <a16:creationId xmlns="" xmlns:a16="http://schemas.microsoft.com/office/drawing/2014/main" id="{62731A4B-2AF0-424F-BE2E-202E4541FF03}"/>
              </a:ext>
            </a:extLst>
          </p:cNvPr>
          <p:cNvSpPr/>
          <p:nvPr/>
        </p:nvSpPr>
        <p:spPr>
          <a:xfrm rot="10800000">
            <a:off x="713888" y="5849613"/>
            <a:ext cx="690472" cy="548170"/>
          </a:xfrm>
          <a:prstGeom prst="arc">
            <a:avLst/>
          </a:prstGeom>
          <a:ln w="38100">
            <a:solidFill>
              <a:srgbClr val="008B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="" xmlns:a16="http://schemas.microsoft.com/office/drawing/2014/main" id="{E8BC690B-7B86-4893-AEDE-3B850A85DCCF}"/>
              </a:ext>
            </a:extLst>
          </p:cNvPr>
          <p:cNvCxnSpPr>
            <a:cxnSpLocks/>
          </p:cNvCxnSpPr>
          <p:nvPr/>
        </p:nvCxnSpPr>
        <p:spPr>
          <a:xfrm>
            <a:off x="1059124" y="6399609"/>
            <a:ext cx="8690052" cy="45918"/>
          </a:xfrm>
          <a:prstGeom prst="line">
            <a:avLst/>
          </a:prstGeom>
          <a:ln w="38100">
            <a:solidFill>
              <a:srgbClr val="008B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Дуга 77">
            <a:extLst>
              <a:ext uri="{FF2B5EF4-FFF2-40B4-BE49-F238E27FC236}">
                <a16:creationId xmlns="" xmlns:a16="http://schemas.microsoft.com/office/drawing/2014/main" id="{58DA8794-65B7-4122-9FC7-0E59E1A4B4CF}"/>
              </a:ext>
            </a:extLst>
          </p:cNvPr>
          <p:cNvSpPr/>
          <p:nvPr/>
        </p:nvSpPr>
        <p:spPr>
          <a:xfrm>
            <a:off x="9385732" y="6438239"/>
            <a:ext cx="704603" cy="903041"/>
          </a:xfrm>
          <a:prstGeom prst="arc">
            <a:avLst/>
          </a:prstGeom>
          <a:ln w="38100">
            <a:solidFill>
              <a:srgbClr val="008B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>
            <a:extLst>
              <a:ext uri="{FF2B5EF4-FFF2-40B4-BE49-F238E27FC236}">
                <a16:creationId xmlns="" xmlns:a16="http://schemas.microsoft.com/office/drawing/2014/main" id="{E1D78C1B-C440-450D-956B-10363F14559E}"/>
              </a:ext>
            </a:extLst>
          </p:cNvPr>
          <p:cNvSpPr/>
          <p:nvPr/>
        </p:nvSpPr>
        <p:spPr>
          <a:xfrm>
            <a:off x="9529821" y="6889759"/>
            <a:ext cx="1053465" cy="1031858"/>
          </a:xfrm>
          <a:prstGeom prst="ellipse">
            <a:avLst/>
          </a:prstGeom>
          <a:solidFill>
            <a:srgbClr val="E02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4</a:t>
            </a:r>
          </a:p>
        </p:txBody>
      </p:sp>
      <p:sp>
        <p:nvSpPr>
          <p:cNvPr id="80" name="Дуга 79">
            <a:extLst>
              <a:ext uri="{FF2B5EF4-FFF2-40B4-BE49-F238E27FC236}">
                <a16:creationId xmlns="" xmlns:a16="http://schemas.microsoft.com/office/drawing/2014/main" id="{50935C4B-968B-48DC-A152-E729106AE86A}"/>
              </a:ext>
            </a:extLst>
          </p:cNvPr>
          <p:cNvSpPr/>
          <p:nvPr/>
        </p:nvSpPr>
        <p:spPr>
          <a:xfrm flipV="1">
            <a:off x="9385731" y="7478496"/>
            <a:ext cx="704603" cy="817862"/>
          </a:xfrm>
          <a:prstGeom prst="arc">
            <a:avLst>
              <a:gd name="adj1" fmla="val 16186981"/>
              <a:gd name="adj2" fmla="val 0"/>
            </a:avLst>
          </a:prstGeom>
          <a:ln w="38100">
            <a:solidFill>
              <a:srgbClr val="008B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="" xmlns:a16="http://schemas.microsoft.com/office/drawing/2014/main" id="{BD0F25AE-FED0-4690-ABC2-CB23A88316F1}"/>
              </a:ext>
            </a:extLst>
          </p:cNvPr>
          <p:cNvCxnSpPr>
            <a:cxnSpLocks/>
          </p:cNvCxnSpPr>
          <p:nvPr/>
        </p:nvCxnSpPr>
        <p:spPr>
          <a:xfrm>
            <a:off x="1127065" y="8252660"/>
            <a:ext cx="8622111" cy="45318"/>
          </a:xfrm>
          <a:prstGeom prst="line">
            <a:avLst/>
          </a:prstGeom>
          <a:ln w="38100">
            <a:solidFill>
              <a:srgbClr val="008B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Дуга 81">
            <a:extLst>
              <a:ext uri="{FF2B5EF4-FFF2-40B4-BE49-F238E27FC236}">
                <a16:creationId xmlns="" xmlns:a16="http://schemas.microsoft.com/office/drawing/2014/main" id="{9BE61140-3F7A-4725-B721-D8AADA4B47A2}"/>
              </a:ext>
            </a:extLst>
          </p:cNvPr>
          <p:cNvSpPr/>
          <p:nvPr/>
        </p:nvSpPr>
        <p:spPr>
          <a:xfrm rot="10800000" flipV="1">
            <a:off x="774763" y="8252660"/>
            <a:ext cx="704603" cy="703093"/>
          </a:xfrm>
          <a:prstGeom prst="arc">
            <a:avLst/>
          </a:prstGeom>
          <a:ln w="38100">
            <a:solidFill>
              <a:srgbClr val="008B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="" xmlns:a16="http://schemas.microsoft.com/office/drawing/2014/main" id="{B52B129F-361F-474F-9EC4-6727E43E226E}"/>
              </a:ext>
            </a:extLst>
          </p:cNvPr>
          <p:cNvSpPr/>
          <p:nvPr/>
        </p:nvSpPr>
        <p:spPr>
          <a:xfrm>
            <a:off x="259774" y="8604206"/>
            <a:ext cx="1053465" cy="1031858"/>
          </a:xfrm>
          <a:prstGeom prst="ellipse">
            <a:avLst/>
          </a:prstGeom>
          <a:solidFill>
            <a:srgbClr val="E02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5</a:t>
            </a:r>
          </a:p>
        </p:txBody>
      </p:sp>
      <p:sp>
        <p:nvSpPr>
          <p:cNvPr id="85" name="Дуга 84">
            <a:extLst>
              <a:ext uri="{FF2B5EF4-FFF2-40B4-BE49-F238E27FC236}">
                <a16:creationId xmlns="" xmlns:a16="http://schemas.microsoft.com/office/drawing/2014/main" id="{F780AEC4-2BA6-48CF-AF5B-4595023AA58F}"/>
              </a:ext>
            </a:extLst>
          </p:cNvPr>
          <p:cNvSpPr/>
          <p:nvPr/>
        </p:nvSpPr>
        <p:spPr>
          <a:xfrm rot="10800000">
            <a:off x="788894" y="9361979"/>
            <a:ext cx="690472" cy="548170"/>
          </a:xfrm>
          <a:prstGeom prst="arc">
            <a:avLst/>
          </a:prstGeom>
          <a:ln w="38100">
            <a:solidFill>
              <a:srgbClr val="008B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6" name="Прямая соединительная линия 85">
            <a:extLst>
              <a:ext uri="{FF2B5EF4-FFF2-40B4-BE49-F238E27FC236}">
                <a16:creationId xmlns="" xmlns:a16="http://schemas.microsoft.com/office/drawing/2014/main" id="{4D1404C7-42F8-44D4-8F81-7C2C34CD835B}"/>
              </a:ext>
            </a:extLst>
          </p:cNvPr>
          <p:cNvCxnSpPr>
            <a:cxnSpLocks/>
          </p:cNvCxnSpPr>
          <p:nvPr/>
        </p:nvCxnSpPr>
        <p:spPr>
          <a:xfrm>
            <a:off x="1093094" y="9915191"/>
            <a:ext cx="8622111" cy="45318"/>
          </a:xfrm>
          <a:prstGeom prst="line">
            <a:avLst/>
          </a:prstGeom>
          <a:ln w="38100">
            <a:solidFill>
              <a:srgbClr val="008B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Овал 86">
            <a:extLst>
              <a:ext uri="{FF2B5EF4-FFF2-40B4-BE49-F238E27FC236}">
                <a16:creationId xmlns="" xmlns:a16="http://schemas.microsoft.com/office/drawing/2014/main" id="{FD946820-352C-49E4-A1FE-54AC6BE84DED}"/>
              </a:ext>
            </a:extLst>
          </p:cNvPr>
          <p:cNvSpPr/>
          <p:nvPr/>
        </p:nvSpPr>
        <p:spPr>
          <a:xfrm>
            <a:off x="9632058" y="9742081"/>
            <a:ext cx="386083" cy="374488"/>
          </a:xfrm>
          <a:prstGeom prst="ellipse">
            <a:avLst/>
          </a:prstGeom>
          <a:solidFill>
            <a:srgbClr val="E02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трелка: вправо 89">
            <a:extLst>
              <a:ext uri="{FF2B5EF4-FFF2-40B4-BE49-F238E27FC236}">
                <a16:creationId xmlns="" xmlns:a16="http://schemas.microsoft.com/office/drawing/2014/main" id="{B3A2536C-2D95-4E30-9B6B-115B677E26EC}"/>
              </a:ext>
            </a:extLst>
          </p:cNvPr>
          <p:cNvSpPr/>
          <p:nvPr/>
        </p:nvSpPr>
        <p:spPr>
          <a:xfrm>
            <a:off x="4720904" y="2773395"/>
            <a:ext cx="2972286" cy="310636"/>
          </a:xfrm>
          <a:prstGeom prst="rightArrow">
            <a:avLst/>
          </a:prstGeom>
          <a:solidFill>
            <a:srgbClr val="E02512"/>
          </a:solidFill>
          <a:ln w="3175" cap="rnd">
            <a:solidFill>
              <a:srgbClr val="E02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трелка: вправо 90">
            <a:extLst>
              <a:ext uri="{FF2B5EF4-FFF2-40B4-BE49-F238E27FC236}">
                <a16:creationId xmlns="" xmlns:a16="http://schemas.microsoft.com/office/drawing/2014/main" id="{E9FDCA73-3916-412E-A4FC-C6C2D1DE10B2}"/>
              </a:ext>
            </a:extLst>
          </p:cNvPr>
          <p:cNvSpPr/>
          <p:nvPr/>
        </p:nvSpPr>
        <p:spPr>
          <a:xfrm rot="10800000">
            <a:off x="2225854" y="4588561"/>
            <a:ext cx="2350262" cy="322771"/>
          </a:xfrm>
          <a:prstGeom prst="rightArrow">
            <a:avLst/>
          </a:prstGeom>
          <a:solidFill>
            <a:srgbClr val="008B1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трелка: вправо 92">
            <a:extLst>
              <a:ext uri="{FF2B5EF4-FFF2-40B4-BE49-F238E27FC236}">
                <a16:creationId xmlns="" xmlns:a16="http://schemas.microsoft.com/office/drawing/2014/main" id="{B3708A18-5550-4AC8-94BC-59782D44F597}"/>
              </a:ext>
            </a:extLst>
          </p:cNvPr>
          <p:cNvSpPr/>
          <p:nvPr/>
        </p:nvSpPr>
        <p:spPr>
          <a:xfrm rot="10800000">
            <a:off x="2225854" y="8095021"/>
            <a:ext cx="2350262" cy="322771"/>
          </a:xfrm>
          <a:prstGeom prst="rightArrow">
            <a:avLst/>
          </a:prstGeom>
          <a:solidFill>
            <a:srgbClr val="008B1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трелка: вправо 93">
            <a:extLst>
              <a:ext uri="{FF2B5EF4-FFF2-40B4-BE49-F238E27FC236}">
                <a16:creationId xmlns="" xmlns:a16="http://schemas.microsoft.com/office/drawing/2014/main" id="{F5A18B19-C50A-4835-B8F9-890C979C98EE}"/>
              </a:ext>
            </a:extLst>
          </p:cNvPr>
          <p:cNvSpPr/>
          <p:nvPr/>
        </p:nvSpPr>
        <p:spPr>
          <a:xfrm>
            <a:off x="4718923" y="6252696"/>
            <a:ext cx="2972286" cy="310636"/>
          </a:xfrm>
          <a:prstGeom prst="rightArrow">
            <a:avLst/>
          </a:prstGeom>
          <a:solidFill>
            <a:srgbClr val="E02512"/>
          </a:solidFill>
          <a:ln w="3175">
            <a:solidFill>
              <a:srgbClr val="E02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294C5EE-2D67-4625-A9A4-C609EA0EB0F9}"/>
              </a:ext>
            </a:extLst>
          </p:cNvPr>
          <p:cNvSpPr txBox="1"/>
          <p:nvPr/>
        </p:nvSpPr>
        <p:spPr>
          <a:xfrm>
            <a:off x="86701" y="116774"/>
            <a:ext cx="10713061" cy="1261884"/>
          </a:xfrm>
          <a:prstGeom prst="rect">
            <a:avLst/>
          </a:prstGeom>
          <a:solidFill>
            <a:srgbClr val="F8FCFF"/>
          </a:solidFill>
        </p:spPr>
        <p:txBody>
          <a:bodyPr wrap="square" rtlCol="0">
            <a:spAutoFit/>
          </a:bodyPr>
          <a:lstStyle/>
          <a:p>
            <a:r>
              <a:rPr lang="ru-RU" sz="3800" b="1" dirty="0">
                <a:solidFill>
                  <a:srgbClr val="E02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получить выписку о назначенных социальных выплатах и льготах?</a:t>
            </a:r>
          </a:p>
        </p:txBody>
      </p:sp>
    </p:spTree>
    <p:extLst>
      <p:ext uri="{BB962C8B-B14F-4D97-AF65-F5344CB8AC3E}">
        <p14:creationId xmlns="" xmlns:p14="http://schemas.microsoft.com/office/powerpoint/2010/main" val="67620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484" y="574991"/>
            <a:ext cx="9314796" cy="18098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 самостоятельно родителю получить решение. </a:t>
            </a:r>
            <a:br>
              <a:rPr lang="ru-RU" b="1" dirty="0" smtClean="0"/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Шаг 1</a:t>
            </a:r>
            <a:r>
              <a:rPr lang="ru-RU" b="1" dirty="0" smtClean="0"/>
              <a:t>  </a:t>
            </a:r>
            <a:endParaRPr lang="ru-RU" b="1" dirty="0"/>
          </a:p>
        </p:txBody>
      </p:sp>
      <p:pic>
        <p:nvPicPr>
          <p:cNvPr id="4" name="Содержимое 3" descr="2023-02-09_08-26-4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669" y="3150973"/>
            <a:ext cx="9313863" cy="6406513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7224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Шаг 2 </a:t>
            </a:r>
            <a:endParaRPr lang="ru-RU" dirty="0"/>
          </a:p>
        </p:txBody>
      </p:sp>
      <p:pic>
        <p:nvPicPr>
          <p:cNvPr id="4" name="Содержимое 3" descr="2023-02-09_08-27-3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2950" y="2533135"/>
            <a:ext cx="9313863" cy="6505125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1179669"/>
          </a:xfrm>
        </p:spPr>
        <p:txBody>
          <a:bodyPr/>
          <a:lstStyle/>
          <a:p>
            <a:r>
              <a:rPr lang="ru-RU" dirty="0" smtClean="0"/>
              <a:t>Шаг 3 </a:t>
            </a:r>
            <a:endParaRPr lang="ru-RU" dirty="0"/>
          </a:p>
        </p:txBody>
      </p:sp>
      <p:pic>
        <p:nvPicPr>
          <p:cNvPr id="4" name="Содержимое 3" descr="2023-02-09_08-29-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5676" y="1952368"/>
            <a:ext cx="7747686" cy="8031891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C14737BA-C8F8-4A21-964B-AEA66ECD6AED}"/>
              </a:ext>
            </a:extLst>
          </p:cNvPr>
          <p:cNvSpPr/>
          <p:nvPr/>
        </p:nvSpPr>
        <p:spPr>
          <a:xfrm>
            <a:off x="888274" y="720594"/>
            <a:ext cx="8849652" cy="9198658"/>
          </a:xfrm>
          <a:prstGeom prst="roundRect">
            <a:avLst>
              <a:gd name="adj" fmla="val 10546"/>
            </a:avLst>
          </a:prstGeom>
          <a:solidFill>
            <a:srgbClr val="FFFFFF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53428C-4E94-4B7F-8A5B-F1F857A58733}"/>
              </a:ext>
            </a:extLst>
          </p:cNvPr>
          <p:cNvSpPr txBox="1"/>
          <p:nvPr/>
        </p:nvSpPr>
        <p:spPr>
          <a:xfrm>
            <a:off x="1239100" y="1942448"/>
            <a:ext cx="8630652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0430    Ежемесячное </a:t>
            </a:r>
            <a:r>
              <a:rPr lang="ru-RU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пособие на </a:t>
            </a:r>
            <a:r>
              <a:rPr lang="ru-RU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</a:t>
            </a:r>
          </a:p>
          <a:p>
            <a:r>
              <a:rPr lang="ru-RU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4454    </a:t>
            </a:r>
            <a:r>
              <a:rPr lang="ru-RU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Ежемесячное пособие в связи с рождением и воспитанием ребенка</a:t>
            </a:r>
          </a:p>
          <a:p>
            <a:r>
              <a:rPr lang="ru-RU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4432    </a:t>
            </a:r>
            <a:r>
              <a:rPr lang="ru-RU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денежная выплата на ребенка в возрасте от 8 до 17 лет</a:t>
            </a:r>
          </a:p>
          <a:p>
            <a:pPr marL="514350" indent="-514350">
              <a:buAutoNum type="arabicPlain" startAt="1014"/>
            </a:pPr>
            <a:r>
              <a:rPr lang="en-US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</a:t>
            </a:r>
            <a:r>
              <a:rPr lang="ru-RU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денежная выплата на ребенка от 3 до 7 </a:t>
            </a:r>
            <a:r>
              <a:rPr lang="ru-RU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en-US" sz="3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0445 </a:t>
            </a:r>
            <a:r>
              <a:rPr lang="en-US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Выплата </a:t>
            </a:r>
            <a:r>
              <a:rPr lang="ru-RU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содержание детей-сирот и детей, оставшихся без попечения родителей в семье опекуна (попечителя), приемной </a:t>
            </a:r>
            <a:r>
              <a:rPr lang="ru-RU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семье</a:t>
            </a:r>
            <a:endParaRPr lang="ru-RU" sz="3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0447 </a:t>
            </a:r>
            <a:r>
              <a:rPr lang="en-US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Ежемесячное </a:t>
            </a:r>
            <a:r>
              <a:rPr lang="ru-RU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пособие (вознаграждение) гражданам, усыновившим детей/принявшим детей на патронатное </a:t>
            </a:r>
            <a:r>
              <a:rPr lang="ru-RU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  <a:endParaRPr lang="ru-RU" sz="3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7E97F17-B55A-4CA2-8653-CEC16D33FD82}"/>
              </a:ext>
            </a:extLst>
          </p:cNvPr>
          <p:cNvSpPr txBox="1"/>
          <p:nvPr/>
        </p:nvSpPr>
        <p:spPr>
          <a:xfrm>
            <a:off x="96252" y="105040"/>
            <a:ext cx="10607258" cy="615553"/>
          </a:xfrm>
          <a:prstGeom prst="rect">
            <a:avLst/>
          </a:prstGeom>
          <a:solidFill>
            <a:srgbClr val="F8FCFF"/>
          </a:solidFill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E02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КОДЫ МЕР СОЦИАЛЬНОЙ ПОДДЕРЖКИ</a:t>
            </a:r>
            <a:endParaRPr lang="ru-RU" sz="3400" b="1" dirty="0">
              <a:solidFill>
                <a:srgbClr val="E025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4241E6D-C100-4B91-9221-C3437BE05EEA}"/>
              </a:ext>
            </a:extLst>
          </p:cNvPr>
          <p:cNvSpPr txBox="1"/>
          <p:nvPr/>
        </p:nvSpPr>
        <p:spPr>
          <a:xfrm>
            <a:off x="4119535" y="10430431"/>
            <a:ext cx="256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19FE6"/>
                </a:solidFill>
                <a:latin typeface="+mj-lt"/>
                <a:ea typeface="+mj-ea"/>
                <a:cs typeface="+mj-cs"/>
              </a:rPr>
              <a:t>#</a:t>
            </a:r>
            <a:r>
              <a:rPr lang="ru-RU" dirty="0">
                <a:solidFill>
                  <a:srgbClr val="019FE6"/>
                </a:solidFill>
                <a:latin typeface="+mj-lt"/>
                <a:ea typeface="+mj-ea"/>
                <a:cs typeface="+mj-cs"/>
              </a:rPr>
              <a:t>ЦСРРК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5F60BB49-6AA3-4B24-BFF5-3950F770AA29}"/>
              </a:ext>
            </a:extLst>
          </p:cNvPr>
          <p:cNvSpPr/>
          <p:nvPr/>
        </p:nvSpPr>
        <p:spPr>
          <a:xfrm>
            <a:off x="971088" y="2132282"/>
            <a:ext cx="230082" cy="230400"/>
          </a:xfrm>
          <a:prstGeom prst="ellipse">
            <a:avLst/>
          </a:prstGeom>
          <a:solidFill>
            <a:srgbClr val="E02512"/>
          </a:solidFill>
          <a:ln>
            <a:solidFill>
              <a:srgbClr val="E02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5F60BB49-6AA3-4B24-BFF5-3950F770AA29}"/>
              </a:ext>
            </a:extLst>
          </p:cNvPr>
          <p:cNvSpPr/>
          <p:nvPr/>
        </p:nvSpPr>
        <p:spPr>
          <a:xfrm>
            <a:off x="983852" y="3108930"/>
            <a:ext cx="230082" cy="230400"/>
          </a:xfrm>
          <a:prstGeom prst="ellipse">
            <a:avLst/>
          </a:prstGeom>
          <a:solidFill>
            <a:srgbClr val="E02512"/>
          </a:solidFill>
          <a:ln>
            <a:solidFill>
              <a:srgbClr val="E02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5F60BB49-6AA3-4B24-BFF5-3950F770AA29}"/>
              </a:ext>
            </a:extLst>
          </p:cNvPr>
          <p:cNvSpPr/>
          <p:nvPr/>
        </p:nvSpPr>
        <p:spPr>
          <a:xfrm>
            <a:off x="983260" y="4549216"/>
            <a:ext cx="230082" cy="230400"/>
          </a:xfrm>
          <a:prstGeom prst="ellipse">
            <a:avLst/>
          </a:prstGeom>
          <a:solidFill>
            <a:srgbClr val="E02512"/>
          </a:solidFill>
          <a:ln>
            <a:solidFill>
              <a:srgbClr val="E02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5F60BB49-6AA3-4B24-BFF5-3950F770AA29}"/>
              </a:ext>
            </a:extLst>
          </p:cNvPr>
          <p:cNvSpPr/>
          <p:nvPr/>
        </p:nvSpPr>
        <p:spPr>
          <a:xfrm>
            <a:off x="968245" y="6028141"/>
            <a:ext cx="230082" cy="230400"/>
          </a:xfrm>
          <a:prstGeom prst="ellipse">
            <a:avLst/>
          </a:prstGeom>
          <a:solidFill>
            <a:srgbClr val="E02512"/>
          </a:solidFill>
          <a:ln>
            <a:solidFill>
              <a:srgbClr val="E02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5074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C14737BA-C8F8-4A21-964B-AEA66ECD6AED}"/>
              </a:ext>
            </a:extLst>
          </p:cNvPr>
          <p:cNvSpPr/>
          <p:nvPr/>
        </p:nvSpPr>
        <p:spPr>
          <a:xfrm>
            <a:off x="888274" y="1441047"/>
            <a:ext cx="8849652" cy="2396857"/>
          </a:xfrm>
          <a:prstGeom prst="roundRect">
            <a:avLst>
              <a:gd name="adj" fmla="val 10546"/>
            </a:avLst>
          </a:prstGeom>
          <a:solidFill>
            <a:srgbClr val="FFFFFF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53428C-4E94-4B7F-8A5B-F1F857A58733}"/>
              </a:ext>
            </a:extLst>
          </p:cNvPr>
          <p:cNvSpPr txBox="1"/>
          <p:nvPr/>
        </p:nvSpPr>
        <p:spPr>
          <a:xfrm>
            <a:off x="1107274" y="1620476"/>
            <a:ext cx="863065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личном </a:t>
            </a:r>
            <a:r>
              <a:rPr lang="ru-RU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кабинете </a:t>
            </a:r>
            <a:r>
              <a:rPr lang="ru-RU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органа, </a:t>
            </a:r>
            <a:r>
              <a:rPr lang="ru-RU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назначающего МСП </a:t>
            </a:r>
            <a:r>
              <a:rPr lang="ru-RU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Единой государственной информационной системы </a:t>
            </a:r>
            <a:r>
              <a:rPr lang="ru-RU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социального обеспечения </a:t>
            </a:r>
            <a:r>
              <a:rPr lang="ru-RU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(ЕГИССО</a:t>
            </a:r>
            <a:r>
              <a:rPr lang="ru-RU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7E97F17-B55A-4CA2-8653-CEC16D33FD82}"/>
              </a:ext>
            </a:extLst>
          </p:cNvPr>
          <p:cNvSpPr txBox="1"/>
          <p:nvPr/>
        </p:nvSpPr>
        <p:spPr>
          <a:xfrm>
            <a:off x="96252" y="105040"/>
            <a:ext cx="10607258" cy="1138773"/>
          </a:xfrm>
          <a:prstGeom prst="rect">
            <a:avLst/>
          </a:prstGeom>
          <a:solidFill>
            <a:srgbClr val="F8FCFF"/>
          </a:solidFill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E02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ПОЛУЧЕНИЯ ИНФОРМАЦИИ О ГРАЖДАНАХ, ПОЛУЧАЮЩИХ МСП</a:t>
            </a:r>
            <a:endParaRPr lang="ru-RU" sz="3400" b="1" dirty="0">
              <a:solidFill>
                <a:srgbClr val="E025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4241E6D-C100-4B91-9221-C3437BE05EEA}"/>
              </a:ext>
            </a:extLst>
          </p:cNvPr>
          <p:cNvSpPr txBox="1"/>
          <p:nvPr/>
        </p:nvSpPr>
        <p:spPr>
          <a:xfrm>
            <a:off x="4119535" y="10430431"/>
            <a:ext cx="256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19FE6"/>
                </a:solidFill>
                <a:latin typeface="+mj-lt"/>
                <a:ea typeface="+mj-ea"/>
                <a:cs typeface="+mj-cs"/>
              </a:rPr>
              <a:t>#</a:t>
            </a:r>
            <a:r>
              <a:rPr lang="ru-RU" dirty="0">
                <a:solidFill>
                  <a:srgbClr val="019FE6"/>
                </a:solidFill>
                <a:latin typeface="+mj-lt"/>
                <a:ea typeface="+mj-ea"/>
                <a:cs typeface="+mj-cs"/>
              </a:rPr>
              <a:t>ЦСРРК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27" y="3944572"/>
            <a:ext cx="9707447" cy="313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27" y="7218405"/>
            <a:ext cx="9707447" cy="330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27631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4">
            <a:extLst>
              <a:ext uri="{FF2B5EF4-FFF2-40B4-BE49-F238E27FC236}">
                <a16:creationId xmlns="" xmlns:a16="http://schemas.microsoft.com/office/drawing/2014/main" id="{C14737BA-C8F8-4A21-964B-AEA66ECD6AED}"/>
              </a:ext>
            </a:extLst>
          </p:cNvPr>
          <p:cNvSpPr/>
          <p:nvPr/>
        </p:nvSpPr>
        <p:spPr>
          <a:xfrm>
            <a:off x="888274" y="1712890"/>
            <a:ext cx="8849652" cy="2199374"/>
          </a:xfrm>
          <a:prstGeom prst="roundRect">
            <a:avLst>
              <a:gd name="adj" fmla="val 10546"/>
            </a:avLst>
          </a:prstGeom>
          <a:solidFill>
            <a:srgbClr val="FFFFFF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C14737BA-C8F8-4A21-964B-AEA66ECD6AED}"/>
              </a:ext>
            </a:extLst>
          </p:cNvPr>
          <p:cNvSpPr/>
          <p:nvPr/>
        </p:nvSpPr>
        <p:spPr>
          <a:xfrm>
            <a:off x="888274" y="4478940"/>
            <a:ext cx="8849652" cy="4006068"/>
          </a:xfrm>
          <a:prstGeom prst="roundRect">
            <a:avLst>
              <a:gd name="adj" fmla="val 10546"/>
            </a:avLst>
          </a:prstGeom>
          <a:solidFill>
            <a:srgbClr val="FFFFFF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53428C-4E94-4B7F-8A5B-F1F857A58733}"/>
              </a:ext>
            </a:extLst>
          </p:cNvPr>
          <p:cNvSpPr txBox="1"/>
          <p:nvPr/>
        </p:nvSpPr>
        <p:spPr>
          <a:xfrm>
            <a:off x="1107274" y="2045479"/>
            <a:ext cx="8630652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назначенных пособиях </a:t>
            </a:r>
            <a:r>
              <a:rPr lang="ru-RU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доступна </a:t>
            </a:r>
            <a:r>
              <a:rPr lang="ru-RU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гражданам в личном кабинете гражданина на </a:t>
            </a:r>
            <a:r>
              <a:rPr lang="ru-RU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ЕПГУ (gosuslugi.ru).</a:t>
            </a:r>
          </a:p>
          <a:p>
            <a:endParaRPr lang="ru-RU" sz="3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Сформированная родителем справка </a:t>
            </a:r>
            <a:r>
              <a:rPr lang="ru-RU" sz="32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назначенных мерах </a:t>
            </a:r>
            <a:r>
              <a:rPr lang="ru-RU" sz="3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социальной поддержки </a:t>
            </a:r>
            <a:r>
              <a:rPr lang="ru-RU" sz="32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личном кабинете ЕПГУ может быть отправлена </a:t>
            </a:r>
            <a:r>
              <a:rPr lang="ru-RU" sz="3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(принесена) сотруднику, ответственному за формирование списков школьников, которым предоставляется мера социальной поддержки – питание в рамках </a:t>
            </a:r>
            <a:r>
              <a:rPr lang="ru-RU" sz="32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7E97F17-B55A-4CA2-8653-CEC16D33FD82}"/>
              </a:ext>
            </a:extLst>
          </p:cNvPr>
          <p:cNvSpPr txBox="1"/>
          <p:nvPr/>
        </p:nvSpPr>
        <p:spPr>
          <a:xfrm>
            <a:off x="96252" y="105040"/>
            <a:ext cx="10607258" cy="1138773"/>
          </a:xfrm>
          <a:prstGeom prst="rect">
            <a:avLst/>
          </a:prstGeom>
          <a:solidFill>
            <a:srgbClr val="F8FCFF"/>
          </a:solidFill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E02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ПОЛУЧЕНИЯ ИНФОРМАЦИИ О ГРАЖДАНАХ, ПОЛУЧАЮЩИХ МСП</a:t>
            </a:r>
            <a:endParaRPr lang="ru-RU" sz="3400" b="1" dirty="0">
              <a:solidFill>
                <a:srgbClr val="E025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4241E6D-C100-4B91-9221-C3437BE05EEA}"/>
              </a:ext>
            </a:extLst>
          </p:cNvPr>
          <p:cNvSpPr txBox="1"/>
          <p:nvPr/>
        </p:nvSpPr>
        <p:spPr>
          <a:xfrm>
            <a:off x="4119535" y="10430431"/>
            <a:ext cx="256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19FE6"/>
                </a:solidFill>
                <a:latin typeface="+mj-lt"/>
                <a:ea typeface="+mj-ea"/>
                <a:cs typeface="+mj-cs"/>
              </a:rPr>
              <a:t>#</a:t>
            </a:r>
            <a:r>
              <a:rPr lang="ru-RU" dirty="0">
                <a:solidFill>
                  <a:srgbClr val="019FE6"/>
                </a:solidFill>
                <a:latin typeface="+mj-lt"/>
                <a:ea typeface="+mj-ea"/>
                <a:cs typeface="+mj-cs"/>
              </a:rPr>
              <a:t>ЦСРРК</a:t>
            </a:r>
          </a:p>
        </p:txBody>
      </p:sp>
    </p:spTree>
    <p:extLst>
      <p:ext uri="{BB962C8B-B14F-4D97-AF65-F5344CB8AC3E}">
        <p14:creationId xmlns="" xmlns:p14="http://schemas.microsoft.com/office/powerpoint/2010/main" val="265244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BBBB636-13D3-4178-900A-5C8DDE6D5EDA}"/>
              </a:ext>
            </a:extLst>
          </p:cNvPr>
          <p:cNvSpPr txBox="1"/>
          <p:nvPr/>
        </p:nvSpPr>
        <p:spPr>
          <a:xfrm>
            <a:off x="96251" y="166892"/>
            <a:ext cx="10703511" cy="1615827"/>
          </a:xfrm>
          <a:prstGeom prst="rect">
            <a:avLst/>
          </a:prstGeom>
          <a:solidFill>
            <a:srgbClr val="F8FCFF"/>
          </a:solidFill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rgbClr val="E02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ПОДТВЕРДИТЬ КАТЕГОРИЮ?</a:t>
            </a:r>
          </a:p>
          <a:p>
            <a:r>
              <a:rPr lang="ru-RU" sz="3300" b="1" dirty="0">
                <a:solidFill>
                  <a:srgbClr val="E02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(ПОЛУЧИТЬ ВЫПИСКУ О НАЗНАЧЕННЫХ  СОЦИАЛЬНЫХ ВЫПЛАТАХ И ЛЬГОТАХ)</a:t>
            </a: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="" xmlns:a16="http://schemas.microsoft.com/office/drawing/2014/main" id="{E959749C-59E5-40BA-B870-CAB4125263EB}"/>
              </a:ext>
            </a:extLst>
          </p:cNvPr>
          <p:cNvCxnSpPr>
            <a:cxnSpLocks/>
          </p:cNvCxnSpPr>
          <p:nvPr/>
        </p:nvCxnSpPr>
        <p:spPr>
          <a:xfrm>
            <a:off x="0" y="3377456"/>
            <a:ext cx="610414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>
            <a:extLst>
              <a:ext uri="{FF2B5EF4-FFF2-40B4-BE49-F238E27FC236}">
                <a16:creationId xmlns="" xmlns:a16="http://schemas.microsoft.com/office/drawing/2014/main" id="{4FF43EE1-F44A-42A5-9DD2-6A9687C2A1E8}"/>
              </a:ext>
            </a:extLst>
          </p:cNvPr>
          <p:cNvSpPr/>
          <p:nvPr/>
        </p:nvSpPr>
        <p:spPr>
          <a:xfrm>
            <a:off x="2514600" y="2439303"/>
            <a:ext cx="1158240" cy="1139839"/>
          </a:xfrm>
          <a:prstGeom prst="ellipse">
            <a:avLst/>
          </a:prstGeom>
          <a:solidFill>
            <a:srgbClr val="F8FC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8B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F00CC9F-45CD-4667-9E63-3F90135406B5}"/>
              </a:ext>
            </a:extLst>
          </p:cNvPr>
          <p:cNvSpPr txBox="1"/>
          <p:nvPr/>
        </p:nvSpPr>
        <p:spPr>
          <a:xfrm>
            <a:off x="731520" y="2547558"/>
            <a:ext cx="207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8B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336A1CB1-E423-4F8E-A33D-701E7CDD2397}"/>
              </a:ext>
            </a:extLst>
          </p:cNvPr>
          <p:cNvSpPr txBox="1"/>
          <p:nvPr/>
        </p:nvSpPr>
        <p:spPr>
          <a:xfrm>
            <a:off x="4119535" y="11652850"/>
            <a:ext cx="2560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19FE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#</a:t>
            </a:r>
            <a:r>
              <a:rPr lang="ru-RU" sz="1600" dirty="0">
                <a:solidFill>
                  <a:srgbClr val="019FE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РАЗБОР_ЦСРРК</a:t>
            </a:r>
          </a:p>
        </p:txBody>
      </p:sp>
      <p:cxnSp>
        <p:nvCxnSpPr>
          <p:cNvPr id="68" name="Прямая соединительная линия 67">
            <a:extLst>
              <a:ext uri="{FF2B5EF4-FFF2-40B4-BE49-F238E27FC236}">
                <a16:creationId xmlns="" xmlns:a16="http://schemas.microsoft.com/office/drawing/2014/main" id="{89D40770-00E7-485E-9C97-DB19A5ACADE0}"/>
              </a:ext>
            </a:extLst>
          </p:cNvPr>
          <p:cNvCxnSpPr>
            <a:cxnSpLocks/>
          </p:cNvCxnSpPr>
          <p:nvPr/>
        </p:nvCxnSpPr>
        <p:spPr>
          <a:xfrm>
            <a:off x="-1" y="6019038"/>
            <a:ext cx="1023486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>
            <a:extLst>
              <a:ext uri="{FF2B5EF4-FFF2-40B4-BE49-F238E27FC236}">
                <a16:creationId xmlns="" xmlns:a16="http://schemas.microsoft.com/office/drawing/2014/main" id="{C7FE0437-FA64-4969-B735-AF542F793811}"/>
              </a:ext>
            </a:extLst>
          </p:cNvPr>
          <p:cNvSpPr/>
          <p:nvPr/>
        </p:nvSpPr>
        <p:spPr>
          <a:xfrm>
            <a:off x="2514599" y="5080885"/>
            <a:ext cx="1158240" cy="1139839"/>
          </a:xfrm>
          <a:prstGeom prst="ellipse">
            <a:avLst/>
          </a:prstGeom>
          <a:solidFill>
            <a:srgbClr val="F8FC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8B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6000" b="1" dirty="0">
              <a:solidFill>
                <a:srgbClr val="008B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A1EA143-199C-484F-B757-211CA67450BE}"/>
              </a:ext>
            </a:extLst>
          </p:cNvPr>
          <p:cNvSpPr txBox="1"/>
          <p:nvPr/>
        </p:nvSpPr>
        <p:spPr>
          <a:xfrm>
            <a:off x="731519" y="5189140"/>
            <a:ext cx="207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8B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C8957DC5-737C-44D0-9DAD-4C1EE2F26765}"/>
              </a:ext>
            </a:extLst>
          </p:cNvPr>
          <p:cNvSpPr txBox="1"/>
          <p:nvPr/>
        </p:nvSpPr>
        <p:spPr>
          <a:xfrm>
            <a:off x="443563" y="6420213"/>
            <a:ext cx="56605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главной странице нажать на вкладку </a:t>
            </a:r>
            <a:r>
              <a:rPr lang="ru-RU" sz="3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«Справки. Выписки»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9B852521-41EF-4F9C-AA9B-FB2A0FBEF9C5}"/>
              </a:ext>
            </a:extLst>
          </p:cNvPr>
          <p:cNvSpPr txBox="1"/>
          <p:nvPr/>
        </p:nvSpPr>
        <p:spPr>
          <a:xfrm>
            <a:off x="443562" y="3699747"/>
            <a:ext cx="53003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Зайти в личный кабинет </a:t>
            </a:r>
            <a:r>
              <a:rPr lang="ru-RU" sz="3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портала «Госуслуги»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E300A25-304F-4A84-B6BD-8EF4F49BF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77" b="1591"/>
          <a:stretch/>
        </p:blipFill>
        <p:spPr bwMode="auto">
          <a:xfrm>
            <a:off x="6104145" y="1837943"/>
            <a:ext cx="4365920" cy="8814356"/>
          </a:xfrm>
          <a:prstGeom prst="rect">
            <a:avLst/>
          </a:prstGeom>
          <a:noFill/>
          <a:ln w="38100">
            <a:solidFill>
              <a:srgbClr val="E02512"/>
            </a:solidFill>
            <a:prstDash val="lgDash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8E2BF97D-14AA-4A50-B5DD-B768DDEBB10F}"/>
              </a:ext>
            </a:extLst>
          </p:cNvPr>
          <p:cNvSpPr/>
          <p:nvPr/>
        </p:nvSpPr>
        <p:spPr>
          <a:xfrm>
            <a:off x="7365052" y="2645990"/>
            <a:ext cx="1620253" cy="1138772"/>
          </a:xfrm>
          <a:prstGeom prst="rect">
            <a:avLst/>
          </a:prstGeom>
          <a:noFill/>
          <a:ln w="76200">
            <a:solidFill>
              <a:srgbClr val="E02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="" xmlns:a16="http://schemas.microsoft.com/office/drawing/2014/main" id="{5894B8D8-0D16-49D3-9326-5B2DE04BE611}"/>
              </a:ext>
            </a:extLst>
          </p:cNvPr>
          <p:cNvSpPr/>
          <p:nvPr/>
        </p:nvSpPr>
        <p:spPr>
          <a:xfrm>
            <a:off x="9849853" y="9740415"/>
            <a:ext cx="385010" cy="401051"/>
          </a:xfrm>
          <a:prstGeom prst="ellipse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 стрелкой 77">
            <a:extLst>
              <a:ext uri="{FF2B5EF4-FFF2-40B4-BE49-F238E27FC236}">
                <a16:creationId xmlns="" xmlns:a16="http://schemas.microsoft.com/office/drawing/2014/main" id="{9666E8DD-1F98-4DA8-9409-F11F4B48F84F}"/>
              </a:ext>
            </a:extLst>
          </p:cNvPr>
          <p:cNvCxnSpPr>
            <a:cxnSpLocks/>
          </p:cNvCxnSpPr>
          <p:nvPr/>
        </p:nvCxnSpPr>
        <p:spPr>
          <a:xfrm flipV="1">
            <a:off x="5614737" y="4107184"/>
            <a:ext cx="1588169" cy="2113540"/>
          </a:xfrm>
          <a:prstGeom prst="straightConnector1">
            <a:avLst/>
          </a:prstGeom>
          <a:ln w="57150">
            <a:solidFill>
              <a:srgbClr val="E025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10F52D6C-6D73-46BE-BB5E-237492244379}"/>
              </a:ext>
            </a:extLst>
          </p:cNvPr>
          <p:cNvSpPr txBox="1"/>
          <p:nvPr/>
        </p:nvSpPr>
        <p:spPr>
          <a:xfrm>
            <a:off x="4119535" y="10430431"/>
            <a:ext cx="256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19FE6"/>
                </a:solidFill>
                <a:latin typeface="+mj-lt"/>
                <a:ea typeface="+mj-ea"/>
                <a:cs typeface="+mj-cs"/>
              </a:rPr>
              <a:t>#</a:t>
            </a:r>
            <a:r>
              <a:rPr lang="ru-RU" dirty="0">
                <a:solidFill>
                  <a:srgbClr val="019FE6"/>
                </a:solidFill>
                <a:latin typeface="+mj-lt"/>
                <a:ea typeface="+mj-ea"/>
                <a:cs typeface="+mj-cs"/>
              </a:rPr>
              <a:t>ЦСРРК</a:t>
            </a:r>
          </a:p>
        </p:txBody>
      </p:sp>
    </p:spTree>
    <p:extLst>
      <p:ext uri="{BB962C8B-B14F-4D97-AF65-F5344CB8AC3E}">
        <p14:creationId xmlns="" xmlns:p14="http://schemas.microsoft.com/office/powerpoint/2010/main" val="129485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AC352206-7F25-4A03-B286-DA16C7C51BE3}"/>
              </a:ext>
            </a:extLst>
          </p:cNvPr>
          <p:cNvCxnSpPr/>
          <p:nvPr/>
        </p:nvCxnSpPr>
        <p:spPr>
          <a:xfrm>
            <a:off x="0" y="1188720"/>
            <a:ext cx="1079976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A40C2622-1681-48E1-B1B9-79EF3E079750}"/>
              </a:ext>
            </a:extLst>
          </p:cNvPr>
          <p:cNvSpPr/>
          <p:nvPr/>
        </p:nvSpPr>
        <p:spPr>
          <a:xfrm>
            <a:off x="2514600" y="250567"/>
            <a:ext cx="1158240" cy="1139839"/>
          </a:xfrm>
          <a:prstGeom prst="ellipse">
            <a:avLst/>
          </a:prstGeom>
          <a:solidFill>
            <a:srgbClr val="F8FC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8B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4C501A2-AEEB-4860-AA1E-DB660EEA5EF0}"/>
              </a:ext>
            </a:extLst>
          </p:cNvPr>
          <p:cNvSpPr txBox="1"/>
          <p:nvPr/>
        </p:nvSpPr>
        <p:spPr>
          <a:xfrm>
            <a:off x="731520" y="358822"/>
            <a:ext cx="207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8B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C5BEA62-DC85-437D-AA33-43DDCE5F4125}"/>
              </a:ext>
            </a:extLst>
          </p:cNvPr>
          <p:cNvSpPr txBox="1"/>
          <p:nvPr/>
        </p:nvSpPr>
        <p:spPr>
          <a:xfrm>
            <a:off x="289560" y="1548610"/>
            <a:ext cx="100575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из списка  </a:t>
            </a:r>
            <a:r>
              <a:rPr lang="ru-RU" sz="3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«Сведения о назначенных социальных выплатах и льготах»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8CEDABC7-DBB6-4B51-8A49-BC368D9CC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68" b="37574"/>
          <a:stretch/>
        </p:blipFill>
        <p:spPr bwMode="auto">
          <a:xfrm>
            <a:off x="5038181" y="3130975"/>
            <a:ext cx="5174307" cy="6480068"/>
          </a:xfrm>
          <a:prstGeom prst="rect">
            <a:avLst/>
          </a:prstGeom>
          <a:noFill/>
          <a:ln w="38100">
            <a:solidFill>
              <a:srgbClr val="E02512"/>
            </a:solidFill>
            <a:prstDash val="lgDash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A962D24-5287-4EB0-8760-C6177851E5EA}"/>
              </a:ext>
            </a:extLst>
          </p:cNvPr>
          <p:cNvSpPr/>
          <p:nvPr/>
        </p:nvSpPr>
        <p:spPr>
          <a:xfrm>
            <a:off x="5279486" y="7111190"/>
            <a:ext cx="4655486" cy="1142241"/>
          </a:xfrm>
          <a:prstGeom prst="rect">
            <a:avLst/>
          </a:prstGeom>
          <a:noFill/>
          <a:ln w="57150">
            <a:solidFill>
              <a:srgbClr val="E02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9D591E7-333C-45CC-9C6B-4861C10660FF}"/>
              </a:ext>
            </a:extLst>
          </p:cNvPr>
          <p:cNvSpPr txBox="1"/>
          <p:nvPr/>
        </p:nvSpPr>
        <p:spPr>
          <a:xfrm>
            <a:off x="4119535" y="10430431"/>
            <a:ext cx="256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19FE6"/>
                </a:solidFill>
                <a:latin typeface="+mj-lt"/>
                <a:ea typeface="+mj-ea"/>
                <a:cs typeface="+mj-cs"/>
              </a:rPr>
              <a:t>#</a:t>
            </a:r>
            <a:r>
              <a:rPr lang="ru-RU" dirty="0">
                <a:solidFill>
                  <a:srgbClr val="019FE6"/>
                </a:solidFill>
                <a:latin typeface="+mj-lt"/>
                <a:ea typeface="+mj-ea"/>
                <a:cs typeface="+mj-cs"/>
              </a:rPr>
              <a:t>ЦСРРК</a:t>
            </a:r>
          </a:p>
        </p:txBody>
      </p:sp>
    </p:spTree>
    <p:extLst>
      <p:ext uri="{BB962C8B-B14F-4D97-AF65-F5344CB8AC3E}">
        <p14:creationId xmlns="" xmlns:p14="http://schemas.microsoft.com/office/powerpoint/2010/main" val="354551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AC352206-7F25-4A03-B286-DA16C7C51BE3}"/>
              </a:ext>
            </a:extLst>
          </p:cNvPr>
          <p:cNvCxnSpPr>
            <a:cxnSpLocks/>
          </p:cNvCxnSpPr>
          <p:nvPr/>
        </p:nvCxnSpPr>
        <p:spPr>
          <a:xfrm>
            <a:off x="0" y="1188720"/>
            <a:ext cx="1079976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A40C2622-1681-48E1-B1B9-79EF3E079750}"/>
              </a:ext>
            </a:extLst>
          </p:cNvPr>
          <p:cNvSpPr/>
          <p:nvPr/>
        </p:nvSpPr>
        <p:spPr>
          <a:xfrm>
            <a:off x="2514600" y="250567"/>
            <a:ext cx="1158240" cy="1139839"/>
          </a:xfrm>
          <a:prstGeom prst="ellipse">
            <a:avLst/>
          </a:prstGeom>
          <a:solidFill>
            <a:srgbClr val="F8FC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8B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4C501A2-AEEB-4860-AA1E-DB660EEA5EF0}"/>
              </a:ext>
            </a:extLst>
          </p:cNvPr>
          <p:cNvSpPr txBox="1"/>
          <p:nvPr/>
        </p:nvSpPr>
        <p:spPr>
          <a:xfrm>
            <a:off x="731520" y="358822"/>
            <a:ext cx="207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8B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B623444-C73C-4EDB-B058-636302B80AF1}"/>
              </a:ext>
            </a:extLst>
          </p:cNvPr>
          <p:cNvSpPr txBox="1"/>
          <p:nvPr/>
        </p:nvSpPr>
        <p:spPr>
          <a:xfrm>
            <a:off x="225147" y="1656316"/>
            <a:ext cx="3894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Нажать </a:t>
            </a:r>
            <a:r>
              <a:rPr lang="ru-RU" sz="3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«Начать»</a:t>
            </a:r>
            <a:endParaRPr lang="ru-RU" sz="3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AD87A726-C12A-4F46-A7CE-141284033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725" b="32506"/>
          <a:stretch/>
        </p:blipFill>
        <p:spPr bwMode="auto">
          <a:xfrm>
            <a:off x="309403" y="3105219"/>
            <a:ext cx="4989513" cy="6022916"/>
          </a:xfrm>
          <a:prstGeom prst="rect">
            <a:avLst/>
          </a:prstGeom>
          <a:noFill/>
          <a:ln w="38100">
            <a:solidFill>
              <a:srgbClr val="E02512"/>
            </a:solidFill>
            <a:prstDash val="lgDash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D7C1A58-1F7B-425E-AF20-CACA3203FFAD}"/>
              </a:ext>
            </a:extLst>
          </p:cNvPr>
          <p:cNvSpPr/>
          <p:nvPr/>
        </p:nvSpPr>
        <p:spPr>
          <a:xfrm>
            <a:off x="723498" y="7015595"/>
            <a:ext cx="4161322" cy="925247"/>
          </a:xfrm>
          <a:prstGeom prst="rect">
            <a:avLst/>
          </a:prstGeom>
          <a:noFill/>
          <a:ln w="57150">
            <a:solidFill>
              <a:srgbClr val="E02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>
            <a:extLst>
              <a:ext uri="{FF2B5EF4-FFF2-40B4-BE49-F238E27FC236}">
                <a16:creationId xmlns="" xmlns:a16="http://schemas.microsoft.com/office/drawing/2014/main" id="{D6FF736E-DE27-41BA-88A5-4DA6082A3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152" r="2712" b="21079"/>
          <a:stretch/>
        </p:blipFill>
        <p:spPr bwMode="auto">
          <a:xfrm>
            <a:off x="5659243" y="3105220"/>
            <a:ext cx="4911390" cy="6022916"/>
          </a:xfrm>
          <a:prstGeom prst="rect">
            <a:avLst/>
          </a:prstGeom>
          <a:noFill/>
          <a:ln w="38100">
            <a:solidFill>
              <a:srgbClr val="E02512"/>
            </a:solidFill>
            <a:prstDash val="lgDash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55E975F-3A25-45A0-B5E5-65E671BF035F}"/>
              </a:ext>
            </a:extLst>
          </p:cNvPr>
          <p:cNvSpPr txBox="1"/>
          <p:nvPr/>
        </p:nvSpPr>
        <p:spPr>
          <a:xfrm>
            <a:off x="5659243" y="1669915"/>
            <a:ext cx="49113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Указать период</a:t>
            </a:r>
            <a:r>
              <a:rPr lang="ru-RU" sz="3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 который нужна выписка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E2699B9-3CD7-47C2-B6D3-ED1CBD96F07B}"/>
              </a:ext>
            </a:extLst>
          </p:cNvPr>
          <p:cNvSpPr txBox="1"/>
          <p:nvPr/>
        </p:nvSpPr>
        <p:spPr>
          <a:xfrm>
            <a:off x="5679514" y="352714"/>
            <a:ext cx="207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8B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292B6A4A-A232-4E74-9C4B-F70B44CE8D59}"/>
              </a:ext>
            </a:extLst>
          </p:cNvPr>
          <p:cNvSpPr/>
          <p:nvPr/>
        </p:nvSpPr>
        <p:spPr>
          <a:xfrm>
            <a:off x="7518838" y="250566"/>
            <a:ext cx="1158240" cy="1139839"/>
          </a:xfrm>
          <a:prstGeom prst="ellipse">
            <a:avLst/>
          </a:prstGeom>
          <a:solidFill>
            <a:srgbClr val="F8FC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8B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5F365F1-6C55-4301-9C4B-5F7758ADDEC7}"/>
              </a:ext>
            </a:extLst>
          </p:cNvPr>
          <p:cNvSpPr txBox="1"/>
          <p:nvPr/>
        </p:nvSpPr>
        <p:spPr>
          <a:xfrm>
            <a:off x="4119535" y="10430431"/>
            <a:ext cx="256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19FE6"/>
                </a:solidFill>
                <a:latin typeface="+mj-lt"/>
                <a:ea typeface="+mj-ea"/>
                <a:cs typeface="+mj-cs"/>
              </a:rPr>
              <a:t>#</a:t>
            </a:r>
            <a:r>
              <a:rPr lang="ru-RU" dirty="0">
                <a:solidFill>
                  <a:srgbClr val="019FE6"/>
                </a:solidFill>
                <a:latin typeface="+mj-lt"/>
                <a:ea typeface="+mj-ea"/>
                <a:cs typeface="+mj-cs"/>
              </a:rPr>
              <a:t>ЦСРРК</a:t>
            </a:r>
          </a:p>
        </p:txBody>
      </p:sp>
    </p:spTree>
    <p:extLst>
      <p:ext uri="{BB962C8B-B14F-4D97-AF65-F5344CB8AC3E}">
        <p14:creationId xmlns="" xmlns:p14="http://schemas.microsoft.com/office/powerpoint/2010/main" val="330088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AC352206-7F25-4A03-B286-DA16C7C51BE3}"/>
              </a:ext>
            </a:extLst>
          </p:cNvPr>
          <p:cNvCxnSpPr/>
          <p:nvPr/>
        </p:nvCxnSpPr>
        <p:spPr>
          <a:xfrm>
            <a:off x="0" y="1188720"/>
            <a:ext cx="1079976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A40C2622-1681-48E1-B1B9-79EF3E079750}"/>
              </a:ext>
            </a:extLst>
          </p:cNvPr>
          <p:cNvSpPr/>
          <p:nvPr/>
        </p:nvSpPr>
        <p:spPr>
          <a:xfrm>
            <a:off x="2514600" y="250567"/>
            <a:ext cx="1158240" cy="1139839"/>
          </a:xfrm>
          <a:prstGeom prst="ellipse">
            <a:avLst/>
          </a:prstGeom>
          <a:solidFill>
            <a:srgbClr val="F8FC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8B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4C501A2-AEEB-4860-AA1E-DB660EEA5EF0}"/>
              </a:ext>
            </a:extLst>
          </p:cNvPr>
          <p:cNvSpPr txBox="1"/>
          <p:nvPr/>
        </p:nvSpPr>
        <p:spPr>
          <a:xfrm>
            <a:off x="731520" y="358822"/>
            <a:ext cx="207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8B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ACA6C0-561D-4965-913C-5174BFD5C0E3}"/>
              </a:ext>
            </a:extLst>
          </p:cNvPr>
          <p:cNvSpPr txBox="1"/>
          <p:nvPr/>
        </p:nvSpPr>
        <p:spPr>
          <a:xfrm>
            <a:off x="203499" y="1371683"/>
            <a:ext cx="10392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 отправлен</a:t>
            </a:r>
            <a:r>
              <a:rPr lang="ru-RU" sz="3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3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Выписка будет сформирована и </a:t>
            </a:r>
            <a:r>
              <a:rPr lang="ru-RU" sz="3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направлена в ваш личный кабинет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D062D623-590E-4D75-8420-6DB388939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872" b="50000"/>
          <a:stretch/>
        </p:blipFill>
        <p:spPr bwMode="auto">
          <a:xfrm>
            <a:off x="309403" y="3685434"/>
            <a:ext cx="4644276" cy="3832812"/>
          </a:xfrm>
          <a:prstGeom prst="rect">
            <a:avLst/>
          </a:prstGeom>
          <a:noFill/>
          <a:ln w="38100">
            <a:solidFill>
              <a:srgbClr val="E02512"/>
            </a:solidFill>
            <a:prstDash val="lgDash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C79D3306-8A79-4040-8A25-B34816D33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77" b="1591"/>
          <a:stretch/>
        </p:blipFill>
        <p:spPr bwMode="auto">
          <a:xfrm>
            <a:off x="6471896" y="2586202"/>
            <a:ext cx="4018464" cy="7833191"/>
          </a:xfrm>
          <a:prstGeom prst="rect">
            <a:avLst/>
          </a:prstGeom>
          <a:noFill/>
          <a:ln w="38100">
            <a:solidFill>
              <a:srgbClr val="E02512"/>
            </a:solidFill>
            <a:prstDash val="lgDash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A6F8E28E-8360-4184-95A5-9196B64489CD}"/>
              </a:ext>
            </a:extLst>
          </p:cNvPr>
          <p:cNvSpPr/>
          <p:nvPr/>
        </p:nvSpPr>
        <p:spPr>
          <a:xfrm>
            <a:off x="9907203" y="9721516"/>
            <a:ext cx="372577" cy="366339"/>
          </a:xfrm>
          <a:prstGeom prst="ellipse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4B671D6-FD7B-4E5B-9D7F-66849656D283}"/>
              </a:ext>
            </a:extLst>
          </p:cNvPr>
          <p:cNvSpPr/>
          <p:nvPr/>
        </p:nvSpPr>
        <p:spPr>
          <a:xfrm>
            <a:off x="6329038" y="7056060"/>
            <a:ext cx="4267222" cy="1427748"/>
          </a:xfrm>
          <a:prstGeom prst="rect">
            <a:avLst/>
          </a:prstGeom>
          <a:noFill/>
          <a:ln w="57150">
            <a:solidFill>
              <a:srgbClr val="E02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BC981D1A-DD89-4143-96A5-2DC87F6636FF}"/>
              </a:ext>
            </a:extLst>
          </p:cNvPr>
          <p:cNvCxnSpPr>
            <a:cxnSpLocks/>
          </p:cNvCxnSpPr>
          <p:nvPr/>
        </p:nvCxnSpPr>
        <p:spPr>
          <a:xfrm flipV="1">
            <a:off x="4953679" y="7769934"/>
            <a:ext cx="1280227" cy="1053617"/>
          </a:xfrm>
          <a:prstGeom prst="straightConnector1">
            <a:avLst/>
          </a:prstGeom>
          <a:ln w="57150">
            <a:solidFill>
              <a:srgbClr val="E025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556275-DAD3-4BDC-8438-02EE5F6FC1E0}"/>
              </a:ext>
            </a:extLst>
          </p:cNvPr>
          <p:cNvSpPr txBox="1"/>
          <p:nvPr/>
        </p:nvSpPr>
        <p:spPr>
          <a:xfrm>
            <a:off x="4119535" y="10430431"/>
            <a:ext cx="256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19FE6"/>
                </a:solidFill>
                <a:latin typeface="+mj-lt"/>
                <a:ea typeface="+mj-ea"/>
                <a:cs typeface="+mj-cs"/>
              </a:rPr>
              <a:t>#</a:t>
            </a:r>
            <a:r>
              <a:rPr lang="ru-RU" dirty="0">
                <a:solidFill>
                  <a:srgbClr val="019FE6"/>
                </a:solidFill>
                <a:latin typeface="+mj-lt"/>
                <a:ea typeface="+mj-ea"/>
                <a:cs typeface="+mj-cs"/>
              </a:rPr>
              <a:t>ЦСРРК</a:t>
            </a:r>
          </a:p>
        </p:txBody>
      </p:sp>
    </p:spTree>
    <p:extLst>
      <p:ext uri="{BB962C8B-B14F-4D97-AF65-F5344CB8AC3E}">
        <p14:creationId xmlns="" xmlns:p14="http://schemas.microsoft.com/office/powerpoint/2010/main" val="2628325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6A0B0303-A8EE-4DDA-AA40-D9FD42032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39" b="12657"/>
          <a:stretch/>
        </p:blipFill>
        <p:spPr bwMode="auto">
          <a:xfrm>
            <a:off x="5399881" y="1613951"/>
            <a:ext cx="4989513" cy="8758990"/>
          </a:xfrm>
          <a:prstGeom prst="rect">
            <a:avLst/>
          </a:prstGeom>
          <a:noFill/>
          <a:ln w="38100">
            <a:solidFill>
              <a:srgbClr val="E02512"/>
            </a:solidFill>
            <a:prstDash val="lgDash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2BEC4433-C8FE-4761-B5BD-4C0F0566B99A}"/>
              </a:ext>
            </a:extLst>
          </p:cNvPr>
          <p:cNvCxnSpPr/>
          <p:nvPr/>
        </p:nvCxnSpPr>
        <p:spPr>
          <a:xfrm>
            <a:off x="0" y="1188720"/>
            <a:ext cx="1079976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255A3AD4-91B2-458C-BF49-08831E1A80E2}"/>
              </a:ext>
            </a:extLst>
          </p:cNvPr>
          <p:cNvSpPr/>
          <p:nvPr/>
        </p:nvSpPr>
        <p:spPr>
          <a:xfrm>
            <a:off x="2514600" y="250567"/>
            <a:ext cx="1158240" cy="1139839"/>
          </a:xfrm>
          <a:prstGeom prst="ellipse">
            <a:avLst/>
          </a:prstGeom>
          <a:solidFill>
            <a:srgbClr val="F8FC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8B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16B71B6-AF56-4358-8489-9BD8F9FEF18D}"/>
              </a:ext>
            </a:extLst>
          </p:cNvPr>
          <p:cNvSpPr txBox="1"/>
          <p:nvPr/>
        </p:nvSpPr>
        <p:spPr>
          <a:xfrm>
            <a:off x="731520" y="358822"/>
            <a:ext cx="207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8B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4E0DA02-0FF0-424C-BC93-124E5E0A280C}"/>
              </a:ext>
            </a:extLst>
          </p:cNvPr>
          <p:cNvSpPr txBox="1"/>
          <p:nvPr/>
        </p:nvSpPr>
        <p:spPr>
          <a:xfrm>
            <a:off x="309404" y="2179000"/>
            <a:ext cx="4989512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Сформированную выписку </a:t>
            </a:r>
            <a:r>
              <a:rPr lang="ru-RU" sz="3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скачать </a:t>
            </a:r>
            <a:r>
              <a:rPr lang="ru-RU" sz="31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sz="3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отправить </a:t>
            </a:r>
            <a:r>
              <a:rPr lang="ru-RU" sz="31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адрес электронной почты</a:t>
            </a:r>
          </a:p>
          <a:p>
            <a:endParaRPr lang="ru-RU" sz="31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1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1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1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1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9CAA2E7-96CA-4C58-B6DB-2466DCF195AD}"/>
              </a:ext>
            </a:extLst>
          </p:cNvPr>
          <p:cNvSpPr/>
          <p:nvPr/>
        </p:nvSpPr>
        <p:spPr>
          <a:xfrm>
            <a:off x="5743073" y="7924800"/>
            <a:ext cx="1572126" cy="40105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6D3D894-BEF7-43EB-B97E-2F4FDF181456}"/>
              </a:ext>
            </a:extLst>
          </p:cNvPr>
          <p:cNvSpPr txBox="1"/>
          <p:nvPr/>
        </p:nvSpPr>
        <p:spPr>
          <a:xfrm>
            <a:off x="4119535" y="10430431"/>
            <a:ext cx="256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19FE6"/>
                </a:solidFill>
                <a:latin typeface="+mj-lt"/>
                <a:ea typeface="+mj-ea"/>
                <a:cs typeface="+mj-cs"/>
              </a:rPr>
              <a:t>#</a:t>
            </a:r>
            <a:r>
              <a:rPr lang="ru-RU" dirty="0">
                <a:solidFill>
                  <a:srgbClr val="019FE6"/>
                </a:solidFill>
                <a:latin typeface="+mj-lt"/>
                <a:ea typeface="+mj-ea"/>
                <a:cs typeface="+mj-cs"/>
              </a:rPr>
              <a:t>ЦСРРК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1C82835-14F0-40BF-8519-43D367F37AD4}"/>
              </a:ext>
            </a:extLst>
          </p:cNvPr>
          <p:cNvSpPr/>
          <p:nvPr/>
        </p:nvSpPr>
        <p:spPr>
          <a:xfrm>
            <a:off x="5550568" y="5518483"/>
            <a:ext cx="4838826" cy="1700463"/>
          </a:xfrm>
          <a:prstGeom prst="rect">
            <a:avLst/>
          </a:prstGeom>
          <a:noFill/>
          <a:ln w="57150">
            <a:solidFill>
              <a:srgbClr val="E02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A86E6F41-106D-4072-888B-DE803BC49941}"/>
              </a:ext>
            </a:extLst>
          </p:cNvPr>
          <p:cNvCxnSpPr>
            <a:cxnSpLocks/>
          </p:cNvCxnSpPr>
          <p:nvPr/>
        </p:nvCxnSpPr>
        <p:spPr>
          <a:xfrm>
            <a:off x="3672840" y="4532605"/>
            <a:ext cx="1651697" cy="1280192"/>
          </a:xfrm>
          <a:prstGeom prst="straightConnector1">
            <a:avLst/>
          </a:prstGeom>
          <a:ln w="57150">
            <a:solidFill>
              <a:srgbClr val="E025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485FDD9B-B4E0-495F-9B11-F9C1E0B98E3F}"/>
              </a:ext>
            </a:extLst>
          </p:cNvPr>
          <p:cNvCxnSpPr>
            <a:cxnSpLocks/>
          </p:cNvCxnSpPr>
          <p:nvPr/>
        </p:nvCxnSpPr>
        <p:spPr>
          <a:xfrm>
            <a:off x="3672840" y="4532605"/>
            <a:ext cx="1651697" cy="2140911"/>
          </a:xfrm>
          <a:prstGeom prst="straightConnector1">
            <a:avLst/>
          </a:prstGeom>
          <a:ln w="57150">
            <a:solidFill>
              <a:srgbClr val="E025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47490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22B1766-40C4-400F-87BF-61B7B36474E6}">
  <we:reference id="wa104381063" version="1.0.0.1" store="ru-RU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23842</TotalTime>
  <Words>406</Words>
  <Application>Microsoft Office PowerPoint</Application>
  <PresentationFormat>Произвольный</PresentationFormat>
  <Paragraphs>79</Paragraphs>
  <Slides>14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Как самостоятельно родителю получить решение.  Шаг 1  </vt:lpstr>
      <vt:lpstr>Шаг 2 </vt:lpstr>
      <vt:lpstr>Шаг 3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Действующие меры поддержки семей с детьми от беременности женщины до исполнения 17 лет ребенку</dc:title>
  <dc:creator>Стирина Мария Юрьевна</dc:creator>
  <cp:lastModifiedBy>bukat</cp:lastModifiedBy>
  <cp:revision>154</cp:revision>
  <dcterms:created xsi:type="dcterms:W3CDTF">2022-10-25T12:55:10Z</dcterms:created>
  <dcterms:modified xsi:type="dcterms:W3CDTF">2023-02-09T05:40:14Z</dcterms:modified>
</cp:coreProperties>
</file>