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1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2" r:id="rId16"/>
    <p:sldId id="270" r:id="rId17"/>
    <p:sldId id="271" r:id="rId18"/>
  </p:sldIdLst>
  <p:sldSz cx="9144000" cy="5143500" type="screen16x9"/>
  <p:notesSz cx="6858000" cy="9144000"/>
  <p:embeddedFontLst>
    <p:embeddedFont>
      <p:font typeface="PT Sans Narrow" panose="020B0604020202020204" charset="-52"/>
      <p:regular r:id="rId20"/>
      <p:bold r:id="rId21"/>
    </p:embeddedFont>
    <p:embeddedFont>
      <p:font typeface="Open Sans" panose="020B0604020202020204" charset="0"/>
      <p:regular r:id="rId22"/>
      <p:bold r:id="rId23"/>
      <p:italic r:id="rId24"/>
      <p:boldItalic r:id="rId2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3" d="100"/>
          <a:sy n="93" d="100"/>
        </p:scale>
        <p:origin x="726" y="7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82188654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1817826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ae45bbd04b_0_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" name="Google Shape;135;gae45bbd04b_0_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6105513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ae45bbd04b_0_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Google Shape;143;gae45bbd04b_0_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3928563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ae45bbd04b_0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" name="Google Shape;151;gae45bbd04b_0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3026614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b750e90ce2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" name="Google Shape;159;gb750e90ce2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940801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gae45bbd04b_0_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" name="Google Shape;169;gae45bbd04b_0_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715710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b750e90ce2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" name="Google Shape;177;gb750e90ce2_0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6234015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b764c8e25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" name="Google Shape;183;gb764c8e256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946292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b750e90ce2_0_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Google Shape;70;gb750e90ce2_0_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168606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7954453f30_0_3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" name="Google Shape;77;g7954453f30_0_3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278169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g7954453f30_0_3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" name="Google Shape;85;g7954453f30_0_3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255800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ae45bbd04b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Google Shape;92;gae45bbd04b_0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529244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ae45bbd04b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" name="Google Shape;100;gae45bbd04b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014712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ae45bbd04b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" name="Google Shape;109;gae45bbd04b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153158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ae45bbd04b_0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" name="Google Shape;118;gae45bbd04b_0_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261044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ae45bbd04b_0_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" name="Google Shape;125;gae45bbd04b_0_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184455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Google Shape;10;p2"/>
          <p:cNvCxnSpPr/>
          <p:nvPr/>
        </p:nvCxnSpPr>
        <p:spPr>
          <a:xfrm>
            <a:off x="7007735" y="3176888"/>
            <a:ext cx="562200" cy="0"/>
          </a:xfrm>
          <a:prstGeom prst="straightConnector1">
            <a:avLst/>
          </a:prstGeom>
          <a:noFill/>
          <a:ln w="762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1" name="Google Shape;11;p2"/>
          <p:cNvCxnSpPr/>
          <p:nvPr/>
        </p:nvCxnSpPr>
        <p:spPr>
          <a:xfrm>
            <a:off x="1575035" y="3158252"/>
            <a:ext cx="562200" cy="0"/>
          </a:xfrm>
          <a:prstGeom prst="straightConnector1">
            <a:avLst/>
          </a:prstGeom>
          <a:noFill/>
          <a:ln w="762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cxnSp>
      <p:grpSp>
        <p:nvGrpSpPr>
          <p:cNvPr id="12" name="Google Shape;12;p2"/>
          <p:cNvGrpSpPr/>
          <p:nvPr/>
        </p:nvGrpSpPr>
        <p:grpSpPr>
          <a:xfrm>
            <a:off x="1004144" y="1022025"/>
            <a:ext cx="7136668" cy="152400"/>
            <a:chOff x="1346429" y="1011300"/>
            <a:chExt cx="6452100" cy="152400"/>
          </a:xfrm>
        </p:grpSpPr>
        <p:cxnSp>
          <p:nvCxnSpPr>
            <p:cNvPr id="13" name="Google Shape;13;p2"/>
            <p:cNvCxnSpPr/>
            <p:nvPr/>
          </p:nvCxnSpPr>
          <p:spPr>
            <a:xfrm rot="10800000">
              <a:off x="1346429" y="1011300"/>
              <a:ext cx="6452100" cy="0"/>
            </a:xfrm>
            <a:prstGeom prst="straightConnector1">
              <a:avLst/>
            </a:prstGeom>
            <a:noFill/>
            <a:ln w="762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4" name="Google Shape;14;p2"/>
            <p:cNvCxnSpPr/>
            <p:nvPr/>
          </p:nvCxnSpPr>
          <p:spPr>
            <a:xfrm rot="10800000">
              <a:off x="1346429" y="1163700"/>
              <a:ext cx="64521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15" name="Google Shape;15;p2"/>
          <p:cNvGrpSpPr/>
          <p:nvPr/>
        </p:nvGrpSpPr>
        <p:grpSpPr>
          <a:xfrm>
            <a:off x="1004151" y="3969100"/>
            <a:ext cx="7136668" cy="152400"/>
            <a:chOff x="1346435" y="3969088"/>
            <a:chExt cx="6452100" cy="152400"/>
          </a:xfrm>
        </p:grpSpPr>
        <p:cxnSp>
          <p:nvCxnSpPr>
            <p:cNvPr id="16" name="Google Shape;16;p2"/>
            <p:cNvCxnSpPr/>
            <p:nvPr/>
          </p:nvCxnSpPr>
          <p:spPr>
            <a:xfrm>
              <a:off x="1346435" y="4121488"/>
              <a:ext cx="6452100" cy="0"/>
            </a:xfrm>
            <a:prstGeom prst="straightConnector1">
              <a:avLst/>
            </a:prstGeom>
            <a:noFill/>
            <a:ln w="762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7" name="Google Shape;17;p2"/>
            <p:cNvCxnSpPr/>
            <p:nvPr/>
          </p:nvCxnSpPr>
          <p:spPr>
            <a:xfrm>
              <a:off x="1346435" y="3969088"/>
              <a:ext cx="64521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sp>
        <p:nvSpPr>
          <p:cNvPr id="18" name="Google Shape;18;p2"/>
          <p:cNvSpPr txBox="1">
            <a:spLocks noGrp="1"/>
          </p:cNvSpPr>
          <p:nvPr>
            <p:ph type="ctrTitle"/>
          </p:nvPr>
        </p:nvSpPr>
        <p:spPr>
          <a:xfrm>
            <a:off x="1004150" y="1751764"/>
            <a:ext cx="7136700" cy="102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1pPr>
            <a:lvl2pPr lvl="1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2pPr>
            <a:lvl3pPr lvl="2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3pPr>
            <a:lvl4pPr lvl="3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4pPr>
            <a:lvl5pPr lvl="4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5pPr>
            <a:lvl6pPr lvl="5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6pPr>
            <a:lvl7pPr lvl="6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7pPr>
            <a:lvl8pPr lvl="7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8pPr>
            <a:lvl9pPr lvl="8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9pPr>
          </a:lstStyle>
          <a:p>
            <a:endParaRPr/>
          </a:p>
        </p:txBody>
      </p:sp>
      <p:sp>
        <p:nvSpPr>
          <p:cNvPr id="19" name="Google Shape;19;p2"/>
          <p:cNvSpPr txBox="1">
            <a:spLocks noGrp="1"/>
          </p:cNvSpPr>
          <p:nvPr>
            <p:ph type="subTitle" idx="1"/>
          </p:nvPr>
        </p:nvSpPr>
        <p:spPr>
          <a:xfrm>
            <a:off x="2137225" y="2850039"/>
            <a:ext cx="48705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0" name="Google Shape;20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1"/>
          <p:cNvSpPr/>
          <p:nvPr/>
        </p:nvSpPr>
        <p:spPr>
          <a:xfrm>
            <a:off x="-75" y="5045700"/>
            <a:ext cx="9144000" cy="9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304850"/>
            <a:ext cx="8520600" cy="153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8" name="Google Shape;58;p11"/>
          <p:cNvSpPr txBox="1">
            <a:spLocks noGrp="1"/>
          </p:cNvSpPr>
          <p:nvPr>
            <p:ph type="body" idx="1"/>
          </p:nvPr>
        </p:nvSpPr>
        <p:spPr>
          <a:xfrm>
            <a:off x="311700" y="2995650"/>
            <a:ext cx="8520600" cy="107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9" name="Google Shape;59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"/>
          <p:cNvSpPr/>
          <p:nvPr/>
        </p:nvSpPr>
        <p:spPr>
          <a:xfrm>
            <a:off x="-50" y="2571900"/>
            <a:ext cx="9144000" cy="2571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title"/>
          </p:nvPr>
        </p:nvSpPr>
        <p:spPr>
          <a:xfrm>
            <a:off x="311700" y="814800"/>
            <a:ext cx="8571300" cy="94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4"/>
          <p:cNvSpPr/>
          <p:nvPr/>
        </p:nvSpPr>
        <p:spPr>
          <a:xfrm>
            <a:off x="-75" y="5045700"/>
            <a:ext cx="9144000" cy="97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2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4"/>
          <p:cNvSpPr txBox="1">
            <a:spLocks noGrp="1"/>
          </p:cNvSpPr>
          <p:nvPr>
            <p:ph type="body" idx="1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9" name="Google Shape;2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body" idx="1"/>
          </p:nvPr>
        </p:nvSpPr>
        <p:spPr>
          <a:xfrm>
            <a:off x="311700" y="1266175"/>
            <a:ext cx="3999900" cy="33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body" idx="2"/>
          </p:nvPr>
        </p:nvSpPr>
        <p:spPr>
          <a:xfrm>
            <a:off x="4832400" y="1266175"/>
            <a:ext cx="3999900" cy="33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0" name="Google Shape;4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41" name="Google Shape;4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accent6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8"/>
          <p:cNvSpPr txBox="1">
            <a:spLocks noGrp="1"/>
          </p:cNvSpPr>
          <p:nvPr>
            <p:ph type="title"/>
          </p:nvPr>
        </p:nvSpPr>
        <p:spPr>
          <a:xfrm>
            <a:off x="490250" y="526350"/>
            <a:ext cx="56136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4" name="Google Shape;4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9"/>
          <p:cNvSpPr/>
          <p:nvPr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47" name="Google Shape;47;p9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8" name="Google Shape;48;p9"/>
          <p:cNvSpPr txBox="1">
            <a:spLocks noGrp="1"/>
          </p:cNvSpPr>
          <p:nvPr>
            <p:ph type="title"/>
          </p:nvPr>
        </p:nvSpPr>
        <p:spPr>
          <a:xfrm>
            <a:off x="265500" y="1039675"/>
            <a:ext cx="4045200" cy="1675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49" name="Google Shape;49;p9"/>
          <p:cNvSpPr txBox="1">
            <a:spLocks noGrp="1"/>
          </p:cNvSpPr>
          <p:nvPr>
            <p:ph type="subTitle" idx="1"/>
          </p:nvPr>
        </p:nvSpPr>
        <p:spPr>
          <a:xfrm>
            <a:off x="265500" y="27268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50" name="Google Shape;50;p9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1" name="Google Shape;51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0"/>
          <p:cNvSpPr txBox="1">
            <a:spLocks noGrp="1"/>
          </p:cNvSpPr>
          <p:nvPr>
            <p:ph type="body" idx="1"/>
          </p:nvPr>
        </p:nvSpPr>
        <p:spPr>
          <a:xfrm>
            <a:off x="311700" y="4230725"/>
            <a:ext cx="5998800" cy="59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T Sans Narrow"/>
              <a:buNone/>
              <a:defRPr sz="2400">
                <a:latin typeface="PT Sans Narrow"/>
                <a:ea typeface="PT Sans Narrow"/>
                <a:cs typeface="PT Sans Narrow"/>
                <a:sym typeface="PT Sans Narrow"/>
              </a:defRPr>
            </a:lvl1pPr>
          </a:lstStyle>
          <a:p>
            <a:endParaRPr/>
          </a:p>
        </p:txBody>
      </p:sp>
      <p:sp>
        <p:nvSpPr>
          <p:cNvPr id="54" name="Google Shape;54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tropic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Open Sans"/>
              <a:buChar char="●"/>
              <a:defRPr sz="18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vk.com/videos31871999?section=album_1&amp;z=video31871999_456239104/pl_31871999_1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3"/>
          <p:cNvSpPr txBox="1">
            <a:spLocks noGrp="1"/>
          </p:cNvSpPr>
          <p:nvPr>
            <p:ph type="ctrTitle"/>
          </p:nvPr>
        </p:nvSpPr>
        <p:spPr>
          <a:xfrm>
            <a:off x="1004150" y="1751776"/>
            <a:ext cx="7136700" cy="1160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Архитектор эпохи модерна – Антонио Гауди</a:t>
            </a:r>
            <a:endParaRPr/>
          </a:p>
        </p:txBody>
      </p:sp>
      <p:sp>
        <p:nvSpPr>
          <p:cNvPr id="67" name="Google Shape;67;p13"/>
          <p:cNvSpPr txBox="1">
            <a:spLocks noGrp="1"/>
          </p:cNvSpPr>
          <p:nvPr>
            <p:ph type="subTitle" idx="1"/>
          </p:nvPr>
        </p:nvSpPr>
        <p:spPr>
          <a:xfrm>
            <a:off x="2137250" y="2983639"/>
            <a:ext cx="48705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dirty="0" smtClean="0"/>
              <a:t>Преподаватель: Стовба Софья Вадимовна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dirty="0" smtClean="0"/>
              <a:t>МБУДО «Молочненская ДМШ»</a:t>
            </a:r>
            <a:endParaRPr sz="16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22"/>
          <p:cNvSpPr txBox="1">
            <a:spLocks noGrp="1"/>
          </p:cNvSpPr>
          <p:nvPr>
            <p:ph type="title"/>
          </p:nvPr>
        </p:nvSpPr>
        <p:spPr>
          <a:xfrm>
            <a:off x="311700" y="217900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Животные парка</a:t>
            </a:r>
            <a:endParaRPr/>
          </a:p>
        </p:txBody>
      </p:sp>
      <p:sp>
        <p:nvSpPr>
          <p:cNvPr id="138" name="Google Shape;138;p22"/>
          <p:cNvSpPr txBox="1">
            <a:spLocks noGrp="1"/>
          </p:cNvSpPr>
          <p:nvPr>
            <p:ph type="body" idx="1"/>
          </p:nvPr>
        </p:nvSpPr>
        <p:spPr>
          <a:xfrm>
            <a:off x="311700" y="3673925"/>
            <a:ext cx="8520600" cy="118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2500" lnSpcReduction="10000"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ru" dirty="0"/>
              <a:t>Знаменитая скамья змея, имеющая изгиб по форме человеческой спины, венчает собой сверху зал ста колонн. Скамья отделана осколками керамической плитки, т.е. почти строительным мусором.</a:t>
            </a:r>
            <a:endParaRPr dirty="0"/>
          </a:p>
        </p:txBody>
      </p:sp>
      <p:pic>
        <p:nvPicPr>
          <p:cNvPr id="139" name="Google Shape;139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7188" y="1077700"/>
            <a:ext cx="3665738" cy="2443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95326" y="1077700"/>
            <a:ext cx="4771477" cy="24438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2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" name="Google Shape;146;p23"/>
          <p:cNvSpPr txBox="1">
            <a:spLocks noGrp="1"/>
          </p:cNvSpPr>
          <p:nvPr>
            <p:ph type="body" idx="1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147" name="Google Shape;147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708025"/>
            <a:ext cx="5475250" cy="3433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86773" y="320627"/>
            <a:ext cx="3023625" cy="43655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24"/>
          <p:cNvSpPr txBox="1">
            <a:spLocks noGrp="1"/>
          </p:cNvSpPr>
          <p:nvPr>
            <p:ph type="title"/>
          </p:nvPr>
        </p:nvSpPr>
        <p:spPr>
          <a:xfrm>
            <a:off x="418575" y="445025"/>
            <a:ext cx="50457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Дом Бальо</a:t>
            </a:r>
            <a:endParaRPr/>
          </a:p>
        </p:txBody>
      </p:sp>
      <p:sp>
        <p:nvSpPr>
          <p:cNvPr id="154" name="Google Shape;154;p24"/>
          <p:cNvSpPr txBox="1">
            <a:spLocks noGrp="1"/>
          </p:cNvSpPr>
          <p:nvPr>
            <p:ph type="body" idx="1"/>
          </p:nvPr>
        </p:nvSpPr>
        <p:spPr>
          <a:xfrm>
            <a:off x="418575" y="1269175"/>
            <a:ext cx="4751700" cy="344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10000"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dirty="0"/>
              <a:t>Одно из самых популярных сооружений Гауди -</a:t>
            </a:r>
            <a:r>
              <a:rPr lang="ru" b="1" dirty="0"/>
              <a:t> дом Бальо</a:t>
            </a:r>
            <a:r>
              <a:rPr lang="ru" dirty="0"/>
              <a:t> (1904-06) -</a:t>
            </a:r>
            <a:endParaRPr dirty="0"/>
          </a:p>
          <a:p>
            <a:pPr marL="0" lvl="0" indent="0" algn="l" rtl="0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ru" dirty="0"/>
              <a:t>плод причудливой фантазии.</a:t>
            </a:r>
            <a:endParaRPr dirty="0"/>
          </a:p>
          <a:p>
            <a:pPr marL="0" lvl="0" indent="0" algn="l" rtl="0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ru" dirty="0"/>
              <a:t>В нем разработан сюжет - Св. Георгий убивает дракона.</a:t>
            </a:r>
            <a:endParaRPr dirty="0"/>
          </a:p>
          <a:p>
            <a:pPr marL="0" lvl="0" indent="0" algn="l" rtl="0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ru" dirty="0"/>
              <a:t>Первые два этажа напоминают кости и скелет дракона, фактура стены - его кожу, а кровля сложного рисунка - его хребет. </a:t>
            </a:r>
            <a:endParaRPr dirty="0"/>
          </a:p>
          <a:p>
            <a:pPr marL="0" lvl="0" indent="0" algn="l" rtl="0">
              <a:lnSpc>
                <a:spcPct val="8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ru" dirty="0"/>
              <a:t>На кровле установлены башенка и несколько групп дымовых труб разнообразных сложных форм, облицованные керамикой.</a:t>
            </a:r>
            <a:endParaRPr dirty="0"/>
          </a:p>
        </p:txBody>
      </p:sp>
      <p:pic>
        <p:nvPicPr>
          <p:cNvPr id="155" name="Google Shape;155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20124" y="230039"/>
            <a:ext cx="3427200" cy="4560661"/>
          </a:xfrm>
          <a:prstGeom prst="rect">
            <a:avLst/>
          </a:prstGeom>
          <a:noFill/>
          <a:ln>
            <a:noFill/>
          </a:ln>
        </p:spPr>
      </p:pic>
      <p:sp>
        <p:nvSpPr>
          <p:cNvPr id="156" name="Google Shape;156;p24"/>
          <p:cNvSpPr txBox="1"/>
          <p:nvPr/>
        </p:nvSpPr>
        <p:spPr>
          <a:xfrm>
            <a:off x="7108725" y="69725"/>
            <a:ext cx="4944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3600">
                <a:solidFill>
                  <a:srgbClr val="6FA8DC"/>
                </a:solidFill>
                <a:latin typeface="+mj-lt"/>
                <a:ea typeface="Open Sans"/>
                <a:cs typeface="Open Sans"/>
                <a:sym typeface="Open Sans"/>
              </a:rPr>
              <a:t>Д</a:t>
            </a:r>
            <a:endParaRPr sz="3600">
              <a:solidFill>
                <a:srgbClr val="6FA8DC"/>
              </a:solidFill>
              <a:latin typeface="+mj-lt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2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Дом Бальо</a:t>
            </a:r>
            <a:endParaRPr/>
          </a:p>
        </p:txBody>
      </p:sp>
      <p:sp>
        <p:nvSpPr>
          <p:cNvPr id="162" name="Google Shape;162;p25"/>
          <p:cNvSpPr txBox="1">
            <a:spLocks noGrp="1"/>
          </p:cNvSpPr>
          <p:nvPr>
            <p:ph type="body" idx="1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163" name="Google Shape;163;p25"/>
          <p:cNvPicPr preferRelativeResize="0"/>
          <p:nvPr/>
        </p:nvPicPr>
        <p:blipFill rotWithShape="1">
          <a:blip r:embed="rId3">
            <a:alphaModFix/>
          </a:blip>
          <a:srcRect l="6164"/>
          <a:stretch/>
        </p:blipFill>
        <p:spPr>
          <a:xfrm>
            <a:off x="311700" y="1266325"/>
            <a:ext cx="3997525" cy="3195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p25"/>
          <p:cNvPicPr preferRelativeResize="0"/>
          <p:nvPr/>
        </p:nvPicPr>
        <p:blipFill rotWithShape="1">
          <a:blip r:embed="rId4">
            <a:alphaModFix/>
          </a:blip>
          <a:srcRect l="3957" r="2488"/>
          <a:stretch/>
        </p:blipFill>
        <p:spPr>
          <a:xfrm>
            <a:off x="4465126" y="1266325"/>
            <a:ext cx="4481623" cy="3195224"/>
          </a:xfrm>
          <a:prstGeom prst="rect">
            <a:avLst/>
          </a:prstGeom>
          <a:noFill/>
          <a:ln>
            <a:noFill/>
          </a:ln>
        </p:spPr>
      </p:pic>
      <p:sp>
        <p:nvSpPr>
          <p:cNvPr id="165" name="Google Shape;165;p25"/>
          <p:cNvSpPr txBox="1"/>
          <p:nvPr/>
        </p:nvSpPr>
        <p:spPr>
          <a:xfrm>
            <a:off x="8337900" y="4404600"/>
            <a:ext cx="4944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3600">
                <a:solidFill>
                  <a:srgbClr val="EFEFEF"/>
                </a:solidFill>
                <a:latin typeface="Open Sans"/>
                <a:ea typeface="Open Sans"/>
                <a:cs typeface="Open Sans"/>
                <a:sym typeface="Open Sans"/>
              </a:rPr>
              <a:t>А</a:t>
            </a:r>
            <a:endParaRPr sz="3600">
              <a:solidFill>
                <a:srgbClr val="EFEFE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66" name="Google Shape;166;p25"/>
          <p:cNvSpPr txBox="1"/>
          <p:nvPr/>
        </p:nvSpPr>
        <p:spPr>
          <a:xfrm>
            <a:off x="721100" y="2494487"/>
            <a:ext cx="4944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3600" dirty="0">
                <a:solidFill>
                  <a:srgbClr val="9FC5E8"/>
                </a:solidFill>
                <a:latin typeface="+mj-lt"/>
                <a:ea typeface="Open Sans"/>
                <a:cs typeface="Open Sans"/>
                <a:sym typeface="Open Sans"/>
              </a:rPr>
              <a:t>Р</a:t>
            </a:r>
            <a:endParaRPr sz="3600" dirty="0">
              <a:solidFill>
                <a:srgbClr val="9FC5E8"/>
              </a:solidFill>
              <a:latin typeface="+mj-lt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26"/>
          <p:cNvSpPr txBox="1">
            <a:spLocks noGrp="1"/>
          </p:cNvSpPr>
          <p:nvPr>
            <p:ph type="title"/>
          </p:nvPr>
        </p:nvSpPr>
        <p:spPr>
          <a:xfrm>
            <a:off x="311700" y="282500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Собор Саграда Фамилия</a:t>
            </a:r>
            <a:endParaRPr/>
          </a:p>
        </p:txBody>
      </p:sp>
      <p:sp>
        <p:nvSpPr>
          <p:cNvPr id="172" name="Google Shape;172;p26"/>
          <p:cNvSpPr txBox="1">
            <a:spLocks noGrp="1"/>
          </p:cNvSpPr>
          <p:nvPr>
            <p:ph type="body" idx="1"/>
          </p:nvPr>
        </p:nvSpPr>
        <p:spPr>
          <a:xfrm>
            <a:off x="187025" y="1055425"/>
            <a:ext cx="5157000" cy="399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85000" lnSpcReduction="20000"/>
          </a:bodyPr>
          <a:lstStyle/>
          <a:p>
            <a:pPr marL="0" lvl="0" indent="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ru" sz="20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Гауди мечтал создать «Собор ХХ столетия», синтез всех своих архитектурных знаний со сложной системой символики и визуального объяснения тайн веры.</a:t>
            </a:r>
            <a:endParaRPr sz="20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ru" sz="20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Углубляясь в себя, он становился все более эксцентричным. </a:t>
            </a:r>
            <a:endParaRPr sz="20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ru" sz="20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Жил отшельником в своей мастерской, расположенной на строительной площадке, и выходил только время от времени «с шапкой в руке» для сбора средств на строительство церкви (пожертвования были единственным источником финансирования строительства, поэтому она строилась так долго). </a:t>
            </a:r>
            <a:endParaRPr sz="20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ru" sz="2000" b="1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Ссылка</a:t>
            </a:r>
            <a:r>
              <a:rPr lang="ru" sz="20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- </a:t>
            </a:r>
            <a:r>
              <a:rPr lang="ru" sz="2000" u="sng" dirty="0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Экскурсия по собору</a:t>
            </a:r>
            <a:endParaRPr sz="20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3" name="Google Shape;173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43900" y="282500"/>
            <a:ext cx="3488400" cy="4651200"/>
          </a:xfrm>
          <a:prstGeom prst="rect">
            <a:avLst/>
          </a:prstGeom>
          <a:noFill/>
          <a:ln>
            <a:noFill/>
          </a:ln>
        </p:spPr>
      </p:pic>
      <p:sp>
        <p:nvSpPr>
          <p:cNvPr id="174" name="Google Shape;174;p26"/>
          <p:cNvSpPr txBox="1"/>
          <p:nvPr/>
        </p:nvSpPr>
        <p:spPr>
          <a:xfrm>
            <a:off x="2794950" y="2238650"/>
            <a:ext cx="4944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3600" dirty="0">
                <a:solidFill>
                  <a:srgbClr val="EFEFEF"/>
                </a:solidFill>
                <a:latin typeface="+mj-lt"/>
                <a:ea typeface="Open Sans"/>
                <a:cs typeface="Open Sans"/>
                <a:sym typeface="Open Sans"/>
              </a:rPr>
              <a:t>Р</a:t>
            </a:r>
            <a:endParaRPr sz="3600" dirty="0">
              <a:solidFill>
                <a:srgbClr val="EFEFEF"/>
              </a:solidFill>
              <a:latin typeface="+mj-lt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Гибель архитектора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14300" indent="0">
              <a:buNone/>
            </a:pPr>
            <a:r>
              <a:rPr lang="ru-RU" dirty="0"/>
              <a:t>Антонио Гауди погиб в Барселоне 7 июня 1926, сбитый трамваем неподалеку </a:t>
            </a:r>
            <a:r>
              <a:rPr lang="ru-RU" dirty="0" smtClean="0"/>
              <a:t>на пути в собор </a:t>
            </a:r>
            <a:r>
              <a:rPr lang="ru-RU" dirty="0" err="1" smtClean="0"/>
              <a:t>Саграда</a:t>
            </a:r>
            <a:r>
              <a:rPr lang="ru-RU" dirty="0" smtClean="0"/>
              <a:t> Фамилия. Без сознания, в </a:t>
            </a:r>
            <a:r>
              <a:rPr lang="ru-RU" dirty="0"/>
              <a:t>ветхой одежде, его доставили в больницу Святого Креста — специальный приют для бедных, </a:t>
            </a:r>
            <a:r>
              <a:rPr lang="ru-RU" dirty="0" smtClean="0"/>
              <a:t>так как подумали, что это нищий, а не знаменитый архитектор. </a:t>
            </a:r>
          </a:p>
          <a:p>
            <a:pPr marL="114300" indent="0">
              <a:buNone/>
            </a:pPr>
            <a:endParaRPr lang="ru-RU" dirty="0" smtClean="0"/>
          </a:p>
          <a:p>
            <a:pPr marL="114300" indent="0">
              <a:buNone/>
            </a:pPr>
            <a:r>
              <a:rPr lang="ru-RU" dirty="0" smtClean="0"/>
              <a:t>Многие </a:t>
            </a:r>
            <a:r>
              <a:rPr lang="ru-RU" dirty="0"/>
              <a:t>из творений Гауди включены в Список Всемирного наследия ЮНЕСКО. Так же большое количество этих сооружений открыто для посещения туристами.</a:t>
            </a:r>
          </a:p>
          <a:p>
            <a:pPr marL="114300" indent="0">
              <a:buNone/>
            </a:pPr>
            <a:endParaRPr lang="ru-RU" dirty="0"/>
          </a:p>
          <a:p>
            <a:pPr marL="11430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545448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2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Игра ПРАВДА - ЛОЖЬ</a:t>
            </a:r>
            <a:endParaRPr/>
          </a:p>
        </p:txBody>
      </p:sp>
      <p:sp>
        <p:nvSpPr>
          <p:cNvPr id="180" name="Google Shape;180;p27"/>
          <p:cNvSpPr txBox="1">
            <a:spLocks noGrp="1"/>
          </p:cNvSpPr>
          <p:nvPr>
            <p:ph type="body" idx="1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AutoNum type="arabicParenR"/>
            </a:pPr>
            <a:r>
              <a:rPr lang="ru" dirty="0"/>
              <a:t>Антонио Гауди все детство играл в больших компаниях, любил играть в мяч. (ложь) </a:t>
            </a:r>
            <a:endParaRPr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AutoNum type="arabicParenR"/>
            </a:pPr>
            <a:r>
              <a:rPr lang="ru" dirty="0"/>
              <a:t> Пока Гауди не поступил в институт, он делал мелкие заказы - фонари, мебель) (правда)</a:t>
            </a:r>
            <a:endParaRPr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AutoNum type="arabicParenR"/>
            </a:pPr>
            <a:r>
              <a:rPr lang="ru" dirty="0"/>
              <a:t>Стены собора Саграда Фамилии созданы с имитацией лавы (правда)</a:t>
            </a:r>
            <a:endParaRPr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AutoNum type="arabicParenR"/>
            </a:pPr>
            <a:r>
              <a:rPr lang="ru" dirty="0"/>
              <a:t>Вдохновлялся космосом и хотел в парке Гуэля сделать ракету. (ложь)</a:t>
            </a:r>
            <a:endParaRPr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AutoNum type="arabicParenR"/>
            </a:pPr>
            <a:r>
              <a:rPr lang="ru" dirty="0"/>
              <a:t>На скамью в парке Гуэль садились рабочии, чтобы создать удобный рельеф (правда)</a:t>
            </a:r>
            <a:endParaRPr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2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Этапы выполнения макета</a:t>
            </a:r>
            <a:endParaRPr/>
          </a:p>
        </p:txBody>
      </p:sp>
      <p:sp>
        <p:nvSpPr>
          <p:cNvPr id="186" name="Google Shape;186;p28"/>
          <p:cNvSpPr txBox="1">
            <a:spLocks noGrp="1"/>
          </p:cNvSpPr>
          <p:nvPr>
            <p:ph type="body" idx="1"/>
          </p:nvPr>
        </p:nvSpPr>
        <p:spPr>
          <a:xfrm>
            <a:off x="311700" y="1266325"/>
            <a:ext cx="4591200" cy="33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SzPts val="2100"/>
              <a:buAutoNum type="arabicPeriod"/>
            </a:pPr>
            <a:r>
              <a:rPr lang="ru" sz="2100"/>
              <a:t>Создание эскиза постройки</a:t>
            </a:r>
            <a:endParaRPr sz="2100"/>
          </a:p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SzPts val="2100"/>
              <a:buAutoNum type="arabicPeriod"/>
            </a:pPr>
            <a:r>
              <a:rPr lang="ru" sz="2100"/>
              <a:t>Подбор цветовой палитры</a:t>
            </a:r>
            <a:endParaRPr sz="2100"/>
          </a:p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SzPts val="2100"/>
              <a:buAutoNum type="arabicPeriod"/>
            </a:pPr>
            <a:r>
              <a:rPr lang="ru" sz="2100"/>
              <a:t>Подбор материалов для макета</a:t>
            </a:r>
            <a:endParaRPr sz="2100"/>
          </a:p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SzPts val="2100"/>
              <a:buAutoNum type="arabicPeriod"/>
            </a:pPr>
            <a:r>
              <a:rPr lang="ru" sz="2100"/>
              <a:t>Сборка макета</a:t>
            </a:r>
            <a:endParaRPr sz="2100"/>
          </a:p>
        </p:txBody>
      </p:sp>
      <p:pic>
        <p:nvPicPr>
          <p:cNvPr id="187" name="Google Shape;187;p28"/>
          <p:cNvPicPr preferRelativeResize="0"/>
          <p:nvPr/>
        </p:nvPicPr>
        <p:blipFill rotWithShape="1">
          <a:blip r:embed="rId3">
            <a:alphaModFix/>
          </a:blip>
          <a:srcRect t="22227" b="23412"/>
          <a:stretch/>
        </p:blipFill>
        <p:spPr>
          <a:xfrm>
            <a:off x="4969948" y="1152425"/>
            <a:ext cx="3503174" cy="33828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4"/>
          <p:cNvSpPr txBox="1">
            <a:spLocks noGrp="1"/>
          </p:cNvSpPr>
          <p:nvPr>
            <p:ph type="title"/>
          </p:nvPr>
        </p:nvSpPr>
        <p:spPr>
          <a:xfrm>
            <a:off x="311700" y="41197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План урока</a:t>
            </a:r>
            <a:endParaRPr/>
          </a:p>
        </p:txBody>
      </p:sp>
      <p:sp>
        <p:nvSpPr>
          <p:cNvPr id="73" name="Google Shape;73;p14"/>
          <p:cNvSpPr txBox="1">
            <a:spLocks noGrp="1"/>
          </p:cNvSpPr>
          <p:nvPr>
            <p:ph type="body" idx="1"/>
          </p:nvPr>
        </p:nvSpPr>
        <p:spPr>
          <a:xfrm>
            <a:off x="311700" y="1266325"/>
            <a:ext cx="4045200" cy="33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Times New Roman"/>
              <a:buAutoNum type="arabicPeriod"/>
            </a:pPr>
            <a:r>
              <a:rPr lang="ru" sz="2200">
                <a:solidFill>
                  <a:srgbClr val="000000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Изучить биографию Гауди.</a:t>
            </a:r>
            <a:endParaRPr sz="2200">
              <a:solidFill>
                <a:srgbClr val="000000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Times New Roman"/>
              <a:buAutoNum type="arabicPeriod"/>
            </a:pPr>
            <a:r>
              <a:rPr lang="ru" sz="2200">
                <a:solidFill>
                  <a:srgbClr val="000000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Изучить архитектурные творения Гауди</a:t>
            </a:r>
            <a:endParaRPr sz="2200">
              <a:solidFill>
                <a:srgbClr val="000000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Times New Roman"/>
              <a:buAutoNum type="arabicPeriod"/>
            </a:pPr>
            <a:r>
              <a:rPr lang="ru" sz="2200">
                <a:solidFill>
                  <a:srgbClr val="000000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Посмотреть видеоэкскурсию </a:t>
            </a:r>
            <a:endParaRPr sz="2200">
              <a:solidFill>
                <a:srgbClr val="000000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Times New Roman"/>
              <a:buAutoNum type="arabicPeriod"/>
            </a:pPr>
            <a:r>
              <a:rPr lang="ru" sz="2200">
                <a:solidFill>
                  <a:srgbClr val="000000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Создать свой замок или домик</a:t>
            </a:r>
            <a:endParaRPr sz="2200">
              <a:solidFill>
                <a:srgbClr val="000000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100">
              <a:solidFill>
                <a:srgbClr val="000000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74" name="Google Shape;74;p14"/>
          <p:cNvPicPr preferRelativeResize="0"/>
          <p:nvPr/>
        </p:nvPicPr>
        <p:blipFill rotWithShape="1">
          <a:blip r:embed="rId3">
            <a:alphaModFix/>
          </a:blip>
          <a:srcRect l="28638" r="14381"/>
          <a:stretch/>
        </p:blipFill>
        <p:spPr>
          <a:xfrm>
            <a:off x="4356900" y="1119375"/>
            <a:ext cx="4260299" cy="34357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5"/>
          <p:cNvSpPr txBox="1">
            <a:spLocks noGrp="1"/>
          </p:cNvSpPr>
          <p:nvPr>
            <p:ph type="title"/>
          </p:nvPr>
        </p:nvSpPr>
        <p:spPr>
          <a:xfrm>
            <a:off x="311700" y="271350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Жизнь и творчество Антонио Гауди </a:t>
            </a:r>
            <a:endParaRPr/>
          </a:p>
        </p:txBody>
      </p:sp>
      <p:sp>
        <p:nvSpPr>
          <p:cNvPr id="80" name="Google Shape;80;p15"/>
          <p:cNvSpPr txBox="1">
            <a:spLocks noGrp="1"/>
          </p:cNvSpPr>
          <p:nvPr>
            <p:ph type="body" idx="1"/>
          </p:nvPr>
        </p:nvSpPr>
        <p:spPr>
          <a:xfrm>
            <a:off x="311700" y="1042675"/>
            <a:ext cx="5619900" cy="375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770"/>
              <a:buNone/>
            </a:pPr>
            <a:r>
              <a:rPr lang="ru" sz="1779" dirty="0">
                <a:solidFill>
                  <a:srgbClr val="383838"/>
                </a:solidFill>
                <a:highlight>
                  <a:srgbClr val="FFFFFF"/>
                </a:highlight>
              </a:rPr>
              <a:t>Антонио Гауди-и-Курнет родился 25 июня 1852 года в небольшом городке Реусе в Каталонии. С 1868 г. жил в Барселоне. </a:t>
            </a:r>
            <a:endParaRPr sz="1779" dirty="0">
              <a:solidFill>
                <a:srgbClr val="383838"/>
              </a:solidFill>
              <a:highlight>
                <a:srgbClr val="FFFFFF"/>
              </a:highlight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SzPts val="770"/>
              <a:buNone/>
            </a:pPr>
            <a:r>
              <a:rPr lang="ru" sz="1779" dirty="0">
                <a:solidFill>
                  <a:srgbClr val="383838"/>
                </a:solidFill>
                <a:highlight>
                  <a:srgbClr val="FFFFFF"/>
                </a:highlight>
              </a:rPr>
              <a:t>Детство Гауди прошло у моря. Впечатления о первых архитектурных опытах он пронёс через всю жизнь. Поэтому все его дома напоминают замки из песка.</a:t>
            </a:r>
            <a:endParaRPr sz="1779" dirty="0">
              <a:solidFill>
                <a:srgbClr val="383838"/>
              </a:solidFill>
              <a:highlight>
                <a:srgbClr val="FFFFFF"/>
              </a:highlight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SzPts val="770"/>
              <a:buNone/>
            </a:pPr>
            <a:r>
              <a:rPr lang="ru" sz="1779" dirty="0">
                <a:solidFill>
                  <a:srgbClr val="383838"/>
                </a:solidFill>
                <a:highlight>
                  <a:srgbClr val="FFFFFF"/>
                </a:highlight>
              </a:rPr>
              <a:t>Он с детства страдал ревматизмом, поэтому не мог играть с другими детьми, часто гулял один. Его внимание надолго приковывали облака, насекомые, цветы…</a:t>
            </a:r>
            <a:endParaRPr sz="1779" dirty="0">
              <a:solidFill>
                <a:srgbClr val="383838"/>
              </a:solidFill>
              <a:highlight>
                <a:srgbClr val="FFFFFF"/>
              </a:highlight>
            </a:endParaRPr>
          </a:p>
        </p:txBody>
      </p:sp>
      <p:pic>
        <p:nvPicPr>
          <p:cNvPr id="81" name="Google Shape;8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41500" y="1099675"/>
            <a:ext cx="2790790" cy="3636000"/>
          </a:xfrm>
          <a:prstGeom prst="rect">
            <a:avLst/>
          </a:prstGeom>
          <a:noFill/>
          <a:ln>
            <a:noFill/>
          </a:ln>
        </p:spPr>
      </p:pic>
      <p:sp>
        <p:nvSpPr>
          <p:cNvPr id="82" name="Google Shape;82;p15"/>
          <p:cNvSpPr txBox="1"/>
          <p:nvPr/>
        </p:nvSpPr>
        <p:spPr>
          <a:xfrm>
            <a:off x="5547100" y="4221675"/>
            <a:ext cx="4944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3600" dirty="0">
                <a:solidFill>
                  <a:srgbClr val="EFEFEF"/>
                </a:solidFill>
                <a:latin typeface="+mj-lt"/>
                <a:ea typeface="Open Sans"/>
                <a:cs typeface="Open Sans"/>
                <a:sym typeface="Open Sans"/>
              </a:rPr>
              <a:t>П</a:t>
            </a:r>
            <a:endParaRPr sz="3600" dirty="0">
              <a:solidFill>
                <a:srgbClr val="EFEFEF"/>
              </a:solidFill>
              <a:latin typeface="+mj-lt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Жизнь и творчество Антонио Гауди </a:t>
            </a:r>
            <a:endParaRPr/>
          </a:p>
        </p:txBody>
      </p:sp>
      <p:sp>
        <p:nvSpPr>
          <p:cNvPr id="88" name="Google Shape;88;p16"/>
          <p:cNvSpPr txBox="1">
            <a:spLocks noGrp="1"/>
          </p:cNvSpPr>
          <p:nvPr>
            <p:ph type="body" idx="1"/>
          </p:nvPr>
        </p:nvSpPr>
        <p:spPr>
          <a:xfrm>
            <a:off x="4475525" y="1266325"/>
            <a:ext cx="4356600" cy="33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018"/>
              <a:buNone/>
            </a:pPr>
            <a:r>
              <a:rPr lang="ru" sz="1865" dirty="0"/>
              <a:t>Он хотел строить так, как строит природа, и лучшими из интерьеров считал небо и море, а идеальными скульптурными формами — дерево и облака. </a:t>
            </a:r>
            <a:endParaRPr sz="1865" dirty="0"/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SzPts val="1018"/>
              <a:buNone/>
            </a:pPr>
            <a:r>
              <a:rPr lang="ru" sz="1865" dirty="0"/>
              <a:t>Его исключительное новаторство сделало его гением, изобретателем уникального, собственного и несравненного архитектурного языка, который не поддается классификации.</a:t>
            </a:r>
            <a:endParaRPr sz="1865" dirty="0"/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1200"/>
              </a:spcAft>
              <a:buSzPts val="1018"/>
              <a:buNone/>
            </a:pPr>
            <a:endParaRPr sz="1865" dirty="0"/>
          </a:p>
        </p:txBody>
      </p:sp>
      <p:pic>
        <p:nvPicPr>
          <p:cNvPr id="89" name="Google Shape;89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0426" y="1387976"/>
            <a:ext cx="4113126" cy="3059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7"/>
          <p:cNvSpPr txBox="1">
            <a:spLocks noGrp="1"/>
          </p:cNvSpPr>
          <p:nvPr>
            <p:ph type="title"/>
          </p:nvPr>
        </p:nvSpPr>
        <p:spPr>
          <a:xfrm>
            <a:off x="365150" y="23127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Жизнь и творчество Антонио Гауди </a:t>
            </a:r>
            <a:endParaRPr b="0"/>
          </a:p>
        </p:txBody>
      </p:sp>
      <p:sp>
        <p:nvSpPr>
          <p:cNvPr id="95" name="Google Shape;95;p17"/>
          <p:cNvSpPr txBox="1">
            <a:spLocks noGrp="1"/>
          </p:cNvSpPr>
          <p:nvPr>
            <p:ph type="body" idx="1"/>
          </p:nvPr>
        </p:nvSpPr>
        <p:spPr>
          <a:xfrm>
            <a:off x="238200" y="1032400"/>
            <a:ext cx="4711800" cy="286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935"/>
              <a:buNone/>
            </a:pPr>
            <a:r>
              <a:rPr lang="ru" sz="1629" dirty="0"/>
              <a:t>В 1869 г. он устроился в архитектурное бюро на должность чертежника. Параллельно 17-летний юноша записался на подготовительные курсы, на которых проучился 5 лет. </a:t>
            </a:r>
            <a:endParaRPr sz="1629" dirty="0"/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1200"/>
              </a:spcAft>
              <a:buSzPts val="935"/>
              <a:buNone/>
            </a:pPr>
            <a:r>
              <a:rPr lang="ru" sz="1629" dirty="0"/>
              <a:t>С 1870 по 1882 год он работал под руководством архитекторов Ф. Вильяра и Э. Сала: участвовал в различных конкурсах, выполнял мелкие работы (фонари, ограды и проч.), изучал ремесла и проектировал мебель для собственного дома.</a:t>
            </a:r>
            <a:endParaRPr sz="1629" dirty="0"/>
          </a:p>
        </p:txBody>
      </p:sp>
      <p:pic>
        <p:nvPicPr>
          <p:cNvPr id="96" name="Google Shape;96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43325" y="1032400"/>
            <a:ext cx="3942427" cy="2635800"/>
          </a:xfrm>
          <a:prstGeom prst="rect">
            <a:avLst/>
          </a:prstGeom>
          <a:noFill/>
          <a:ln>
            <a:noFill/>
          </a:ln>
        </p:spPr>
      </p:pic>
      <p:sp>
        <p:nvSpPr>
          <p:cNvPr id="97" name="Google Shape;97;p17"/>
          <p:cNvSpPr txBox="1"/>
          <p:nvPr/>
        </p:nvSpPr>
        <p:spPr>
          <a:xfrm>
            <a:off x="238200" y="3892625"/>
            <a:ext cx="8667600" cy="81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just" rtl="0">
              <a:lnSpc>
                <a:spcPct val="8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ru" sz="1600" dirty="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В 1873–1878 гг. занимался в Высшей технической школе архитектуры.  Гауди выбрал жутковатую тему – проект кладбищенских ворот. Ему было интересно создать «пограничную зону» между двумя мирами – живых и мертвых.</a:t>
            </a:r>
            <a:endParaRPr sz="1600" dirty="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8"/>
          <p:cNvSpPr txBox="1">
            <a:spLocks noGrp="1"/>
          </p:cNvSpPr>
          <p:nvPr>
            <p:ph type="title"/>
          </p:nvPr>
        </p:nvSpPr>
        <p:spPr>
          <a:xfrm>
            <a:off x="311700" y="191200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Встреча с Гуэлем</a:t>
            </a:r>
            <a:endParaRPr/>
          </a:p>
        </p:txBody>
      </p:sp>
      <p:sp>
        <p:nvSpPr>
          <p:cNvPr id="103" name="Google Shape;103;p18"/>
          <p:cNvSpPr txBox="1">
            <a:spLocks noGrp="1"/>
          </p:cNvSpPr>
          <p:nvPr>
            <p:ph type="body" idx="1"/>
          </p:nvPr>
        </p:nvSpPr>
        <p:spPr>
          <a:xfrm>
            <a:off x="6586350" y="1045513"/>
            <a:ext cx="2498400" cy="284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SzPts val="935"/>
              <a:buNone/>
            </a:pPr>
            <a:r>
              <a:rPr lang="ru" sz="1629" dirty="0"/>
              <a:t>Решающей для реализации замыслов молодого архитектора оказалась его встреча с Эусеби Гуэлем - богатейшим человеком Каталонии, не чуждый эстетических озарений. </a:t>
            </a:r>
            <a:endParaRPr sz="1629" dirty="0"/>
          </a:p>
        </p:txBody>
      </p:sp>
      <p:pic>
        <p:nvPicPr>
          <p:cNvPr id="104" name="Google Shape;104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5500" y="1045550"/>
            <a:ext cx="6201035" cy="2842137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Google Shape;105;p18"/>
          <p:cNvSpPr txBox="1"/>
          <p:nvPr/>
        </p:nvSpPr>
        <p:spPr>
          <a:xfrm>
            <a:off x="235500" y="4034625"/>
            <a:ext cx="8520600" cy="78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ru" sz="1800" dirty="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В этом парке Гауди попытался воплотить идеи, которые есть в природе, но никогда не реализовывались в архитектуре. </a:t>
            </a:r>
            <a:endParaRPr sz="1800" dirty="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06" name="Google Shape;106;p18"/>
          <p:cNvSpPr txBox="1"/>
          <p:nvPr/>
        </p:nvSpPr>
        <p:spPr>
          <a:xfrm>
            <a:off x="3877150" y="3740725"/>
            <a:ext cx="4944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3600" dirty="0">
                <a:solidFill>
                  <a:srgbClr val="EFEFEF"/>
                </a:solidFill>
                <a:latin typeface="+mj-lt"/>
                <a:ea typeface="Open Sans"/>
                <a:cs typeface="Open Sans"/>
                <a:sym typeface="Open Sans"/>
              </a:rPr>
              <a:t>И</a:t>
            </a:r>
            <a:endParaRPr sz="3600" dirty="0">
              <a:solidFill>
                <a:srgbClr val="EFEFEF"/>
              </a:solidFill>
              <a:latin typeface="+mj-lt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19"/>
          <p:cNvSpPr txBox="1"/>
          <p:nvPr/>
        </p:nvSpPr>
        <p:spPr>
          <a:xfrm>
            <a:off x="8556075" y="4297650"/>
            <a:ext cx="4944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3600" dirty="0">
                <a:solidFill>
                  <a:srgbClr val="EFEFEF"/>
                </a:solidFill>
                <a:latin typeface="+mj-lt"/>
                <a:ea typeface="Open Sans"/>
                <a:cs typeface="Open Sans"/>
                <a:sym typeface="Open Sans"/>
              </a:rPr>
              <a:t>О</a:t>
            </a:r>
            <a:endParaRPr sz="3600" dirty="0">
              <a:solidFill>
                <a:srgbClr val="EFEFEF"/>
              </a:solidFill>
              <a:latin typeface="+mj-lt"/>
              <a:ea typeface="Open Sans"/>
              <a:cs typeface="Open Sans"/>
              <a:sym typeface="Open Sans"/>
            </a:endParaRPr>
          </a:p>
        </p:txBody>
      </p:sp>
      <p:sp>
        <p:nvSpPr>
          <p:cNvPr id="112" name="Google Shape;112;p19"/>
          <p:cNvSpPr txBox="1">
            <a:spLocks noGrp="1"/>
          </p:cNvSpPr>
          <p:nvPr>
            <p:ph type="title"/>
          </p:nvPr>
        </p:nvSpPr>
        <p:spPr>
          <a:xfrm>
            <a:off x="311700" y="37822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Парк Гуэля</a:t>
            </a:r>
            <a:endParaRPr/>
          </a:p>
        </p:txBody>
      </p:sp>
      <p:sp>
        <p:nvSpPr>
          <p:cNvPr id="113" name="Google Shape;113;p19"/>
          <p:cNvSpPr txBox="1">
            <a:spLocks noGrp="1"/>
          </p:cNvSpPr>
          <p:nvPr>
            <p:ph type="body" idx="1"/>
          </p:nvPr>
        </p:nvSpPr>
        <p:spPr>
          <a:xfrm>
            <a:off x="311700" y="3700650"/>
            <a:ext cx="8520600" cy="1335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1200"/>
              </a:spcAft>
              <a:buSzPts val="852"/>
              <a:buNone/>
            </a:pPr>
            <a:r>
              <a:rPr lang="ru" sz="1695" dirty="0"/>
              <a:t>Чтобы не «резать» помещение на части, он придумал собственную безопорную систему перекрытий. Только через 100 лет появилась компьютерная программа, способная выполнить подобные расчёты. Это программа НАСА, рассчитывающая траектории космических полётов.</a:t>
            </a:r>
            <a:endParaRPr sz="1695" dirty="0"/>
          </a:p>
        </p:txBody>
      </p:sp>
      <p:pic>
        <p:nvPicPr>
          <p:cNvPr id="114" name="Google Shape;114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12700" y="293925"/>
            <a:ext cx="5219599" cy="3262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1700" y="1201963"/>
            <a:ext cx="3107400" cy="2382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0"/>
          <p:cNvSpPr txBox="1">
            <a:spLocks noGrp="1"/>
          </p:cNvSpPr>
          <p:nvPr>
            <p:ph type="body" idx="1"/>
          </p:nvPr>
        </p:nvSpPr>
        <p:spPr>
          <a:xfrm>
            <a:off x="672450" y="4208325"/>
            <a:ext cx="8291700" cy="78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2500" lnSpcReduction="10000"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ru" sz="1500" dirty="0"/>
              <a:t>В доме с крестом должна была бы располагаться администрация квартала, а в другом домике должен был жить привратник</a:t>
            </a:r>
            <a:endParaRPr sz="1500" dirty="0"/>
          </a:p>
        </p:txBody>
      </p:sp>
      <p:pic>
        <p:nvPicPr>
          <p:cNvPr id="121" name="Google Shape;121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2450" y="311124"/>
            <a:ext cx="2921325" cy="3886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20"/>
          <p:cNvPicPr preferRelativeResize="0"/>
          <p:nvPr/>
        </p:nvPicPr>
        <p:blipFill rotWithShape="1">
          <a:blip r:embed="rId4">
            <a:alphaModFix/>
          </a:blip>
          <a:srcRect b="6129"/>
          <a:stretch/>
        </p:blipFill>
        <p:spPr>
          <a:xfrm>
            <a:off x="3847625" y="425725"/>
            <a:ext cx="3026775" cy="3782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21"/>
          <p:cNvSpPr txBox="1">
            <a:spLocks noGrp="1"/>
          </p:cNvSpPr>
          <p:nvPr>
            <p:ph type="title"/>
          </p:nvPr>
        </p:nvSpPr>
        <p:spPr>
          <a:xfrm>
            <a:off x="467575" y="11497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Животные парка</a:t>
            </a:r>
            <a:endParaRPr/>
          </a:p>
        </p:txBody>
      </p:sp>
      <p:sp>
        <p:nvSpPr>
          <p:cNvPr id="128" name="Google Shape;128;p21"/>
          <p:cNvSpPr txBox="1">
            <a:spLocks noGrp="1"/>
          </p:cNvSpPr>
          <p:nvPr>
            <p:ph type="body" idx="1"/>
          </p:nvPr>
        </p:nvSpPr>
        <p:spPr>
          <a:xfrm>
            <a:off x="311700" y="3542300"/>
            <a:ext cx="4260300" cy="136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400" dirty="0"/>
              <a:t>Саламандра, которая поднимается по лестнице у входа в парк </a:t>
            </a:r>
            <a:r>
              <a:rPr lang="ru" sz="1400" dirty="0">
                <a:solidFill>
                  <a:schemeClr val="bg2"/>
                </a:solidFill>
              </a:rPr>
              <a:t>Гуэль</a:t>
            </a:r>
            <a:r>
              <a:rPr lang="ru" sz="1400" dirty="0"/>
              <a:t>. </a:t>
            </a:r>
            <a:endParaRPr sz="1400" dirty="0"/>
          </a:p>
          <a:p>
            <a:pPr marL="0" lvl="0" indent="0" algn="l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ru" sz="1400" dirty="0"/>
              <a:t>Она сделана из кирпича и выложена Trencadis (кусочками битой плитки). В длину она 2,4 метра. </a:t>
            </a:r>
            <a:endParaRPr sz="1400" dirty="0"/>
          </a:p>
        </p:txBody>
      </p:sp>
      <p:pic>
        <p:nvPicPr>
          <p:cNvPr id="129" name="Google Shape;129;p21"/>
          <p:cNvPicPr preferRelativeResize="0"/>
          <p:nvPr/>
        </p:nvPicPr>
        <p:blipFill rotWithShape="1">
          <a:blip r:embed="rId3">
            <a:alphaModFix/>
          </a:blip>
          <a:srcRect l="5608" r="13103"/>
          <a:stretch/>
        </p:blipFill>
        <p:spPr>
          <a:xfrm>
            <a:off x="467575" y="898575"/>
            <a:ext cx="3710325" cy="2567525"/>
          </a:xfrm>
          <a:prstGeom prst="rect">
            <a:avLst/>
          </a:prstGeom>
          <a:noFill/>
          <a:ln>
            <a:noFill/>
          </a:ln>
        </p:spPr>
      </p:pic>
      <p:sp>
        <p:nvSpPr>
          <p:cNvPr id="130" name="Google Shape;130;p21"/>
          <p:cNvSpPr txBox="1">
            <a:spLocks noGrp="1"/>
          </p:cNvSpPr>
          <p:nvPr>
            <p:ph type="body" idx="1"/>
          </p:nvPr>
        </p:nvSpPr>
        <p:spPr>
          <a:xfrm>
            <a:off x="4592548" y="3486900"/>
            <a:ext cx="4239752" cy="14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ru" sz="1400" dirty="0">
                <a:solidFill>
                  <a:schemeClr val="bg2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Arial"/>
              </a:rPr>
              <a:t>Другим известным мотивом, украшающим лестницу, является голова змеи в окружении каталонского флага, известно, что Гауди был каталонцем.</a:t>
            </a:r>
            <a:endParaRPr dirty="0">
              <a:solidFill>
                <a:schemeClr val="bg2"/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</p:txBody>
      </p:sp>
      <p:pic>
        <p:nvPicPr>
          <p:cNvPr id="131" name="Google Shape;131;p21"/>
          <p:cNvPicPr preferRelativeResize="0"/>
          <p:nvPr/>
        </p:nvPicPr>
        <p:blipFill rotWithShape="1">
          <a:blip r:embed="rId4">
            <a:alphaModFix/>
          </a:blip>
          <a:srcRect b="19289"/>
          <a:stretch/>
        </p:blipFill>
        <p:spPr>
          <a:xfrm>
            <a:off x="5028453" y="0"/>
            <a:ext cx="3241221" cy="3486900"/>
          </a:xfrm>
          <a:prstGeom prst="rect">
            <a:avLst/>
          </a:prstGeom>
          <a:noFill/>
          <a:ln>
            <a:noFill/>
          </a:ln>
        </p:spPr>
      </p:pic>
      <p:sp>
        <p:nvSpPr>
          <p:cNvPr id="132" name="Google Shape;132;p21"/>
          <p:cNvSpPr txBox="1"/>
          <p:nvPr/>
        </p:nvSpPr>
        <p:spPr>
          <a:xfrm>
            <a:off x="3683500" y="2845475"/>
            <a:ext cx="4944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3600" dirty="0">
                <a:solidFill>
                  <a:srgbClr val="93C47D"/>
                </a:solidFill>
                <a:latin typeface="+mj-lt"/>
                <a:ea typeface="Open Sans"/>
                <a:cs typeface="Open Sans"/>
                <a:sym typeface="Open Sans"/>
              </a:rPr>
              <a:t>А</a:t>
            </a:r>
            <a:endParaRPr sz="3600" dirty="0">
              <a:solidFill>
                <a:srgbClr val="93C47D"/>
              </a:solidFill>
              <a:latin typeface="+mj-lt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ropic">
  <a:themeElements>
    <a:clrScheme name="Tropic">
      <a:dk1>
        <a:srgbClr val="A1E8D9"/>
      </a:dk1>
      <a:lt1>
        <a:srgbClr val="FFFFFF"/>
      </a:lt1>
      <a:dk2>
        <a:srgbClr val="695D46"/>
      </a:dk2>
      <a:lt2>
        <a:srgbClr val="B3A77D"/>
      </a:lt2>
      <a:accent1>
        <a:srgbClr val="EF6C00"/>
      </a:accent1>
      <a:accent2>
        <a:srgbClr val="CE93D8"/>
      </a:accent2>
      <a:accent3>
        <a:srgbClr val="4DB6AC"/>
      </a:accent3>
      <a:accent4>
        <a:srgbClr val="FF9800"/>
      </a:accent4>
      <a:accent5>
        <a:srgbClr val="009668"/>
      </a:accent5>
      <a:accent6>
        <a:srgbClr val="EEFF41"/>
      </a:accent6>
      <a:hlink>
        <a:srgbClr val="009668"/>
      </a:hlink>
      <a:folHlink>
        <a:srgbClr val="00966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</TotalTime>
  <Words>800</Words>
  <Application>Microsoft Office PowerPoint</Application>
  <PresentationFormat>Экран (16:9)</PresentationFormat>
  <Paragraphs>66</Paragraphs>
  <Slides>17</Slides>
  <Notes>16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2" baseType="lpstr">
      <vt:lpstr>PT Sans Narrow</vt:lpstr>
      <vt:lpstr>Arial</vt:lpstr>
      <vt:lpstr>Open Sans</vt:lpstr>
      <vt:lpstr>Times New Roman</vt:lpstr>
      <vt:lpstr>Tropic</vt:lpstr>
      <vt:lpstr>Архитектор эпохи модерна – Антонио Гауди</vt:lpstr>
      <vt:lpstr>План урока</vt:lpstr>
      <vt:lpstr>Жизнь и творчество Антонио Гауди </vt:lpstr>
      <vt:lpstr>Жизнь и творчество Антонио Гауди </vt:lpstr>
      <vt:lpstr>Жизнь и творчество Антонио Гауди </vt:lpstr>
      <vt:lpstr>Встреча с Гуэлем</vt:lpstr>
      <vt:lpstr>Парк Гуэля</vt:lpstr>
      <vt:lpstr>Презентация PowerPoint</vt:lpstr>
      <vt:lpstr>Животные парка</vt:lpstr>
      <vt:lpstr>Животные парка</vt:lpstr>
      <vt:lpstr>Презентация PowerPoint</vt:lpstr>
      <vt:lpstr>Дом Бальо</vt:lpstr>
      <vt:lpstr>Дом Бальо</vt:lpstr>
      <vt:lpstr>Собор Саграда Фамилия</vt:lpstr>
      <vt:lpstr>Гибель архитектора</vt:lpstr>
      <vt:lpstr>Игра ПРАВДА - ЛОЖЬ</vt:lpstr>
      <vt:lpstr>Этапы выполнения макета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Архитектор эпохи модерна – Антонио Гауди</dc:title>
  <cp:lastModifiedBy>Sonya</cp:lastModifiedBy>
  <cp:revision>4</cp:revision>
  <dcterms:modified xsi:type="dcterms:W3CDTF">2021-01-20T20:47:10Z</dcterms:modified>
</cp:coreProperties>
</file>