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67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D8BB6-607E-407C-95AA-09AA319AE52D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7726B-3131-4A2E-B420-D54990FEE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0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726B-3131-4A2E-B420-D54990FEE8B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9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C90-7C28-4F70-B8B8-9D3090CE4DB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FCAE-F26C-43EE-93DF-2823647C3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8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C90-7C28-4F70-B8B8-9D3090CE4DB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FCAE-F26C-43EE-93DF-2823647C3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6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C90-7C28-4F70-B8B8-9D3090CE4DB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FCAE-F26C-43EE-93DF-2823647C3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5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C90-7C28-4F70-B8B8-9D3090CE4DB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FCAE-F26C-43EE-93DF-2823647C3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1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C90-7C28-4F70-B8B8-9D3090CE4DB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FCAE-F26C-43EE-93DF-2823647C3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8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C90-7C28-4F70-B8B8-9D3090CE4DB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FCAE-F26C-43EE-93DF-2823647C3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32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C90-7C28-4F70-B8B8-9D3090CE4DB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FCAE-F26C-43EE-93DF-2823647C3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1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C90-7C28-4F70-B8B8-9D3090CE4DB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FCAE-F26C-43EE-93DF-2823647C3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5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C90-7C28-4F70-B8B8-9D3090CE4DB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FCAE-F26C-43EE-93DF-2823647C3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1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C90-7C28-4F70-B8B8-9D3090CE4DB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FCAE-F26C-43EE-93DF-2823647C3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04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4C90-7C28-4F70-B8B8-9D3090CE4DB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FFCAE-F26C-43EE-93DF-2823647C3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8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4C90-7C28-4F70-B8B8-9D3090CE4DB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FFCAE-F26C-43EE-93DF-2823647C3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9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8849" y="2685745"/>
            <a:ext cx="8324295" cy="1497248"/>
          </a:xfrm>
          <a:prstGeom prst="rect">
            <a:avLst/>
          </a:prstGeom>
        </p:spPr>
        <p:txBody>
          <a:bodyPr vert="horz" lIns="93337" tIns="46669" rIns="93337" bIns="4666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«Разработка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реализация краткосрочных дополнительных общеобразовательных программ на основе модульного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принципа»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351649" y="125961"/>
            <a:ext cx="6855302" cy="892528"/>
          </a:xfrm>
          <a:prstGeom prst="rect">
            <a:avLst/>
          </a:prstGeom>
        </p:spPr>
        <p:txBody>
          <a:bodyPr vert="horz" lIns="93337" tIns="46669" rIns="93337" bIns="46669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опорный центр Кольского района</a:t>
            </a:r>
            <a:endParaRPr lang="ru-RU" sz="2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32LbAl4nQz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2" t="13940" r="24848" b="17778"/>
          <a:stretch/>
        </p:blipFill>
        <p:spPr bwMode="auto">
          <a:xfrm>
            <a:off x="423623" y="242611"/>
            <a:ext cx="1559312" cy="155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655352" y="1018489"/>
            <a:ext cx="647817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5700289"/>
            <a:ext cx="8329075" cy="892528"/>
          </a:xfrm>
          <a:prstGeom prst="rect">
            <a:avLst/>
          </a:prstGeom>
        </p:spPr>
        <p:txBody>
          <a:bodyPr vert="horz" lIns="93337" tIns="46669" rIns="93337" bIns="4666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Белых Юлия Андреевна, руководитель МОЦ Кольского района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17.01.2023г.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544951"/>
            <a:ext cx="9133522" cy="440049"/>
          </a:xfrm>
          <a:prstGeom prst="rect">
            <a:avLst/>
          </a:prstGeom>
          <a:solidFill>
            <a:srgbClr val="3DA5C1"/>
          </a:solidFill>
          <a:ln>
            <a:solidFill>
              <a:srgbClr val="3DA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37" tIns="46669" rIns="93337" bIns="46669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5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2022-08-02_16-46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5103"/>
            <a:ext cx="8496944" cy="617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544951"/>
            <a:ext cx="9144000" cy="440049"/>
          </a:xfrm>
          <a:prstGeom prst="rect">
            <a:avLst/>
          </a:prstGeom>
          <a:solidFill>
            <a:srgbClr val="3DA5C1"/>
          </a:solidFill>
          <a:ln>
            <a:solidFill>
              <a:srgbClr val="3DA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37" tIns="46669" rIns="93337" bIns="46669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4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2022-08-02_16-45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" y="1671022"/>
            <a:ext cx="8930233" cy="493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334" y="65544"/>
            <a:ext cx="89302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/>
              <a:t>Индивидуальные учебные планы, программы и маршруты могут различаться</a:t>
            </a:r>
            <a:r>
              <a:rPr lang="ru-RU" sz="1600" dirty="0"/>
              <a:t> по цели воздействия на обучающегося и выполнять разные функции: расширять образовательный диапазон программы, углублять, профилировать, интегрировать (сочетать в себе компоненты, например, расширения содержания и углубления компетенции), поддерживать (предполагает усилия по  стимуляции обучения, например, включение в значимый проект)  или корректировать (требует подключения помощи профильных специалистов, например, дефектолога).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544951"/>
            <a:ext cx="9144000" cy="440049"/>
          </a:xfrm>
          <a:prstGeom prst="rect">
            <a:avLst/>
          </a:prstGeom>
          <a:solidFill>
            <a:srgbClr val="3DA5C1"/>
          </a:solidFill>
          <a:ln>
            <a:solidFill>
              <a:srgbClr val="3DA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37" tIns="46669" rIns="93337" bIns="46669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5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6887324"/>
          </a:xfrm>
          <a:prstGeom prst="rect">
            <a:avLst/>
          </a:prstGeom>
          <a:solidFill>
            <a:srgbClr val="3DA5C1"/>
          </a:solidFill>
          <a:ln>
            <a:solidFill>
              <a:srgbClr val="3DA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37" tIns="46669" rIns="93337" bIns="46669" spcCol="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651983" y="2196356"/>
            <a:ext cx="6408712" cy="645824"/>
          </a:xfrm>
          <a:prstGeom prst="rect">
            <a:avLst/>
          </a:prstGeom>
        </p:spPr>
        <p:txBody>
          <a:bodyPr lIns="93337" tIns="46669" rIns="93337" bIns="46669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548390"/>
            <a:ext cx="8280920" cy="645824"/>
          </a:xfrm>
          <a:prstGeom prst="rect">
            <a:avLst/>
          </a:prstGeom>
        </p:spPr>
        <p:txBody>
          <a:bodyPr lIns="93337" tIns="46669" rIns="93337" bIns="46669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2060"/>
                </a:solidFill>
              </a:rPr>
              <a:t>МУНИЦИПАЛЬНЫЙ ОПОРНЫЙ ЦЕНТР ДОПОЛНИТЕЛЬНОГО ОБРАЗОВАНИЯ ДЕТЕЙ КОЛЬСКОГО РАЙОНА</a:t>
            </a:r>
          </a:p>
          <a:p>
            <a:pPr algn="l"/>
            <a:endParaRPr lang="ru-RU" sz="2400" b="1" dirty="0">
              <a:solidFill>
                <a:srgbClr val="002060"/>
              </a:solidFill>
            </a:endParaRPr>
          </a:p>
          <a:p>
            <a:pPr algn="l"/>
            <a:r>
              <a:rPr lang="ru-RU" sz="1800" b="1" dirty="0">
                <a:solidFill>
                  <a:srgbClr val="002060"/>
                </a:solidFill>
              </a:rPr>
              <a:t>Мурманская обл., Кольский район, </a:t>
            </a:r>
            <a:r>
              <a:rPr lang="ru-RU" sz="1800" b="1" dirty="0" err="1">
                <a:solidFill>
                  <a:srgbClr val="002060"/>
                </a:solidFill>
              </a:rPr>
              <a:t>г.Кола</a:t>
            </a:r>
            <a:endParaRPr lang="ru-RU" sz="1800" b="1" dirty="0">
              <a:solidFill>
                <a:srgbClr val="002060"/>
              </a:solidFill>
            </a:endParaRPr>
          </a:p>
          <a:p>
            <a:pPr algn="l"/>
            <a:r>
              <a:rPr lang="ru-RU" sz="1800" b="1" dirty="0">
                <a:solidFill>
                  <a:srgbClr val="002060"/>
                </a:solidFill>
              </a:rPr>
              <a:t>ул. Победы д.7</a:t>
            </a:r>
          </a:p>
          <a:p>
            <a:pPr algn="l"/>
            <a:r>
              <a:rPr lang="ru-RU" sz="1800" b="1" dirty="0">
                <a:solidFill>
                  <a:srgbClr val="002060"/>
                </a:solidFill>
              </a:rPr>
              <a:t>8(815-53)7-11-23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3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2022-08-02_18-56-12-1024x4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6" y="2060848"/>
            <a:ext cx="8634908" cy="431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Модуль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(лат.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моdulе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часть, устройство, узел) – это самостоятельная, логически завершенная структурная часть дополнительной общеобразовательной программы, в рамках которой изучается несколько учебных предметов, курсов, дисциплин (модулей).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этом случае понятие «модуль» употребляют в качестве синонима «рабочей программы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544951"/>
            <a:ext cx="9144000" cy="440049"/>
          </a:xfrm>
          <a:prstGeom prst="rect">
            <a:avLst/>
          </a:prstGeom>
          <a:solidFill>
            <a:srgbClr val="3DA5C1"/>
          </a:solidFill>
          <a:ln>
            <a:solidFill>
              <a:srgbClr val="3DA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37" tIns="46669" rIns="93337" bIns="46669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3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2022-08-02_18-57-39-1024x2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4888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Линейное построение</a:t>
            </a:r>
            <a:r>
              <a:rPr lang="ru-RU" sz="2000" dirty="0" smtClean="0"/>
              <a:t> содержания дополнительной общеразвивающей программы: обучающие изучают модули строго последовательно в установленном объеме, в определенные сроки, в соответствии с логикой обучения, нацелены на достижение определенного результата </a:t>
            </a:r>
            <a:r>
              <a:rPr lang="ru-RU" sz="2000" i="1" dirty="0" smtClean="0"/>
              <a:t>(групповая и индивидуальная формы: лекции, семинары, консультации, самостоятельная работа)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544951"/>
            <a:ext cx="9144000" cy="440049"/>
          </a:xfrm>
          <a:prstGeom prst="rect">
            <a:avLst/>
          </a:prstGeom>
          <a:solidFill>
            <a:srgbClr val="3DA5C1"/>
          </a:solidFill>
          <a:ln>
            <a:solidFill>
              <a:srgbClr val="3DA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37" tIns="46669" rIns="93337" bIns="46669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5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781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i="1" dirty="0"/>
              <a:t>Нелинейное построение</a:t>
            </a:r>
            <a:r>
              <a:rPr lang="ru-RU" sz="1600" dirty="0"/>
              <a:t> содержания дополнительной общеразвивающей программы: 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ru-RU" sz="1600" dirty="0"/>
              <a:t>составляющие модули приблизительно равноценны, вносят независимый вклад в образовательный результат, их можно изучать параллельно; </a:t>
            </a:r>
          </a:p>
          <a:p>
            <a:pPr marL="285750" indent="-285750" algn="just" fontAlgn="base">
              <a:buFont typeface="Arial" pitchFamily="34" charset="0"/>
              <a:buChar char="•"/>
            </a:pPr>
            <a:r>
              <a:rPr lang="ru-RU" sz="1600" dirty="0"/>
              <a:t>последовательность изучения жестко не задана и обучающиеся имеют возможность индивидуально планировать последовательность изучаемых модулей </a:t>
            </a:r>
            <a:r>
              <a:rPr lang="ru-RU" sz="1600" i="1" dirty="0"/>
              <a:t>(индивидуальный учебный план, дистанционное обучение при поддержке педагога</a:t>
            </a:r>
            <a:r>
              <a:rPr lang="ru-RU" sz="1600" dirty="0"/>
              <a:t>)</a:t>
            </a:r>
          </a:p>
        </p:txBody>
      </p:sp>
      <p:pic>
        <p:nvPicPr>
          <p:cNvPr id="5123" name="Picture 3" descr="C:\Users\admin\Desktop\2022-12-09_13-54-06-1024x5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916832"/>
            <a:ext cx="8802724" cy="43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544951"/>
            <a:ext cx="9144000" cy="440049"/>
          </a:xfrm>
          <a:prstGeom prst="rect">
            <a:avLst/>
          </a:prstGeom>
          <a:solidFill>
            <a:srgbClr val="3DA5C1"/>
          </a:solidFill>
          <a:ln>
            <a:solidFill>
              <a:srgbClr val="3DA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37" tIns="46669" rIns="93337" bIns="46669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2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722" y="332656"/>
            <a:ext cx="87206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Комбинированное построение</a:t>
            </a:r>
            <a:r>
              <a:rPr lang="ru-RU" sz="2000" dirty="0"/>
              <a:t> содержания дополнительной общеразвивающей </a:t>
            </a:r>
            <a:r>
              <a:rPr lang="ru-RU" sz="2000" dirty="0" smtClean="0"/>
              <a:t>программы – </a:t>
            </a:r>
            <a:r>
              <a:rPr lang="ru-RU" sz="2000" dirty="0"/>
              <a:t>сочетается линейная нелинейная схема, т.е. программа может включать: </a:t>
            </a:r>
            <a:endParaRPr lang="ru-RU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базовый </a:t>
            </a:r>
            <a:r>
              <a:rPr lang="ru-RU" sz="2000" dirty="0"/>
              <a:t>(обязательный, инвариантный) модуль и модули по выбору (вариантные). Например, модули для одаренных детей и детей с ОВЗ; </a:t>
            </a:r>
            <a:endParaRPr lang="ru-RU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модули </a:t>
            </a:r>
            <a:r>
              <a:rPr lang="ru-RU" sz="2000" dirty="0"/>
              <a:t>разного уровня освоения программы (базовый и углубленный</a:t>
            </a:r>
            <a:r>
              <a:rPr lang="ru-RU" sz="2000" dirty="0" smtClean="0"/>
              <a:t>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модули</a:t>
            </a:r>
            <a:r>
              <a:rPr lang="ru-RU" sz="2000" dirty="0"/>
              <a:t>, выстроенные в логике определенных видов деятельности по программе.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Например</a:t>
            </a:r>
            <a:r>
              <a:rPr lang="ru-RU" sz="2000" dirty="0"/>
              <a:t>, модуль проектной деятельности, модуль исследовательской деятельности, др. модули, выстроенные по содержанию образования (по темам или тематическим блокам).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544951"/>
            <a:ext cx="9144000" cy="440049"/>
          </a:xfrm>
          <a:prstGeom prst="rect">
            <a:avLst/>
          </a:prstGeom>
          <a:solidFill>
            <a:srgbClr val="3DA5C1"/>
          </a:solidFill>
          <a:ln>
            <a:solidFill>
              <a:srgbClr val="3DA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37" tIns="46669" rIns="93337" bIns="46669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497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544951"/>
            <a:ext cx="9144000" cy="440049"/>
          </a:xfrm>
          <a:prstGeom prst="rect">
            <a:avLst/>
          </a:prstGeom>
          <a:solidFill>
            <a:srgbClr val="3DA5C1"/>
          </a:solidFill>
          <a:ln>
            <a:solidFill>
              <a:srgbClr val="3DA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37" tIns="46669" rIns="93337" bIns="46669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6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2022-08-02_16-47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870445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544951"/>
            <a:ext cx="9144000" cy="440049"/>
          </a:xfrm>
          <a:prstGeom prst="rect">
            <a:avLst/>
          </a:prstGeom>
          <a:solidFill>
            <a:srgbClr val="3DA5C1"/>
          </a:solidFill>
          <a:ln>
            <a:solidFill>
              <a:srgbClr val="3DA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37" tIns="46669" rIns="93337" bIns="46669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3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Преимущество модульной программы заключается в том, что разные уровни ее прохождения и модульное содержание дают возможность построить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индивидуальный учебный план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для каждого обучающегося и, в зависимости от возможностей и предпочтений каждого, определить набор модулей фактически для каждой целевой группы. Очевидно, что идея вариативного выбора обучающимся индивидуального образовательного маршрута наиболее эффективно реализуется в контексте модульного подхода в образовании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544951"/>
            <a:ext cx="9144000" cy="440049"/>
          </a:xfrm>
          <a:prstGeom prst="rect">
            <a:avLst/>
          </a:prstGeom>
          <a:solidFill>
            <a:srgbClr val="3DA5C1"/>
          </a:solidFill>
          <a:ln>
            <a:solidFill>
              <a:srgbClr val="3DA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37" tIns="46669" rIns="93337" bIns="46669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7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2022-08-02_16-46-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2" y="404664"/>
            <a:ext cx="875907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544951"/>
            <a:ext cx="9144000" cy="440049"/>
          </a:xfrm>
          <a:prstGeom prst="rect">
            <a:avLst/>
          </a:prstGeom>
          <a:solidFill>
            <a:srgbClr val="3DA5C1"/>
          </a:solidFill>
          <a:ln>
            <a:solidFill>
              <a:srgbClr val="3DA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37" tIns="46669" rIns="93337" bIns="46669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17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87</Words>
  <Application>Microsoft Office PowerPoint</Application>
  <PresentationFormat>Экран (4:3)</PresentationFormat>
  <Paragraphs>24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2023-02-28T12:05:24Z</dcterms:created>
  <dcterms:modified xsi:type="dcterms:W3CDTF">2023-02-28T12:28:28Z</dcterms:modified>
</cp:coreProperties>
</file>