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238038" cy="7235825"/>
  <p:notesSz cx="6858000" cy="9144000"/>
  <p:defaultTextStyle>
    <a:defPPr>
      <a:defRPr lang="ru-RU"/>
    </a:defPPr>
    <a:lvl1pPr marL="0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6367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2733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9100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5467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1833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8200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94567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0933" algn="l" defTabSz="111273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16" y="-102"/>
      </p:cViewPr>
      <p:guideLst>
        <p:guide orient="horz" pos="2279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37A32-9128-405D-B9AF-834501F4767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85800"/>
            <a:ext cx="5797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3534-D5BB-47FD-82C8-F40116770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1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6367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2733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9100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25467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81833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38200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94567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50933" algn="l" defTabSz="111273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6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853" y="2247796"/>
            <a:ext cx="10402332" cy="1551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706" y="4100301"/>
            <a:ext cx="8566627" cy="18491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1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2577" y="289769"/>
            <a:ext cx="2753559" cy="61739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902" y="289769"/>
            <a:ext cx="8056708" cy="61739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721" y="4649688"/>
            <a:ext cx="10402332" cy="143711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721" y="3066852"/>
            <a:ext cx="10402332" cy="158283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636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27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91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54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18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8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45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09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902" y="1688360"/>
            <a:ext cx="5405133" cy="477531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1003" y="1688360"/>
            <a:ext cx="5405133" cy="477531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02" y="1619686"/>
            <a:ext cx="5407259" cy="67500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367" indent="0">
              <a:buNone/>
              <a:defRPr sz="2400" b="1"/>
            </a:lvl2pPr>
            <a:lvl3pPr marL="1112733" indent="0">
              <a:buNone/>
              <a:defRPr sz="2200" b="1"/>
            </a:lvl3pPr>
            <a:lvl4pPr marL="1669100" indent="0">
              <a:buNone/>
              <a:defRPr sz="1900" b="1"/>
            </a:lvl4pPr>
            <a:lvl5pPr marL="2225467" indent="0">
              <a:buNone/>
              <a:defRPr sz="1900" b="1"/>
            </a:lvl5pPr>
            <a:lvl6pPr marL="2781833" indent="0">
              <a:buNone/>
              <a:defRPr sz="1900" b="1"/>
            </a:lvl6pPr>
            <a:lvl7pPr marL="3338200" indent="0">
              <a:buNone/>
              <a:defRPr sz="1900" b="1"/>
            </a:lvl7pPr>
            <a:lvl8pPr marL="3894567" indent="0">
              <a:buNone/>
              <a:defRPr sz="1900" b="1"/>
            </a:lvl8pPr>
            <a:lvl9pPr marL="445093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902" y="2294694"/>
            <a:ext cx="5407259" cy="416897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6754" y="1619686"/>
            <a:ext cx="5409383" cy="67500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367" indent="0">
              <a:buNone/>
              <a:defRPr sz="2400" b="1"/>
            </a:lvl2pPr>
            <a:lvl3pPr marL="1112733" indent="0">
              <a:buNone/>
              <a:defRPr sz="2200" b="1"/>
            </a:lvl3pPr>
            <a:lvl4pPr marL="1669100" indent="0">
              <a:buNone/>
              <a:defRPr sz="1900" b="1"/>
            </a:lvl4pPr>
            <a:lvl5pPr marL="2225467" indent="0">
              <a:buNone/>
              <a:defRPr sz="1900" b="1"/>
            </a:lvl5pPr>
            <a:lvl6pPr marL="2781833" indent="0">
              <a:buNone/>
              <a:defRPr sz="1900" b="1"/>
            </a:lvl6pPr>
            <a:lvl7pPr marL="3338200" indent="0">
              <a:buNone/>
              <a:defRPr sz="1900" b="1"/>
            </a:lvl7pPr>
            <a:lvl8pPr marL="3894567" indent="0">
              <a:buNone/>
              <a:defRPr sz="1900" b="1"/>
            </a:lvl8pPr>
            <a:lvl9pPr marL="445093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6754" y="2294694"/>
            <a:ext cx="5409383" cy="416897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03" y="288093"/>
            <a:ext cx="4026230" cy="12260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4733" y="288094"/>
            <a:ext cx="6841403" cy="617557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903" y="1514164"/>
            <a:ext cx="4026230" cy="4949506"/>
          </a:xfrm>
        </p:spPr>
        <p:txBody>
          <a:bodyPr/>
          <a:lstStyle>
            <a:lvl1pPr marL="0" indent="0">
              <a:buNone/>
              <a:defRPr sz="1700"/>
            </a:lvl1pPr>
            <a:lvl2pPr marL="556367" indent="0">
              <a:buNone/>
              <a:defRPr sz="1500"/>
            </a:lvl2pPr>
            <a:lvl3pPr marL="1112733" indent="0">
              <a:buNone/>
              <a:defRPr sz="1200"/>
            </a:lvl3pPr>
            <a:lvl4pPr marL="1669100" indent="0">
              <a:buNone/>
              <a:defRPr sz="1100"/>
            </a:lvl4pPr>
            <a:lvl5pPr marL="2225467" indent="0">
              <a:buNone/>
              <a:defRPr sz="1100"/>
            </a:lvl5pPr>
            <a:lvl6pPr marL="2781833" indent="0">
              <a:buNone/>
              <a:defRPr sz="1100"/>
            </a:lvl6pPr>
            <a:lvl7pPr marL="3338200" indent="0">
              <a:buNone/>
              <a:defRPr sz="1100"/>
            </a:lvl7pPr>
            <a:lvl8pPr marL="3894567" indent="0">
              <a:buNone/>
              <a:defRPr sz="1100"/>
            </a:lvl8pPr>
            <a:lvl9pPr marL="445093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741" y="5065078"/>
            <a:ext cx="7342823" cy="59796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8741" y="646534"/>
            <a:ext cx="7342823" cy="4341495"/>
          </a:xfrm>
        </p:spPr>
        <p:txBody>
          <a:bodyPr/>
          <a:lstStyle>
            <a:lvl1pPr marL="0" indent="0">
              <a:buNone/>
              <a:defRPr sz="3900"/>
            </a:lvl1pPr>
            <a:lvl2pPr marL="556367" indent="0">
              <a:buNone/>
              <a:defRPr sz="3400"/>
            </a:lvl2pPr>
            <a:lvl3pPr marL="1112733" indent="0">
              <a:buNone/>
              <a:defRPr sz="2900"/>
            </a:lvl3pPr>
            <a:lvl4pPr marL="1669100" indent="0">
              <a:buNone/>
              <a:defRPr sz="2400"/>
            </a:lvl4pPr>
            <a:lvl5pPr marL="2225467" indent="0">
              <a:buNone/>
              <a:defRPr sz="2400"/>
            </a:lvl5pPr>
            <a:lvl6pPr marL="2781833" indent="0">
              <a:buNone/>
              <a:defRPr sz="2400"/>
            </a:lvl6pPr>
            <a:lvl7pPr marL="3338200" indent="0">
              <a:buNone/>
              <a:defRPr sz="2400"/>
            </a:lvl7pPr>
            <a:lvl8pPr marL="3894567" indent="0">
              <a:buNone/>
              <a:defRPr sz="2400"/>
            </a:lvl8pPr>
            <a:lvl9pPr marL="445093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8741" y="5663039"/>
            <a:ext cx="7342823" cy="849204"/>
          </a:xfrm>
        </p:spPr>
        <p:txBody>
          <a:bodyPr/>
          <a:lstStyle>
            <a:lvl1pPr marL="0" indent="0">
              <a:buNone/>
              <a:defRPr sz="1700"/>
            </a:lvl1pPr>
            <a:lvl2pPr marL="556367" indent="0">
              <a:buNone/>
              <a:defRPr sz="1500"/>
            </a:lvl2pPr>
            <a:lvl3pPr marL="1112733" indent="0">
              <a:buNone/>
              <a:defRPr sz="1200"/>
            </a:lvl3pPr>
            <a:lvl4pPr marL="1669100" indent="0">
              <a:buNone/>
              <a:defRPr sz="1100"/>
            </a:lvl4pPr>
            <a:lvl5pPr marL="2225467" indent="0">
              <a:buNone/>
              <a:defRPr sz="1100"/>
            </a:lvl5pPr>
            <a:lvl6pPr marL="2781833" indent="0">
              <a:buNone/>
              <a:defRPr sz="1100"/>
            </a:lvl6pPr>
            <a:lvl7pPr marL="3338200" indent="0">
              <a:buNone/>
              <a:defRPr sz="1100"/>
            </a:lvl7pPr>
            <a:lvl8pPr marL="3894567" indent="0">
              <a:buNone/>
              <a:defRPr sz="1100"/>
            </a:lvl8pPr>
            <a:lvl9pPr marL="445093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02" y="289768"/>
            <a:ext cx="11014234" cy="1205971"/>
          </a:xfrm>
          <a:prstGeom prst="rect">
            <a:avLst/>
          </a:prstGeom>
        </p:spPr>
        <p:txBody>
          <a:bodyPr vert="horz" lIns="111273" tIns="55637" rIns="111273" bIns="556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02" y="1688360"/>
            <a:ext cx="11014234" cy="4775310"/>
          </a:xfrm>
          <a:prstGeom prst="rect">
            <a:avLst/>
          </a:prstGeom>
        </p:spPr>
        <p:txBody>
          <a:bodyPr vert="horz" lIns="111273" tIns="55637" rIns="111273" bIns="556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902" y="6706538"/>
            <a:ext cx="2855542" cy="385241"/>
          </a:xfrm>
          <a:prstGeom prst="rect">
            <a:avLst/>
          </a:prstGeom>
        </p:spPr>
        <p:txBody>
          <a:bodyPr vert="horz" lIns="111273" tIns="55637" rIns="111273" bIns="5563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1330" y="6706538"/>
            <a:ext cx="3875379" cy="385241"/>
          </a:xfrm>
          <a:prstGeom prst="rect">
            <a:avLst/>
          </a:prstGeom>
        </p:spPr>
        <p:txBody>
          <a:bodyPr vert="horz" lIns="111273" tIns="55637" rIns="111273" bIns="5563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0594" y="6706538"/>
            <a:ext cx="2855542" cy="385241"/>
          </a:xfrm>
          <a:prstGeom prst="rect">
            <a:avLst/>
          </a:prstGeom>
        </p:spPr>
        <p:txBody>
          <a:bodyPr vert="horz" lIns="111273" tIns="55637" rIns="111273" bIns="5563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2733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275" indent="-417275" algn="l" defTabSz="1112733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4096" indent="-347729" algn="l" defTabSz="1112733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0917" indent="-278183" algn="l" defTabSz="11127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283" indent="-278183" algn="l" defTabSz="11127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650" indent="-278183" algn="l" defTabSz="11127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0017" indent="-278183" algn="l" defTabSz="11127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6383" indent="-278183" algn="l" defTabSz="11127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2750" indent="-278183" algn="l" defTabSz="11127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9117" indent="-278183" algn="l" defTabSz="11127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367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733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100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467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1833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200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4567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933" algn="l" defTabSz="11127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3851064" y="4047479"/>
            <a:ext cx="8385627" cy="318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   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8705" y="1512997"/>
            <a:ext cx="9332136" cy="380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«Вместе делаем добро и гордимся страной».</a:t>
            </a:r>
          </a:p>
        </p:txBody>
      </p:sp>
    </p:spTree>
    <p:extLst>
      <p:ext uri="{BB962C8B-B14F-4D97-AF65-F5344CB8AC3E}">
        <p14:creationId xmlns:p14="http://schemas.microsoft.com/office/powerpoint/2010/main" val="29822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10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44477" y="623934"/>
            <a:ext cx="4613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Серебряные волонтеры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647" y="1303045"/>
            <a:ext cx="45082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ru-RU" dirty="0" err="1" smtClean="0"/>
              <a:t>серебряноеволонтерство.рф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55" y="1920024"/>
            <a:ext cx="4571885" cy="3418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02" y="1936632"/>
            <a:ext cx="5084970" cy="3401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11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747462" y="284810"/>
            <a:ext cx="9370872" cy="108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Ресурсный центр добровольчества Мурманской </a:t>
            </a:r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области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2818" y="1394510"/>
            <a:ext cx="108829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http://dobro51.ru/direction/resursnyy-tsentr-razvitiya-dobrovolchestva-murmanskoy-oblasti/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220" t="6957" r="3640" b="1171"/>
          <a:stretch/>
        </p:blipFill>
        <p:spPr>
          <a:xfrm>
            <a:off x="2353341" y="2276705"/>
            <a:ext cx="2945915" cy="2968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89" y="1839849"/>
            <a:ext cx="6563797" cy="43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12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611062" y="607207"/>
            <a:ext cx="4285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«Волонтеры-медики»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1699" y="1298663"/>
            <a:ext cx="3771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ru-RU" dirty="0" smtClean="0"/>
              <a:t>волонтеры-</a:t>
            </a:r>
            <a:r>
              <a:rPr lang="ru-RU" dirty="0" err="1" smtClean="0"/>
              <a:t>медики.рф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93" y="1298663"/>
            <a:ext cx="5368941" cy="1798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68" y="3222073"/>
            <a:ext cx="5778050" cy="38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13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556885" y="588045"/>
            <a:ext cx="7116731" cy="58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"Поисковый отряд "</a:t>
            </a:r>
            <a:r>
              <a:rPr lang="ru-RU" sz="3200" b="1" dirty="0" err="1">
                <a:solidFill>
                  <a:srgbClr val="F05A28"/>
                </a:solidFill>
                <a:latin typeface="Muller Narrow Light" pitchFamily="2" charset="0"/>
              </a:rPr>
              <a:t>МурманСпас</a:t>
            </a:r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""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1699" y="1201418"/>
            <a:ext cx="37586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https://vk.com/murmanspas51</a:t>
            </a:r>
            <a:endParaRPr lang="ru-RU" dirty="0"/>
          </a:p>
        </p:txBody>
      </p:sp>
      <p:pic>
        <p:nvPicPr>
          <p:cNvPr id="1026" name="Picture 2" descr="https://sun9-33.userapi.com/impg/8VnaxUEBVkMkKMgCR-w5XoX1YXf3M-_D3UTDKg/wQ_6p4ZtWNQ.jpg?size=1165x927&amp;quality=95&amp;sign=26bf39f1a122d395da66fa020d77528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r="12971" b="5384"/>
          <a:stretch/>
        </p:blipFill>
        <p:spPr bwMode="auto">
          <a:xfrm>
            <a:off x="2461699" y="2422560"/>
            <a:ext cx="2770936" cy="27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45" y="1633476"/>
            <a:ext cx="6604281" cy="44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14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575189" y="604790"/>
            <a:ext cx="3247969" cy="58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«Сети Победы»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8694" y="1192531"/>
            <a:ext cx="3325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https://vk.com/seti.pobedy</a:t>
            </a:r>
            <a:endParaRPr lang="ru-RU" dirty="0"/>
          </a:p>
        </p:txBody>
      </p:sp>
      <p:pic>
        <p:nvPicPr>
          <p:cNvPr id="2050" name="Picture 2" descr="https://sun9-31.userapi.com/impg/uApZXkr-qTlGGmsxhKhZgLG5RY1DYO37dowQMw/mKXsRxAwamc.jpg?size=1080x1920&amp;quality=95&amp;sign=38cafc83ead096ca5bf05250d98e5adb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12351" r="11756" b="22557"/>
          <a:stretch/>
        </p:blipFill>
        <p:spPr bwMode="auto">
          <a:xfrm>
            <a:off x="2712312" y="2074219"/>
            <a:ext cx="2973723" cy="46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1"/>
          <a:stretch/>
        </p:blipFill>
        <p:spPr bwMode="auto">
          <a:xfrm>
            <a:off x="5823158" y="1658861"/>
            <a:ext cx="6222736" cy="50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62" y="3573021"/>
            <a:ext cx="3223967" cy="324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51" y="144007"/>
            <a:ext cx="3299378" cy="3316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8" y="237157"/>
            <a:ext cx="4275613" cy="3223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8" y="3590367"/>
            <a:ext cx="4275613" cy="3223391"/>
          </a:xfrm>
          <a:prstGeom prst="rect">
            <a:avLst/>
          </a:prstGeom>
        </p:spPr>
      </p:pic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5053912" y="3015579"/>
            <a:ext cx="3297956" cy="115989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волонтерская команда «БОН» («Бригада особого назначения») существует в школе более 7 лет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65130" y="2513285"/>
            <a:ext cx="2734544" cy="2748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14821" y="427121"/>
            <a:ext cx="1568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«БОН»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03" y="3015579"/>
            <a:ext cx="1790807" cy="15402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835671"/>
            <a:ext cx="4418806" cy="27474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16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566121" y="688919"/>
            <a:ext cx="5099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Что получает доброволец?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6121" y="1618082"/>
            <a:ext cx="5775520" cy="426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опыта. </a:t>
            </a:r>
          </a:p>
          <a:p>
            <a:pPr marL="742950" indent="-7429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навыков. </a:t>
            </a:r>
          </a:p>
          <a:p>
            <a:pPr marL="742950" indent="-7429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контактов. </a:t>
            </a:r>
          </a:p>
          <a:p>
            <a:pPr marL="742950" indent="-7429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Ценностная ориентация.</a:t>
            </a:r>
            <a:endParaRPr lang="ru-RU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0611" y="1889913"/>
            <a:ext cx="3815555" cy="28768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до 10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баллов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в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17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18027" y="728482"/>
            <a:ext cx="9198703" cy="58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Как получить Личную </a:t>
            </a:r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книжку волонтера?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730" y="4568747"/>
            <a:ext cx="9081031" cy="182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книжка волонтера (ЛКВ)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это своеобразный аналог трудовой книжки. В документе записываются данные о волонтерском стаже, пройденных курсах и участии в конкурсах.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29267" y="4441040"/>
            <a:ext cx="2833701" cy="274746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3940" y="1472573"/>
            <a:ext cx="11136504" cy="30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3825"/>
            <a:ext cx="12238038" cy="4922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18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254488" y="649223"/>
            <a:ext cx="7385060" cy="108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DOBRO.RU — крупнейшая в России платформа о добровольчестве.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7273" r="8317" b="7637"/>
          <a:stretch/>
        </p:blipFill>
        <p:spPr>
          <a:xfrm>
            <a:off x="9743101" y="141553"/>
            <a:ext cx="2170264" cy="21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5283" y="2102388"/>
            <a:ext cx="4247211" cy="459106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педагог;</a:t>
            </a:r>
          </a:p>
          <a:p>
            <a:r>
              <a:rPr lang="ru-RU" sz="3600" dirty="0" smtClean="0"/>
              <a:t>медик;</a:t>
            </a:r>
          </a:p>
          <a:p>
            <a:r>
              <a:rPr lang="ru-RU" sz="3600" dirty="0" smtClean="0"/>
              <a:t>психолог;</a:t>
            </a:r>
          </a:p>
          <a:p>
            <a:r>
              <a:rPr lang="ru-RU" sz="3600" dirty="0" smtClean="0"/>
              <a:t>журналист;</a:t>
            </a:r>
          </a:p>
          <a:p>
            <a:r>
              <a:rPr lang="ru-RU" sz="3600" dirty="0" smtClean="0"/>
              <a:t>социальный работник;</a:t>
            </a:r>
          </a:p>
          <a:p>
            <a:r>
              <a:rPr lang="ru-RU" sz="3600" dirty="0" smtClean="0"/>
              <a:t>полицейский;</a:t>
            </a:r>
          </a:p>
          <a:p>
            <a:r>
              <a:rPr lang="ru-RU" sz="3600" dirty="0" smtClean="0"/>
              <a:t>спасатель.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307618" y="2088402"/>
            <a:ext cx="5292229" cy="4591065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 помогает развивать навыки и компетенции, необходимые для будущей профессии. Оно также позволяет получить практический опыт работы, продемонстрировать инициативу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расширить профессиональное общение и найти работу, соответствующую вашим ценностям и убеждениям.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08792" y="642941"/>
            <a:ext cx="9826215" cy="58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Профессии, связанные с общением с людьми.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2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52781" y="893751"/>
            <a:ext cx="4679393" cy="723652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ВОЛОНТЕР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6682" r="3074" b="14293"/>
          <a:stretch/>
        </p:blipFill>
        <p:spPr>
          <a:xfrm>
            <a:off x="2747462" y="2233674"/>
            <a:ext cx="8936067" cy="38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4968" y="385241"/>
            <a:ext cx="9041705" cy="139859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05A28"/>
                </a:solidFill>
                <a:latin typeface="Muller Narrow Light" pitchFamily="2" charset="0"/>
              </a:rPr>
              <a:t>Кто такие добровольцы?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22566" y="2137357"/>
            <a:ext cx="8235102" cy="421565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люди, которые добровольно помогают окружающим, обществу или отдельным социальным группам, не ожидая вознаграждения.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являются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патриотами, которые проявляют свою любовь и преданность через добровольную деятельность на благо других.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2747462" y="2162633"/>
            <a:ext cx="8819584" cy="370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4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ExtraBold" pitchFamily="2" charset="0"/>
              </a:rPr>
              <a:t>«Добро </a:t>
            </a:r>
            <a:r>
              <a:rPr lang="ru-RU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ExtraBold" pitchFamily="2" charset="0"/>
              </a:rPr>
              <a:t>— &lt;…&gt; суть драгоценность, редкая вещь, прекраснее которой нет на </a:t>
            </a:r>
            <a:r>
              <a:rPr lang="ru-RU" sz="4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ExtraBold" pitchFamily="2" charset="0"/>
              </a:rPr>
              <a:t>земле».</a:t>
            </a:r>
            <a:endParaRPr lang="ru-RU" sz="4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uller Narrow ExtraBold" pitchFamily="2" charset="0"/>
            </a:endParaRPr>
          </a:p>
          <a:p>
            <a:pPr>
              <a:lnSpc>
                <a:spcPts val="5599"/>
              </a:lnSpc>
            </a:pP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uller Narrow ExtraBold" pitchFamily="2" charset="0"/>
            </a:endParaRPr>
          </a:p>
          <a:p>
            <a:pPr algn="r">
              <a:lnSpc>
                <a:spcPts val="5599"/>
              </a:lnSpc>
            </a:pPr>
            <a:r>
              <a:rPr lang="ru-RU" sz="32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ExtraBold" pitchFamily="2" charset="0"/>
              </a:rPr>
              <a:t>Максим Горький</a:t>
            </a:r>
            <a:endParaRPr lang="ru-RU" sz="32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uller Narrow ExtraBold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64907" y="613069"/>
            <a:ext cx="8107068" cy="133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05A28"/>
                </a:solidFill>
                <a:latin typeface="Muller Narrow Light" pitchFamily="2" charset="0"/>
              </a:rPr>
              <a:t>Волонтёр – </a:t>
            </a:r>
            <a:r>
              <a:rPr lang="ru-RU" sz="4000" b="1" dirty="0">
                <a:solidFill>
                  <a:srgbClr val="F05A28"/>
                </a:solidFill>
                <a:latin typeface="Muller Narrow Light" pitchFamily="2" charset="0"/>
              </a:rPr>
              <a:t>(от лат. </a:t>
            </a:r>
            <a:r>
              <a:rPr lang="ru-RU" sz="4000" b="1" dirty="0" err="1">
                <a:solidFill>
                  <a:srgbClr val="F05A28"/>
                </a:solidFill>
                <a:latin typeface="Muller Narrow Light" pitchFamily="2" charset="0"/>
              </a:rPr>
              <a:t>voluntarius</a:t>
            </a:r>
            <a:r>
              <a:rPr lang="ru-RU" sz="4000" b="1" dirty="0">
                <a:solidFill>
                  <a:srgbClr val="F05A28"/>
                </a:solidFill>
                <a:latin typeface="Muller Narrow Light" pitchFamily="2" charset="0"/>
              </a:rPr>
              <a:t> — добровольный)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7376" y="2505437"/>
            <a:ext cx="8939641" cy="269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тот, кто добровольно поступает на службу в действующую </a:t>
            </a:r>
            <a:r>
              <a:rPr lang="ru-RU" sz="2800" dirty="0" smtClean="0"/>
              <a:t>армию;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2. тот, кто добровольно принимает участие в каком-либо </a:t>
            </a:r>
            <a:r>
              <a:rPr lang="ru-RU" sz="2800" dirty="0" smtClean="0"/>
              <a:t>деле;</a:t>
            </a:r>
          </a:p>
          <a:p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9250" y="5116394"/>
            <a:ext cx="5738788" cy="835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«Толковый словарь русского языка» под редакцией Д. Н. Ушакова (1935-1940)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35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4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502731" y="794904"/>
            <a:ext cx="8810347" cy="133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05A28"/>
                </a:solidFill>
                <a:latin typeface="Muller Narrow Light" pitchFamily="2" charset="0"/>
              </a:rPr>
              <a:t>Доброволец – (человек «доброй воли»)</a:t>
            </a:r>
            <a:endParaRPr lang="ru-RU" sz="40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8198" y="2451574"/>
            <a:ext cx="8828819" cy="1825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Человек</a:t>
            </a:r>
            <a:r>
              <a:rPr lang="ru-RU" sz="2800" dirty="0"/>
              <a:t>, добровольно вступивший в действующую армию.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2. Тот, кто добровольно взял на себя какую-н. работу.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9250" y="5117634"/>
            <a:ext cx="5738788" cy="46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«Толковый словарь Ожегова»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6759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81942" y="794903"/>
            <a:ext cx="7545132" cy="71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05A28"/>
                </a:solidFill>
                <a:latin typeface="Muller Narrow Light" pitchFamily="2" charset="0"/>
              </a:rPr>
              <a:t>Волонтёр или доброволец</a:t>
            </a:r>
            <a:endParaRPr lang="ru-RU" sz="40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7891" y="2406338"/>
            <a:ext cx="8100684" cy="256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4000" b="1" i="1" dirty="0" smtClean="0"/>
              <a:t>Человек</a:t>
            </a:r>
            <a:r>
              <a:rPr lang="ru-RU" sz="4000" b="1" i="1" dirty="0"/>
              <a:t>, добровольно занимающийся за свой счет безвозмездной общественно полезной деятельностью.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6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448425" y="767949"/>
            <a:ext cx="6804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Почему надо защищать животных?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290865" y="1770312"/>
            <a:ext cx="4677340" cy="52552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не могут сами себя защитить, поэтому ждут помощи от людей.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нуждаются в любви, ласке, заботе и защите.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играют большую роль в природе и жизни человека.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его действий, могут навредить животному.</a:t>
            </a:r>
          </a:p>
        </p:txBody>
      </p:sp>
      <p:pic>
        <p:nvPicPr>
          <p:cNvPr id="10" name="Picture 2" descr="https://comfort-zone3.ru/wp-content/uploads/2021/11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19" y="1914865"/>
            <a:ext cx="5256920" cy="35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7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747462" y="483030"/>
            <a:ext cx="4238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Акции </a:t>
            </a:r>
            <a:r>
              <a:rPr lang="ru-RU" sz="3200" b="1" dirty="0">
                <a:solidFill>
                  <a:srgbClr val="F05A28"/>
                </a:solidFill>
                <a:latin typeface="Muller Narrow Light" pitchFamily="2" charset="0"/>
              </a:rPr>
              <a:t>для </a:t>
            </a:r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животных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331" y="1466902"/>
            <a:ext cx="5032355" cy="5482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16" y="3973881"/>
            <a:ext cx="4186165" cy="29751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96" y="1486498"/>
            <a:ext cx="3419781" cy="2289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82673" y="751853"/>
            <a:ext cx="9855366" cy="58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Волонтёрские движения в Мурманской области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2673" y="1540665"/>
            <a:ext cx="9262872" cy="566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победы;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«Единый волонтерский центр Мурманской области», Благотворительный фонд помощи незащищенным слоям населения «Добрый мир»,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Центр движения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Мурманской области,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 "Поисковый отряд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МурманСпас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"",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молодежная областная общественная организация "Клуб молодых инвалидов, их законных представителей, инвалидов детства «Валентина – плюс»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«Сети Победы»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5672" y="902974"/>
            <a:ext cx="4418806" cy="2747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2"/>
          <a:stretch/>
        </p:blipFill>
        <p:spPr>
          <a:xfrm rot="5400000">
            <a:off x="-43120" y="4441040"/>
            <a:ext cx="2833701" cy="27474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9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197981" y="794903"/>
            <a:ext cx="3727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5A28"/>
                </a:solidFill>
                <a:latin typeface="Muller Narrow Light" pitchFamily="2" charset="0"/>
              </a:rPr>
              <a:t>Волонтеры победы</a:t>
            </a:r>
            <a:endParaRPr lang="ru-RU" sz="3200" b="1" dirty="0">
              <a:solidFill>
                <a:srgbClr val="F05A28"/>
              </a:solidFill>
              <a:latin typeface="Muller Narrow Ligh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7462" y="1368030"/>
            <a:ext cx="36933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</a:t>
            </a:r>
            <a:r>
              <a:rPr lang="ru-RU" dirty="0" smtClean="0"/>
              <a:t>волонтёрыпобеды.рф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62" y="2110245"/>
            <a:ext cx="3991150" cy="4011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54" y="3769877"/>
            <a:ext cx="4562282" cy="3057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99" y="439294"/>
            <a:ext cx="4575238" cy="30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Произвольный</PresentationFormat>
  <Paragraphs>89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такие добровольцы?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Teacher</cp:lastModifiedBy>
  <cp:revision>1</cp:revision>
  <dcterms:created xsi:type="dcterms:W3CDTF">2024-11-13T13:08:36Z</dcterms:created>
  <dcterms:modified xsi:type="dcterms:W3CDTF">2024-11-13T13:10:50Z</dcterms:modified>
</cp:coreProperties>
</file>