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  <p:sldMasterId id="2147483708" r:id="rId2"/>
    <p:sldMasterId id="2147483720" r:id="rId3"/>
  </p:sldMasterIdLst>
  <p:notesMasterIdLst>
    <p:notesMasterId r:id="rId21"/>
  </p:notesMasterIdLst>
  <p:sldIdLst>
    <p:sldId id="278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7" r:id="rId15"/>
    <p:sldId id="293" r:id="rId16"/>
    <p:sldId id="299" r:id="rId17"/>
    <p:sldId id="291" r:id="rId18"/>
    <p:sldId id="296" r:id="rId19"/>
    <p:sldId id="30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E1332-03DF-43CB-B1B3-7E71D549FF65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5CFE3-D6C8-4DB2-9197-27B566EC5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5CFE3-D6C8-4DB2-9197-27B566EC5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4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7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5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C661-570B-43C7-A1FE-0832F6BA0439}" type="datetimeFigureOut">
              <a:rPr lang="ru-RU" smtClean="0"/>
              <a:pPr/>
              <a:t>вс 27.02.22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DFBF-784E-490C-AF41-6739F61694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1C661-570B-43C7-A1FE-0832F6BA04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вс 27.02.22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DFBF-784E-490C-AF41-6739F61694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6768" y="608018"/>
            <a:ext cx="89189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Методическая разработка внеурочного занятия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 «Финансовой грамотности» для 6 классов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Квест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-игра: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«Знатоки финансовой грамотности»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www.preobra.ru/attachments/1/2d/1340c9-d4ba-4538-8c15-149612dd400a/UMK-ne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93" y="2877688"/>
            <a:ext cx="4303131" cy="281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325686" y="400363"/>
            <a:ext cx="1472013" cy="1472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051" y="374525"/>
            <a:ext cx="5862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</a:rPr>
              <a:t>8.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"Меньше можно, больше - ни-ни"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63706" y="5487257"/>
            <a:ext cx="5655212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Беладонна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"Приключение поросенка Фунтика"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1986" name="Picture 2" descr="D: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9805" y="1192524"/>
            <a:ext cx="5026977" cy="3759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086102" y="272571"/>
            <a:ext cx="56798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Станция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3. «В супермаркете»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2081" y="1377687"/>
            <a:ext cx="9697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 пришли в магазин, расположите по порядку действия, которые надо предпринять, совершая покупку в супермаркете.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23558" y="2247260"/>
            <a:ext cx="4740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Выложить продукты из тележки.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Получить сдачу.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Проверить сроки годности.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Выбрать продукты.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Проверить чек.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Оплатить покупки.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Ё.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Занять очередь в кассу.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Взять тележку.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48766"/>
              </p:ext>
            </p:extLst>
          </p:nvPr>
        </p:nvGraphicFramePr>
        <p:xfrm>
          <a:off x="4492894" y="4027694"/>
          <a:ext cx="7267700" cy="1303960"/>
        </p:xfrm>
        <a:graphic>
          <a:graphicData uri="http://schemas.openxmlformats.org/drawingml/2006/table">
            <a:tbl>
              <a:tblPr/>
              <a:tblGrid>
                <a:gridCol w="908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8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8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8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8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89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8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89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51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Ё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24809" r="10102" b="18258"/>
          <a:stretch/>
        </p:blipFill>
        <p:spPr bwMode="auto">
          <a:xfrm>
            <a:off x="380326" y="194208"/>
            <a:ext cx="11094180" cy="478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9" t="45157" r="6807" b="33003"/>
          <a:stretch/>
        </p:blipFill>
        <p:spPr bwMode="auto">
          <a:xfrm>
            <a:off x="1399924" y="5122258"/>
            <a:ext cx="9945110" cy="161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5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77006" y="459879"/>
            <a:ext cx="6223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Станция 5.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«</a:t>
            </a:r>
            <a:r>
              <a:rPr lang="ru-RU" sz="2800" b="1" i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ВИЗИТКА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ТОВАРА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1059" y="1544321"/>
            <a:ext cx="868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Ребята, у вас на столе лежит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сок, молоко, мороженное, шоколад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Заполните таблицу.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99153"/>
              </p:ext>
            </p:extLst>
          </p:nvPr>
        </p:nvGraphicFramePr>
        <p:xfrm>
          <a:off x="379830" y="3125546"/>
          <a:ext cx="11591777" cy="840763"/>
        </p:xfrm>
        <a:graphic>
          <a:graphicData uri="http://schemas.openxmlformats.org/drawingml/2006/table">
            <a:tbl>
              <a:tblPr/>
              <a:tblGrid>
                <a:gridCol w="1739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4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17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1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317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329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1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Название товара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Дата изготовления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Срок годности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Условия хранения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Состав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Цена</a:t>
                      </a:r>
                      <a:endParaRPr lang="ru-RU" sz="14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2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867422" y="260252"/>
            <a:ext cx="2784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ibri Light"/>
                <a:ea typeface="Calibri" pitchFamily="34" charset="0"/>
                <a:cs typeface="Times New Roman" pitchFamily="18" charset="0"/>
              </a:rPr>
              <a:t>Станция </a:t>
            </a:r>
            <a:r>
              <a:rPr lang="ru-RU" sz="3200" b="1" dirty="0" smtClean="0">
                <a:solidFill>
                  <a:prstClr val="black"/>
                </a:solidFill>
                <a:latin typeface="Calibri Light"/>
                <a:ea typeface="Calibri" pitchFamily="34" charset="0"/>
                <a:cs typeface="Times New Roman" pitchFamily="18" charset="0"/>
              </a:rPr>
              <a:t>5</a:t>
            </a:r>
            <a:endParaRPr lang="ru-RU" sz="3200" b="1" dirty="0" smtClean="0">
              <a:solidFill>
                <a:prstClr val="black"/>
              </a:solidFill>
              <a:latin typeface="Calibri Light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prstClr val="black"/>
                </a:solidFill>
                <a:latin typeface="Calibri Ligh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alibri Light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Calibri Light"/>
                <a:ea typeface="Calibri" pitchFamily="34" charset="0"/>
                <a:cs typeface="Times New Roman" pitchFamily="18" charset="0"/>
              </a:rPr>
              <a:t>«У ЗОЛУШКИ»</a:t>
            </a:r>
            <a:endParaRPr lang="ru-RU" sz="3200" dirty="0" smtClean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6479" y="1616837"/>
            <a:ext cx="8051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Calibri Light"/>
              </a:rPr>
              <a:t>Придумайте и нарисуйте на листе А4 рекламу новых конфет, которые вы бы хотели производить на своей кондитерской фабрике. </a:t>
            </a:r>
            <a:endParaRPr lang="ru-RU" sz="28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6" name="Рисунок 5" descr="Konfeta_3288"/>
          <p:cNvPicPr/>
          <p:nvPr/>
        </p:nvPicPr>
        <p:blipFill>
          <a:blip r:embed="rId2" cstate="print"/>
          <a:srcRect l="15178" t="22060" r="15361" b="25275"/>
          <a:stretch>
            <a:fillRect/>
          </a:stretch>
        </p:blipFill>
        <p:spPr bwMode="auto">
          <a:xfrm>
            <a:off x="4379741" y="3291840"/>
            <a:ext cx="4004604" cy="2926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152321" y="272570"/>
            <a:ext cx="3875056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Станция 6. РЕШАЙКА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2" name="Picture 2" descr="D:\250px-Maria_Luigia_10_soldi_768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25" y="182880"/>
            <a:ext cx="2623279" cy="1280160"/>
          </a:xfrm>
          <a:prstGeom prst="rect">
            <a:avLst/>
          </a:prstGeom>
          <a:noFill/>
        </p:spPr>
      </p:pic>
      <p:pic>
        <p:nvPicPr>
          <p:cNvPr id="40963" name="Picture 3" descr="D:\5piastresl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785" y="171304"/>
            <a:ext cx="3031388" cy="14324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51129" y="1391061"/>
            <a:ext cx="9105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вам предлагается решить 2 финансовые задачи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1279" y="2219414"/>
            <a:ext cx="5015141" cy="324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Задача №1</a:t>
            </a:r>
            <a:endParaRPr lang="ru-RU" sz="1600" u="sng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9911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Ученик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лицея Сидоров купил у фирмы «Рассвет» акварельные краски за 150 рублей. Потраченная сумма является: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1) для Сидорова - расходами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2) для фирмы "Рассвет" - прибылью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3) для фирмы "Рассвет" - выручкой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4) для Сидорова - убытками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50507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5) ценой акварельных красок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6420" y="2338466"/>
            <a:ext cx="604103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Задача №2</a:t>
            </a:r>
            <a:endParaRPr lang="ru-RU" sz="2000" u="sng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Миша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 папой решили купить маме цветы ко дню рождения. В цветочном магазине им понравились розы по цене 80 рублей за штуку. 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Сколько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роз они могут купить, если у них на эти цели приготовлено 500 рублей, а букет должен состоять из нечетного числа цветов?</a:t>
            </a:r>
            <a:endParaRPr lang="ru-RU" sz="2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06436" y="337626"/>
            <a:ext cx="112400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Подведение итогов: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Все команды собираются вместе, волонтеры подсчитывают жетоны и объявляется победитель.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i.mycdn.me/i?r=AzEPZsRbOZEKgBhR0XGMT1Rk_UktWUrnyx9YYVC2ERkd-K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26" y="2530978"/>
            <a:ext cx="5330825" cy="38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международный-день-спасибо-деньги-37949.jpeg"/>
          <p:cNvPicPr>
            <a:picLocks noChangeAspect="1" noChangeArrowheads="1"/>
          </p:cNvPicPr>
          <p:nvPr/>
        </p:nvPicPr>
        <p:blipFill>
          <a:blip r:embed="rId2" cstate="print"/>
          <a:srcRect r="456" b="3918"/>
          <a:stretch>
            <a:fillRect/>
          </a:stretch>
        </p:blipFill>
        <p:spPr bwMode="auto">
          <a:xfrm>
            <a:off x="-707854" y="0"/>
            <a:ext cx="1382150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2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34055"/>
              </p:ext>
            </p:extLst>
          </p:nvPr>
        </p:nvGraphicFramePr>
        <p:xfrm>
          <a:off x="3241821" y="395654"/>
          <a:ext cx="6062687" cy="650914"/>
        </p:xfrm>
        <a:graphic>
          <a:graphicData uri="http://schemas.openxmlformats.org/drawingml/2006/table">
            <a:tbl>
              <a:tblPr/>
              <a:tblGrid>
                <a:gridCol w="6062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0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Станция </a:t>
                      </a:r>
                      <a:r>
                        <a:rPr lang="ru-RU" sz="3200" b="1" i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ru-RU" sz="3200" b="1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«ТРУД»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57057"/>
              </p:ext>
            </p:extLst>
          </p:nvPr>
        </p:nvGraphicFramePr>
        <p:xfrm>
          <a:off x="891542" y="1671473"/>
          <a:ext cx="11013244" cy="2970127"/>
        </p:xfrm>
        <a:graphic>
          <a:graphicData uri="http://schemas.openxmlformats.org/drawingml/2006/table">
            <a:tbl>
              <a:tblPr/>
              <a:tblGrid>
                <a:gridCol w="5506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4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«Без труда не вытащишь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лучше большого безделья»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 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 труда здоровеют,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гуляй 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смело»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В.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Маленькое дело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рыбку из пруда»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«Сделал дело,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 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 лени болеют»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b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Д. </a:t>
                      </a:r>
                      <a:r>
                        <a:rPr lang="ru-RU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Без денег торговать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0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как </a:t>
                      </a:r>
                      <a:r>
                        <a:rPr lang="ru-RU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без соли хлебать»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23485" y="1148249"/>
            <a:ext cx="6628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Отгадайте, какие пословицы зашифрованы</a:t>
            </a:r>
            <a:r>
              <a:rPr lang="ru-RU" sz="2800" dirty="0">
                <a:latin typeface="+mj-lt"/>
              </a:rPr>
              <a:t>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15713" y="4797083"/>
          <a:ext cx="7350323" cy="1361871"/>
        </p:xfrm>
        <a:graphic>
          <a:graphicData uri="http://schemas.openxmlformats.org/drawingml/2006/table">
            <a:tbl>
              <a:tblPr/>
              <a:tblGrid>
                <a:gridCol w="1469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03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0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0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0647"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  <a:ea typeface="Calibri"/>
                          <a:cs typeface="Calibri"/>
                        </a:rPr>
                        <a:t>А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  <a:ea typeface="Calibri"/>
                          <a:cs typeface="Calibri"/>
                        </a:rPr>
                        <a:t>Б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+mj-lt"/>
                          <a:ea typeface="Calibri"/>
                          <a:cs typeface="Calibri"/>
                        </a:rPr>
                        <a:t>В</a:t>
                      </a:r>
                      <a:endParaRPr lang="ru-RU" sz="240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+mj-lt"/>
                          <a:ea typeface="Calibri"/>
                          <a:cs typeface="Calibri"/>
                        </a:rPr>
                        <a:t>Г</a:t>
                      </a:r>
                      <a:endParaRPr lang="ru-RU" sz="240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+mj-lt"/>
                          <a:ea typeface="Calibri"/>
                          <a:cs typeface="Calibri"/>
                        </a:rPr>
                        <a:t>Д</a:t>
                      </a:r>
                      <a:endParaRPr lang="ru-RU" sz="240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j-lt"/>
                          <a:ea typeface="Calibri"/>
                          <a:cs typeface="Calibri"/>
                        </a:rPr>
                        <a:t>3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j-lt"/>
                          <a:ea typeface="Calibri"/>
                          <a:cs typeface="Calibri"/>
                        </a:rPr>
                        <a:t>4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j-lt"/>
                          <a:ea typeface="Calibri"/>
                          <a:cs typeface="Calibri"/>
                        </a:rPr>
                        <a:t>1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j-lt"/>
                          <a:ea typeface="Calibri"/>
                          <a:cs typeface="Calibri"/>
                        </a:rPr>
                        <a:t>2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+mj-lt"/>
                          <a:ea typeface="Calibri"/>
                          <a:cs typeface="Calibri"/>
                        </a:rPr>
                        <a:t>5</a:t>
                      </a:r>
                      <a:endParaRPr lang="ru-RU" sz="2400" dirty="0"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681655" y="490658"/>
            <a:ext cx="685799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Станция 2. «УГАДАЙ, КТО СКАЗАЛ?»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85453" y="1177258"/>
            <a:ext cx="74639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Кому из мультипликационных героев,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принадлежат следующие слова: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4199" y="2104852"/>
            <a:ext cx="730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"Средства у нас есть. У нас ума не хватает"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AutoShape 4" descr="http://purmix.ru/images/uroki/karand/sovetskie_multfilmy/kak_narisovat_kota_matroskina_iz_troe_iz_prostokvash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purmix.ru/images/uroki/karand/sovetskie_multfilmy/kak_narisovat_kota_matroskina_iz_troe_iz_prostokvashin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D:\kak_narisovat_kota_matroskina_iz_troe_iz_prostokvash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767" y="2751629"/>
            <a:ext cx="4686300" cy="33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03195" y="6198548"/>
            <a:ext cx="4789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Матроскин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из "Простоквашино</a:t>
            </a:r>
            <a:r>
              <a:rPr lang="ru-RU" sz="2000" b="1" dirty="0" smtClean="0">
                <a:latin typeface="+mj-lt"/>
              </a:rPr>
              <a:t>"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859" y="324787"/>
            <a:ext cx="10564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"Ах, владеть подвалом хорошо, но еще лучше купаться в этих прохладных кругленьких монетах. Чудесно нырять в них как дельфин и как суслик в них зарываться, подбрасывать их вверх и этим дождем наслаждаться"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8" name="Picture 2" descr="D:\skrudzh620-922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658" y="2334726"/>
            <a:ext cx="5423975" cy="356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19000" y="6114143"/>
            <a:ext cx="4905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Скрудж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Макдак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из "Утиных историй</a:t>
            </a:r>
            <a:r>
              <a:rPr lang="ru-RU" sz="2000" b="1" dirty="0" smtClean="0">
                <a:latin typeface="+mj-lt"/>
              </a:rPr>
              <a:t>"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418906"/>
            <a:ext cx="104944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3. "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наше время даже сейфу нельзя доверять.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это сложно иметь миллион"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2" name="Picture 2" descr="D:\23fc03194f5de4700307975d5015bf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41" y="1812095"/>
            <a:ext cx="5199185" cy="3899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80454" y="5931264"/>
            <a:ext cx="7354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+mj-lt"/>
              </a:rPr>
              <a:t>Беладонна</a:t>
            </a:r>
            <a:r>
              <a:rPr lang="ru-RU" sz="2000" b="1" dirty="0" smtClean="0">
                <a:latin typeface="+mj-lt"/>
              </a:rPr>
              <a:t>, "Приключение поросенка Фунтика"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825" y="250096"/>
            <a:ext cx="8881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"Чтобы продать что-нибудь ненужное, нужно сначала купить что-нибудь ненужное, а у нас денег нет"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 descr="D: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300" y="1621007"/>
            <a:ext cx="5627077" cy="3813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033344" y="5678044"/>
            <a:ext cx="4433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Дядя Федор из "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Простоквашино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690" y="444863"/>
            <a:ext cx="8551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</a:rPr>
              <a:t>5.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"А, хотя бы я и жадничаю, зато от чистого сердца"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0" name="Picture 2" descr="D: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497" y="1362807"/>
            <a:ext cx="5826369" cy="436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04780" y="5931263"/>
            <a:ext cx="5057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Мужик из "Падал прошлогодний снег"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7957" y="205712"/>
            <a:ext cx="1179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+mj-lt"/>
              </a:rPr>
              <a:t>6. "А я ничего выписывать не буду! Я экономить буду" </a:t>
            </a:r>
            <a:endParaRPr lang="ru-RU" sz="2800" b="1" dirty="0">
              <a:latin typeface="+mj-lt"/>
            </a:endParaRPr>
          </a:p>
        </p:txBody>
      </p:sp>
      <p:pic>
        <p:nvPicPr>
          <p:cNvPr id="38914" name="Picture 2" descr="D:\42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631" y="1132595"/>
            <a:ext cx="4924864" cy="371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39293" y="5312285"/>
            <a:ext cx="502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Кот </a:t>
            </a:r>
            <a:r>
              <a:rPr lang="ru-RU" b="1" dirty="0" err="1" smtClean="0"/>
              <a:t>Матроскин</a:t>
            </a:r>
            <a:r>
              <a:rPr lang="ru-RU" b="1" dirty="0" smtClean="0"/>
              <a:t> из "</a:t>
            </a:r>
            <a:r>
              <a:rPr lang="ru-RU" b="1" dirty="0" err="1" smtClean="0"/>
              <a:t>Простоквашино</a:t>
            </a:r>
            <a:r>
              <a:rPr lang="ru-RU" b="1" dirty="0" smtClean="0"/>
              <a:t>"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403" y="247917"/>
            <a:ext cx="6980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"Несите ваши денежки, иначе быть беде"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38" name="Picture 2" descr="D: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293" y="1026599"/>
            <a:ext cx="4584091" cy="350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17937" y="4932457"/>
            <a:ext cx="5493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Базилио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из "Приключения Буратино"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605</Words>
  <Application>Microsoft Office PowerPoint</Application>
  <PresentationFormat>Произвольный</PresentationFormat>
  <Paragraphs>101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72</cp:revision>
  <dcterms:created xsi:type="dcterms:W3CDTF">2016-12-08T13:45:15Z</dcterms:created>
  <dcterms:modified xsi:type="dcterms:W3CDTF">2022-02-27T18:57:19Z</dcterms:modified>
</cp:coreProperties>
</file>