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72" r:id="rId9"/>
    <p:sldId id="273" r:id="rId10"/>
    <p:sldId id="265" r:id="rId11"/>
    <p:sldId id="274" r:id="rId12"/>
    <p:sldId id="275" r:id="rId13"/>
    <p:sldId id="266" r:id="rId14"/>
    <p:sldId id="263" r:id="rId15"/>
    <p:sldId id="268" r:id="rId16"/>
    <p:sldId id="267" r:id="rId17"/>
    <p:sldId id="276" r:id="rId18"/>
    <p:sldId id="277" r:id="rId19"/>
    <p:sldId id="26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68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371_Multik.UseMind.ORG_kak-starik-korovu-prodaval_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3776" y="2124635"/>
            <a:ext cx="5150224" cy="1876607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Игра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«Знатоки финансовой грамотности»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5321" y="4033237"/>
            <a:ext cx="2821578" cy="48587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5-6 класс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91807" y="5801710"/>
            <a:ext cx="348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Собко</a:t>
            </a:r>
            <a:r>
              <a:rPr lang="ru-RU" b="1" dirty="0" smtClean="0"/>
              <a:t> Людмила Александровна,</a:t>
            </a:r>
          </a:p>
          <a:p>
            <a:r>
              <a:rPr lang="ru-RU" b="1" dirty="0" smtClean="0"/>
              <a:t>Высшая  категория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3779" y="189186"/>
            <a:ext cx="836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Муниципальное бюджетное общеобразовательное учреждение лицей «Вектор»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94" y="365126"/>
            <a:ext cx="5917475" cy="95422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Мультики и финансы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634" y="1463042"/>
            <a:ext cx="8621485" cy="233825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1.	Какое «удобрение» увеличивало урожайность золотых монет на Поле Чудес в Стране </a:t>
            </a:r>
            <a:r>
              <a:rPr lang="ru-RU" sz="2800" b="1" dirty="0" err="1" smtClean="0"/>
              <a:t>дураков</a:t>
            </a:r>
            <a:r>
              <a:rPr lang="ru-RU" sz="2800" b="1" dirty="0" smtClean="0"/>
              <a:t>?</a:t>
            </a:r>
            <a:r>
              <a:rPr lang="ru-RU" sz="2800" i="1" dirty="0" smtClean="0"/>
              <a:t> </a:t>
            </a:r>
          </a:p>
          <a:p>
            <a:endParaRPr lang="ru-RU" sz="2800" b="1" dirty="0" smtClean="0"/>
          </a:p>
          <a:p>
            <a:pPr marL="514350" indent="-514350">
              <a:buAutoNum type="arabicPeriod" startAt="2"/>
            </a:pPr>
            <a:r>
              <a:rPr lang="ru-RU" sz="2800" b="1" dirty="0" smtClean="0"/>
              <a:t>На чём разбогател сказочный коротышка Пончик на Луне? </a:t>
            </a:r>
            <a:endParaRPr lang="ru-RU" altLang="ru-RU" sz="2800" b="1" dirty="0" smtClean="0"/>
          </a:p>
        </p:txBody>
      </p:sp>
      <p:pic>
        <p:nvPicPr>
          <p:cNvPr id="4" name="Picture 2" descr="http://cdn01.ru/files/users/images/25/ec/25ec27ec8686700dd5a8ffcef02fa6b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" y="3731495"/>
            <a:ext cx="3319408" cy="294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im0-tub-ru.yandex.net/i?id=c9c211f770a4654e4a5208c2da5abe97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599" y="3690551"/>
            <a:ext cx="2730137" cy="289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30537" y="3709850"/>
            <a:ext cx="983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соль</a:t>
            </a:r>
            <a:endParaRPr lang="ru-RU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78822" y="3749040"/>
            <a:ext cx="3552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Крекс-фекс-пекс</a:t>
            </a:r>
            <a:r>
              <a:rPr lang="ru-RU" sz="3200" b="1" i="1" dirty="0" smtClean="0">
                <a:solidFill>
                  <a:srgbClr val="FF0000"/>
                </a:solidFill>
              </a:rPr>
              <a:t>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247560"/>
            <a:ext cx="6021977" cy="95422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Мультики и финансы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069" y="1358537"/>
            <a:ext cx="8647611" cy="310896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3. 	Героине, какой  сказки удалось за нетрудовую денежную единицу сделать выгоднейшую покупку к своему юбилею? </a:t>
            </a:r>
            <a:r>
              <a:rPr lang="ru-RU" sz="2800" i="1" dirty="0" smtClean="0"/>
              <a:t> </a:t>
            </a:r>
          </a:p>
          <a:p>
            <a:endParaRPr lang="ru-RU" altLang="ru-RU" sz="2800" b="1" dirty="0" smtClean="0"/>
          </a:p>
          <a:p>
            <a:pPr>
              <a:buNone/>
            </a:pPr>
            <a:r>
              <a:rPr lang="ru-RU" sz="2800" b="1" dirty="0" smtClean="0"/>
              <a:t>4. 	Какой сказочный персонаж периодически нёс золотые яйца? </a:t>
            </a:r>
            <a:r>
              <a:rPr lang="ru-RU" sz="2800" i="1" dirty="0" smtClean="0"/>
              <a:t> 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4" name="Picture 4" descr="https://im0-tub-ru.yandex.net/i?id=1427a7f0bb03579c510e3deb37d12a8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755" y="3971108"/>
            <a:ext cx="2431975" cy="265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im0-tub-ru.yandex.net/i?id=5d4c3118d2c94f2ae2d6235b764fca7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859" y="3971109"/>
            <a:ext cx="3079640" cy="25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pire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20" y="3060390"/>
            <a:ext cx="3639637" cy="2415396"/>
          </a:xfrm>
          <a:prstGeom prst="rect">
            <a:avLst/>
          </a:prstGeom>
          <a:noFill/>
        </p:spPr>
      </p:pic>
      <p:pic>
        <p:nvPicPr>
          <p:cNvPr id="1026" name="Picture 2" descr="C:\Users\Aspire\Desktop\142786_6.jpg"/>
          <p:cNvPicPr>
            <a:picLocks noChangeAspect="1" noChangeArrowheads="1"/>
          </p:cNvPicPr>
          <p:nvPr/>
        </p:nvPicPr>
        <p:blipFill>
          <a:blip r:embed="rId3" cstate="print"/>
          <a:srcRect l="54530" t="7725" r="7968" b="12627"/>
          <a:stretch>
            <a:fillRect/>
          </a:stretch>
        </p:blipFill>
        <p:spPr bwMode="auto">
          <a:xfrm>
            <a:off x="2180041" y="3213462"/>
            <a:ext cx="2418085" cy="34867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668" y="365126"/>
            <a:ext cx="5943601" cy="9672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Мультики и финансы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06" y="1332411"/>
            <a:ext cx="8399418" cy="475487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 smtClean="0"/>
              <a:t>5. Сколько монет дал </a:t>
            </a:r>
            <a:r>
              <a:rPr lang="ru-RU" sz="4000" b="1" dirty="0" err="1" smtClean="0"/>
              <a:t>Карабас-Барабас</a:t>
            </a:r>
            <a:r>
              <a:rPr lang="ru-RU" sz="4000" b="1" dirty="0" smtClean="0"/>
              <a:t> Буратино? </a:t>
            </a:r>
          </a:p>
          <a:p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6. Какой товар продавал </a:t>
            </a:r>
            <a:r>
              <a:rPr lang="ru-RU" sz="4000" b="1" dirty="0" err="1" smtClean="0"/>
              <a:t>Дуремар</a:t>
            </a:r>
            <a:r>
              <a:rPr lang="ru-RU" sz="4000" b="1" dirty="0" smtClean="0"/>
              <a:t> из сказки "Приключение Буратино"? </a:t>
            </a:r>
          </a:p>
          <a:p>
            <a:endParaRPr lang="ru-RU" sz="28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r>
              <a:rPr lang="ru-RU" sz="4100" b="1" i="1" dirty="0" smtClean="0"/>
              <a:t>5 золотых                                               </a:t>
            </a:r>
          </a:p>
          <a:p>
            <a:pPr>
              <a:buNone/>
            </a:pPr>
            <a:r>
              <a:rPr lang="ru-RU" sz="3200" b="1" i="1" dirty="0" smtClean="0"/>
              <a:t>									</a:t>
            </a:r>
            <a:r>
              <a:rPr lang="ru-RU" sz="4100" b="1" i="1" dirty="0" smtClean="0"/>
              <a:t>	Пиявки</a:t>
            </a:r>
            <a:endParaRPr lang="ru-RU" sz="4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94" y="365126"/>
            <a:ext cx="5969726" cy="9672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Мультики и финансы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63041"/>
            <a:ext cx="7886700" cy="257338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7. Какая награда была объявлена за поросенка Фунтика?  </a:t>
            </a:r>
          </a:p>
          <a:p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8. Что купил кот </a:t>
            </a:r>
            <a:r>
              <a:rPr lang="ru-RU" sz="2800" b="1" dirty="0" err="1" smtClean="0"/>
              <a:t>Матроскин</a:t>
            </a:r>
            <a:r>
              <a:rPr lang="ru-RU" sz="2800" b="1" dirty="0" smtClean="0"/>
              <a:t> на свои деньги?  </a:t>
            </a:r>
          </a:p>
          <a:p>
            <a:endParaRPr lang="ru-RU" dirty="0"/>
          </a:p>
        </p:txBody>
      </p:sp>
      <p:pic>
        <p:nvPicPr>
          <p:cNvPr id="2050" name="Picture 2" descr="C:\Users\Aspire\Desktop\r7CQRFAvJj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16" y="3560718"/>
            <a:ext cx="2598420" cy="2598420"/>
          </a:xfrm>
          <a:prstGeom prst="rect">
            <a:avLst/>
          </a:prstGeom>
          <a:noFill/>
        </p:spPr>
      </p:pic>
      <p:pic>
        <p:nvPicPr>
          <p:cNvPr id="2051" name="Picture 3" descr="C:\Users\Aspire\Desktop\gal_full_xl_9c5f5688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31" y="3592286"/>
            <a:ext cx="3409191" cy="25581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0080" y="6087291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100 монет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731" y="273687"/>
            <a:ext cx="5956664" cy="75827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Финансовый блиц – турнир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07" y="1358537"/>
            <a:ext cx="6583680" cy="54994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sz="2800" b="1" dirty="0" smtClean="0"/>
              <a:t>1</a:t>
            </a:r>
            <a:r>
              <a:rPr lang="ru-RU" sz="3000" b="1" dirty="0" smtClean="0"/>
              <a:t>. Что делает с рублём копейка? </a:t>
            </a:r>
          </a:p>
          <a:p>
            <a:pPr marL="514350" indent="-514350">
              <a:buNone/>
            </a:pPr>
            <a:r>
              <a:rPr lang="ru-RU" sz="3000" b="1" dirty="0" smtClean="0"/>
              <a:t>									 </a:t>
            </a:r>
          </a:p>
          <a:p>
            <a:pPr marL="514350" indent="-514350">
              <a:buNone/>
            </a:pPr>
            <a:r>
              <a:rPr lang="ru-RU" sz="3000" b="1" dirty="0" smtClean="0"/>
              <a:t>2. Что известная пословица предлагает взамен ста рублей? </a:t>
            </a:r>
          </a:p>
          <a:p>
            <a:pPr marL="514350" indent="-514350">
              <a:buNone/>
            </a:pPr>
            <a:r>
              <a:rPr lang="ru-RU" sz="3000" b="1" dirty="0" smtClean="0"/>
              <a:t>									 </a:t>
            </a:r>
          </a:p>
          <a:p>
            <a:pPr marL="514350" indent="-514350">
              <a:buNone/>
            </a:pPr>
            <a:r>
              <a:rPr lang="ru-RU" sz="3000" b="1" dirty="0" smtClean="0"/>
              <a:t>3. Как называется место продажи Новогодних ёлок? </a:t>
            </a:r>
          </a:p>
          <a:p>
            <a:pPr marL="514350" indent="-514350">
              <a:buNone/>
            </a:pPr>
            <a:r>
              <a:rPr lang="ru-RU" sz="3000" b="1" dirty="0" smtClean="0"/>
              <a:t>								 </a:t>
            </a:r>
          </a:p>
          <a:p>
            <a:pPr marL="514350" indent="-514350">
              <a:buNone/>
            </a:pPr>
            <a:r>
              <a:rPr lang="ru-RU" sz="3000" b="1" dirty="0" smtClean="0"/>
              <a:t>4. Месяц школьных базаров -  это … </a:t>
            </a:r>
          </a:p>
          <a:p>
            <a:pPr marL="514350" indent="-514350">
              <a:buNone/>
            </a:pPr>
            <a:r>
              <a:rPr lang="ru-RU" sz="3000" b="1" dirty="0" smtClean="0"/>
              <a:t>									 </a:t>
            </a:r>
          </a:p>
          <a:p>
            <a:pPr marL="514350" indent="-514350">
              <a:buNone/>
            </a:pPr>
            <a:r>
              <a:rPr lang="ru-RU" sz="3000" b="1" dirty="0" smtClean="0"/>
              <a:t>5. Какие деньги родители выделяют своим детям? </a:t>
            </a:r>
          </a:p>
          <a:p>
            <a:pPr marL="457200" indent="-457200">
              <a:buNone/>
            </a:pPr>
            <a:r>
              <a:rPr lang="ru-RU" sz="3000" dirty="0" smtClean="0"/>
              <a:t>				</a:t>
            </a:r>
            <a:r>
              <a:rPr lang="ru-RU" dirty="0" smtClean="0"/>
              <a:t>						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23315" y="1423852"/>
            <a:ext cx="22206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Бережет 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Сто друзей 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Елочный </a:t>
            </a:r>
          </a:p>
          <a:p>
            <a:r>
              <a:rPr lang="ru-RU" sz="2800" b="1" i="1" dirty="0" smtClean="0"/>
              <a:t>базар 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Август 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Карманные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730" y="195310"/>
            <a:ext cx="6021979" cy="94116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Финансовый блиц – турнир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" y="1345474"/>
            <a:ext cx="6439989" cy="5290457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800" b="1" dirty="0" smtClean="0"/>
              <a:t>6. О каком любимом детьми продукте экономисты говорят: «это умение продать одну картофелину по  цене килограмма»?  </a:t>
            </a:r>
          </a:p>
          <a:p>
            <a:pPr marL="457200" indent="-457200">
              <a:buNone/>
            </a:pPr>
            <a:endParaRPr lang="ru-RU" sz="2800" b="1" dirty="0" smtClean="0"/>
          </a:p>
          <a:p>
            <a:pPr marL="457200" indent="-457200">
              <a:buNone/>
            </a:pPr>
            <a:r>
              <a:rPr lang="ru-RU" sz="2800" b="1" dirty="0" smtClean="0"/>
              <a:t>7.Самое музыкальное денежное вознаграждение  – это …</a:t>
            </a:r>
            <a:endParaRPr lang="ru-RU" sz="2800" b="1" i="1" dirty="0" smtClean="0"/>
          </a:p>
          <a:p>
            <a:pPr marL="457200" indent="-457200">
              <a:buNone/>
            </a:pPr>
            <a:endParaRPr lang="ru-RU" sz="2800" b="1" dirty="0" smtClean="0"/>
          </a:p>
          <a:p>
            <a:pPr marL="457200" indent="-457200">
              <a:buNone/>
            </a:pPr>
            <a:r>
              <a:rPr lang="ru-RU" sz="2800" b="1" dirty="0" smtClean="0"/>
              <a:t>8. Продукцию, какого народного промысла часто называют золотой?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62057" y="1384662"/>
            <a:ext cx="24819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Чипсы </a:t>
            </a: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r>
              <a:rPr lang="ru-RU" sz="2800" b="1" i="1" dirty="0" smtClean="0"/>
              <a:t>П – ре – ми – я</a:t>
            </a:r>
          </a:p>
          <a:p>
            <a:r>
              <a:rPr lang="ru-RU" sz="2800" b="1" i="1" dirty="0" smtClean="0"/>
              <a:t> 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Хохлома </a:t>
            </a:r>
          </a:p>
          <a:p>
            <a:endParaRPr lang="ru-RU" sz="3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668" y="247561"/>
            <a:ext cx="6008916" cy="73215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Финансовый блиц – турнир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6" y="1384663"/>
            <a:ext cx="6583680" cy="4428308"/>
          </a:xfrm>
        </p:spPr>
        <p:txBody>
          <a:bodyPr/>
          <a:lstStyle/>
          <a:p>
            <a:pPr marL="457200" lvl="0" indent="-457200">
              <a:buNone/>
            </a:pPr>
            <a:r>
              <a:rPr lang="ru-RU" sz="2800" b="1" dirty="0" smtClean="0"/>
              <a:t>9. Скажите одним словом «наказание деньгами».</a:t>
            </a:r>
          </a:p>
          <a:p>
            <a:pPr marL="457200" lvl="0" indent="-457200">
              <a:buNone/>
            </a:pPr>
            <a:endParaRPr lang="ru-RU" sz="2800" b="1" dirty="0" smtClean="0"/>
          </a:p>
          <a:p>
            <a:pPr marL="457200" indent="-457200">
              <a:buNone/>
            </a:pPr>
            <a:r>
              <a:rPr lang="ru-RU" sz="2800" b="1" dirty="0" smtClean="0"/>
              <a:t>10. «Жила-была монетка. Она только что вышла из чеканки – чистенькая, светленькая, – покатилась и зазвенела: «Ура! Теперь пойду гулять по белу свету!» </a:t>
            </a:r>
          </a:p>
          <a:p>
            <a:pPr marL="457200" indent="-457200">
              <a:buNone/>
            </a:pPr>
            <a:r>
              <a:rPr lang="ru-RU" sz="2800" b="1" dirty="0" smtClean="0"/>
              <a:t>	Назовите автора сказки.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7177" y="1345474"/>
            <a:ext cx="19768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Штраф </a:t>
            </a:r>
          </a:p>
          <a:p>
            <a:endParaRPr lang="ru-RU" sz="3200" b="1" i="1" dirty="0" smtClean="0"/>
          </a:p>
          <a:p>
            <a:endParaRPr lang="ru-RU" sz="3200" b="1" i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Андерсен 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668" y="365126"/>
            <a:ext cx="5943601" cy="9672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Экономические ребусы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Пользователь\Desktop\img11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26452" t="28205" r="25452" b="30769"/>
          <a:stretch/>
        </p:blipFill>
        <p:spPr bwMode="auto">
          <a:xfrm>
            <a:off x="0" y="1398176"/>
            <a:ext cx="4086225" cy="2985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5" name="Рисунок 4" descr="C:\Users\Пользователь\Desktop\img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3663" t="15629" r="8058" b="32683"/>
          <a:stretch/>
        </p:blipFill>
        <p:spPr bwMode="auto">
          <a:xfrm>
            <a:off x="1671473" y="1601610"/>
            <a:ext cx="4981575" cy="2886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6" name="Рисунок 5" descr="C:\Users\Пользователь\Desktop\img1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8250" t="15500" r="9250" b="45000"/>
          <a:stretch/>
        </p:blipFill>
        <p:spPr bwMode="auto">
          <a:xfrm>
            <a:off x="3105806" y="1840169"/>
            <a:ext cx="5202621" cy="3078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6" y="221436"/>
            <a:ext cx="5930537" cy="88890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Экономические ребусы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ользователь\Desktop\Slide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9455" t="11325" r="3564" b="39743"/>
          <a:stretch/>
        </p:blipFill>
        <p:spPr bwMode="auto">
          <a:xfrm>
            <a:off x="252248" y="1365438"/>
            <a:ext cx="5990897" cy="2985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5" name="Рисунок 4" descr="C:\Users\Пользователь\Desktop\img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5403" t="7627" r="4343" b="36018"/>
          <a:stretch/>
        </p:blipFill>
        <p:spPr bwMode="auto">
          <a:xfrm>
            <a:off x="1920558" y="1748895"/>
            <a:ext cx="5300049" cy="3422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6" name="Рисунок 5" descr="C:\Users\Пользователь\Desktop\hello_html_m34268bf9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7865" t="74705" r="43339"/>
          <a:stretch/>
        </p:blipFill>
        <p:spPr bwMode="auto">
          <a:xfrm>
            <a:off x="2806262" y="2538219"/>
            <a:ext cx="6337738" cy="3972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5614" y="2869324"/>
            <a:ext cx="582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,</a:t>
            </a:r>
            <a:endParaRPr lang="ru-RU" sz="1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15" y="1881952"/>
            <a:ext cx="7886700" cy="3081066"/>
          </a:xfrm>
        </p:spPr>
        <p:txBody>
          <a:bodyPr>
            <a:normAutofit/>
          </a:bodyPr>
          <a:lstStyle/>
          <a:p>
            <a:r>
              <a:rPr lang="ru-RU" sz="2800" b="1" i="1" u="sng" dirty="0" smtClean="0"/>
              <a:t>Ответ:</a:t>
            </a:r>
            <a:r>
              <a:rPr lang="ru-RU" sz="2800" i="1" u="sng" dirty="0" smtClean="0"/>
              <a:t> </a:t>
            </a:r>
          </a:p>
          <a:p>
            <a:pPr>
              <a:buNone/>
            </a:pPr>
            <a:r>
              <a:rPr lang="ru-RU" sz="2800" dirty="0" smtClean="0"/>
              <a:t>налог, банкнота, банк, бюджет, деньги, валюта.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Содержание 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43716"/>
            <a:ext cx="5487989" cy="555625"/>
            <a:chOff x="1248" y="1440"/>
            <a:chExt cx="3457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4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i="1" dirty="0" smtClean="0">
                  <a:solidFill>
                    <a:srgbClr val="000000"/>
                  </a:solidFill>
                  <a:hlinkClick r:id="rId2" action="ppaction://hlinksldjump"/>
                </a:rPr>
                <a:t>Финансовый блиц - турнир</a:t>
              </a:r>
              <a:endParaRPr lang="en-US" sz="24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29116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0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i="1" dirty="0" smtClean="0">
                  <a:solidFill>
                    <a:srgbClr val="000000"/>
                  </a:solidFill>
                  <a:hlinkClick r:id="rId3" action="ppaction://hlinksldjump"/>
                </a:rPr>
                <a:t>Финансовая разминка </a:t>
              </a:r>
              <a:endParaRPr lang="en-US" sz="24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67316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1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i="1" dirty="0" smtClean="0">
                  <a:solidFill>
                    <a:srgbClr val="000000"/>
                  </a:solidFill>
                  <a:hlinkClick r:id="rId4" action="ppaction://hlinksldjump"/>
                </a:rPr>
                <a:t>Финансовый грамотей </a:t>
              </a:r>
              <a:endParaRPr lang="en-US" sz="24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05516"/>
            <a:ext cx="5105402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0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i="1" dirty="0" smtClean="0">
                  <a:solidFill>
                    <a:srgbClr val="000000"/>
                  </a:solidFill>
                  <a:hlinkClick r:id="rId5" action="ppaction://hlinksldjump"/>
                </a:rPr>
                <a:t>Мультики и финансы </a:t>
              </a:r>
              <a:endParaRPr lang="en-US" sz="24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504141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1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i="1" dirty="0" smtClean="0">
                  <a:solidFill>
                    <a:srgbClr val="000000"/>
                  </a:solidFill>
                  <a:hlinkClick r:id="rId6" action="ppaction://hlinksldjump"/>
                </a:rPr>
                <a:t>Экономические ребусы </a:t>
              </a:r>
              <a:endParaRPr lang="en-US" sz="24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34499"/>
            <a:ext cx="5904411" cy="915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https://im0-tub-ru.yandex.net/i?id=93eb06cab40187e035611c91312509d5-l&amp;n=1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848" y="1120830"/>
            <a:ext cx="5817476" cy="517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365" y="274319"/>
            <a:ext cx="5159829" cy="84908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 разминка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0788"/>
            <a:ext cx="7886700" cy="517289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b="1" dirty="0" smtClean="0">
                <a:cs typeface="Times New Roman" pitchFamily="18" charset="0"/>
              </a:rPr>
              <a:t>1.  Это крупный магазин,</a:t>
            </a:r>
          </a:p>
          <a:p>
            <a:pPr marL="514350" indent="-514350">
              <a:buNone/>
            </a:pPr>
            <a:r>
              <a:rPr lang="ru-RU" sz="2800" b="1" dirty="0" smtClean="0">
                <a:cs typeface="Times New Roman" pitchFamily="18" charset="0"/>
              </a:rPr>
              <a:t>	У него не счесть витрин.</a:t>
            </a:r>
          </a:p>
          <a:p>
            <a:pPr marL="514350" indent="-514350">
              <a:buNone/>
            </a:pPr>
            <a:r>
              <a:rPr lang="ru-RU" sz="2800" b="1" dirty="0" smtClean="0">
                <a:cs typeface="Times New Roman" pitchFamily="18" charset="0"/>
              </a:rPr>
              <a:t>	Всё найдётся на прилавке - </a:t>
            </a:r>
          </a:p>
          <a:p>
            <a:pPr marL="514350" indent="-514350">
              <a:buNone/>
            </a:pPr>
            <a:r>
              <a:rPr lang="ru-RU" sz="2800" b="1" dirty="0" smtClean="0">
                <a:cs typeface="Times New Roman" pitchFamily="18" charset="0"/>
              </a:rPr>
              <a:t>	От одежды до булавки. </a:t>
            </a:r>
          </a:p>
          <a:p>
            <a:pPr marL="514350" indent="-514350">
              <a:buNone/>
            </a:pPr>
            <a:r>
              <a:rPr lang="ru-RU" sz="2800" b="1" dirty="0" smtClean="0">
                <a:cs typeface="Times New Roman" pitchFamily="18" charset="0"/>
              </a:rPr>
              <a:t>								(Супермаркет)</a:t>
            </a:r>
          </a:p>
          <a:p>
            <a:pPr marL="514350" indent="-514350">
              <a:buNone/>
            </a:pPr>
            <a:r>
              <a:rPr lang="ru-RU" sz="2800" b="1" dirty="0" smtClean="0">
                <a:cs typeface="Times New Roman" pitchFamily="18" charset="0"/>
              </a:rPr>
              <a:t>2.   Всё, что в жизни продаётся,</a:t>
            </a:r>
          </a:p>
          <a:p>
            <a:pPr marL="514350" indent="-514350">
              <a:buNone/>
            </a:pPr>
            <a:r>
              <a:rPr lang="ru-RU" sz="2800" b="1" dirty="0" smtClean="0">
                <a:cs typeface="Times New Roman" pitchFamily="18" charset="0"/>
              </a:rPr>
              <a:t>	Одинаково зовётся:</a:t>
            </a:r>
          </a:p>
          <a:p>
            <a:pPr marL="514350" indent="-514350">
              <a:buNone/>
            </a:pPr>
            <a:r>
              <a:rPr lang="ru-RU" sz="2800" b="1" dirty="0" smtClean="0">
                <a:cs typeface="Times New Roman" pitchFamily="18" charset="0"/>
              </a:rPr>
              <a:t>	И крупа и самовар</a:t>
            </a:r>
          </a:p>
          <a:p>
            <a:pPr marL="514350" indent="-514350">
              <a:buNone/>
            </a:pPr>
            <a:r>
              <a:rPr lang="ru-RU" sz="2800" b="1" dirty="0" smtClean="0">
                <a:cs typeface="Times New Roman" pitchFamily="18" charset="0"/>
              </a:rPr>
              <a:t>	Называются … </a:t>
            </a:r>
          </a:p>
          <a:p>
            <a:pPr marL="514350" indent="-514350">
              <a:buNone/>
            </a:pPr>
            <a:r>
              <a:rPr lang="ru-RU" sz="2800" b="1" dirty="0" smtClean="0">
                <a:cs typeface="Times New Roman" pitchFamily="18" charset="0"/>
              </a:rPr>
              <a:t>									(Товар)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668" y="365127"/>
            <a:ext cx="5852161" cy="94116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 разминка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32412"/>
            <a:ext cx="7886700" cy="552558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b="1" dirty="0" smtClean="0"/>
              <a:t>3. 		В фирме прибыль он считает,</a:t>
            </a:r>
          </a:p>
          <a:p>
            <a:pPr marL="514350" indent="-514350">
              <a:buNone/>
            </a:pPr>
            <a:r>
              <a:rPr lang="ru-RU" sz="2800" b="1" dirty="0" smtClean="0"/>
              <a:t>		Всем зарплату начисляет.</a:t>
            </a:r>
          </a:p>
          <a:p>
            <a:pPr marL="514350" indent="-514350">
              <a:buNone/>
            </a:pPr>
            <a:r>
              <a:rPr lang="ru-RU" sz="2800" b="1" dirty="0" smtClean="0"/>
              <a:t>		И считать ему не лень</a:t>
            </a:r>
          </a:p>
          <a:p>
            <a:pPr marL="514350" indent="-514350">
              <a:buNone/>
            </a:pPr>
            <a:r>
              <a:rPr lang="ru-RU" sz="2800" b="1" dirty="0" smtClean="0"/>
              <a:t>		Все налоги целый день. </a:t>
            </a:r>
          </a:p>
          <a:p>
            <a:pPr marL="514350" indent="-514350">
              <a:buNone/>
            </a:pPr>
            <a:r>
              <a:rPr lang="ru-RU" sz="2800" b="1" dirty="0" smtClean="0"/>
              <a:t>									(Бухгалтер)</a:t>
            </a:r>
          </a:p>
          <a:p>
            <a:pPr marL="514350" lvl="0" indent="-514350">
              <a:buNone/>
            </a:pPr>
            <a:r>
              <a:rPr lang="ru-RU" sz="2800" b="1" dirty="0" smtClean="0"/>
              <a:t>4. 		Коль трудился круглый год,</a:t>
            </a:r>
          </a:p>
          <a:p>
            <a:pPr marL="514350" indent="-514350">
              <a:buNone/>
            </a:pPr>
            <a:r>
              <a:rPr lang="ru-RU" sz="2800" b="1" dirty="0" smtClean="0"/>
              <a:t>		Будет кругленьким … </a:t>
            </a:r>
          </a:p>
          <a:p>
            <a:pPr marL="514350" indent="-514350">
              <a:buNone/>
            </a:pPr>
            <a:r>
              <a:rPr lang="ru-RU" sz="2800" b="1" dirty="0" smtClean="0"/>
              <a:t>										(доход)</a:t>
            </a:r>
            <a:endParaRPr lang="ru-RU" sz="2800" dirty="0" smtClean="0"/>
          </a:p>
          <a:p>
            <a:pPr lvl="0">
              <a:buNone/>
            </a:pPr>
            <a:r>
              <a:rPr lang="ru-RU" sz="2800" b="1" dirty="0" smtClean="0"/>
              <a:t>5.	Спи спокойно без тревоги,</a:t>
            </a:r>
          </a:p>
          <a:p>
            <a:pPr>
              <a:buNone/>
            </a:pPr>
            <a:r>
              <a:rPr lang="ru-RU" sz="2800" b="1" dirty="0" smtClean="0"/>
              <a:t>		Заплатил коль все …</a:t>
            </a:r>
          </a:p>
          <a:p>
            <a:pPr>
              <a:buNone/>
            </a:pPr>
            <a:r>
              <a:rPr lang="ru-RU" sz="2800" b="1" dirty="0" smtClean="0"/>
              <a:t>										(налоги)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6" y="365127"/>
            <a:ext cx="5969727" cy="88890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 разминка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45473"/>
            <a:ext cx="7886700" cy="5342709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800" b="1" dirty="0" smtClean="0"/>
              <a:t>6.	Дела у нас пойдут на лад:</a:t>
            </a:r>
          </a:p>
          <a:p>
            <a:pPr>
              <a:buNone/>
            </a:pPr>
            <a:r>
              <a:rPr lang="ru-RU" sz="2800" b="1" dirty="0" smtClean="0"/>
              <a:t>		Мы в лучший банк внесли свой…</a:t>
            </a:r>
          </a:p>
          <a:p>
            <a:pPr>
              <a:buNone/>
            </a:pPr>
            <a:r>
              <a:rPr lang="ru-RU" sz="2800" b="1" dirty="0" smtClean="0"/>
              <a:t>										(вклад)</a:t>
            </a:r>
          </a:p>
          <a:p>
            <a:pPr lvl="0">
              <a:buNone/>
            </a:pPr>
            <a:r>
              <a:rPr lang="ru-RU" sz="2800" b="1" dirty="0" smtClean="0"/>
              <a:t>7. 	Мебель купили, одежду, посуду.</a:t>
            </a:r>
          </a:p>
          <a:p>
            <a:pPr>
              <a:buNone/>
            </a:pPr>
            <a:r>
              <a:rPr lang="ru-RU" sz="2800" b="1" dirty="0" smtClean="0"/>
              <a:t>		Брали для этого в банке мы… </a:t>
            </a:r>
          </a:p>
          <a:p>
            <a:pPr>
              <a:buNone/>
            </a:pPr>
            <a:r>
              <a:rPr lang="ru-RU" sz="2800" b="1" dirty="0" smtClean="0"/>
              <a:t>										(ссуду)</a:t>
            </a:r>
          </a:p>
          <a:p>
            <a:pPr lvl="0">
              <a:buNone/>
            </a:pPr>
            <a:r>
              <a:rPr lang="ru-RU" sz="2800" b="1" dirty="0" smtClean="0"/>
              <a:t>8. 	Приносить доходы стал</a:t>
            </a:r>
          </a:p>
          <a:p>
            <a:pPr>
              <a:buNone/>
            </a:pPr>
            <a:r>
              <a:rPr lang="ru-RU" sz="2800" b="1" dirty="0" smtClean="0"/>
              <a:t>		В банке папин… </a:t>
            </a:r>
          </a:p>
          <a:p>
            <a:pPr>
              <a:buNone/>
            </a:pPr>
            <a:r>
              <a:rPr lang="ru-RU" sz="2800" b="1" dirty="0" smtClean="0"/>
              <a:t>										(капитал)</a:t>
            </a:r>
          </a:p>
          <a:p>
            <a:pPr lvl="0">
              <a:buNone/>
            </a:pPr>
            <a:r>
              <a:rPr lang="ru-RU" sz="2800" b="1" dirty="0" smtClean="0"/>
              <a:t>9. 	На рубль – копейки, на доллары-центы,</a:t>
            </a:r>
          </a:p>
          <a:p>
            <a:pPr>
              <a:buNone/>
            </a:pPr>
            <a:r>
              <a:rPr lang="ru-RU" sz="2800" b="1" dirty="0" smtClean="0"/>
              <a:t>		Бегут - набегают в банке… </a:t>
            </a:r>
          </a:p>
          <a:p>
            <a:pPr>
              <a:buNone/>
            </a:pPr>
            <a:r>
              <a:rPr lang="ru-RU" sz="2800" b="1" dirty="0" smtClean="0"/>
              <a:t>									(проценты)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248194"/>
            <a:ext cx="6008914" cy="71845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Финансовый грамотей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194" y="1384663"/>
            <a:ext cx="8608423" cy="47923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b="1" dirty="0" smtClean="0"/>
              <a:t>1. 	Где цену набивают молотком? </a:t>
            </a:r>
          </a:p>
          <a:p>
            <a:pPr marL="514350" indent="-514350">
              <a:buNone/>
            </a:pPr>
            <a:r>
              <a:rPr lang="ru-RU" sz="2800" b="1" dirty="0" smtClean="0"/>
              <a:t>								</a:t>
            </a:r>
          </a:p>
          <a:p>
            <a:pPr marL="514350" indent="-514350">
              <a:buNone/>
            </a:pPr>
            <a:r>
              <a:rPr lang="ru-RU" sz="2800" b="1" dirty="0" smtClean="0"/>
              <a:t>2. 	В какой кубышке деньги не прячут? 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/>
          </a:p>
          <a:p>
            <a:pPr marL="514350" indent="-514350">
              <a:buNone/>
            </a:pPr>
            <a:r>
              <a:rPr lang="ru-RU" sz="2800" b="1" dirty="0" smtClean="0"/>
              <a:t>3. 	Маленькая, кругленькая, из кармана в карман скачет. </a:t>
            </a:r>
          </a:p>
          <a:p>
            <a:pPr marL="457200" indent="-457200">
              <a:buNone/>
            </a:pPr>
            <a:endParaRPr lang="ru-RU" dirty="0" smtClean="0"/>
          </a:p>
        </p:txBody>
      </p:sp>
      <p:pic>
        <p:nvPicPr>
          <p:cNvPr id="5" name="Picture 17" descr="http://foto-cvetov.com/1/cvetok_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508" y="4445784"/>
            <a:ext cx="2645962" cy="202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https://im0-tub-ru.yandex.net/i?id=9a6c5653d7df5857fb261f934dbfd3f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55" y="4347256"/>
            <a:ext cx="2567259" cy="204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s://im0-tub-ru.yandex.net/i?id=0076ca81e523a22fa0a4af718480a2e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0592" y="4194811"/>
            <a:ext cx="2500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606" y="313509"/>
            <a:ext cx="6008914" cy="9274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Финансовый грамотей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3" y="1358537"/>
            <a:ext cx="8634547" cy="523820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 startAt="4"/>
            </a:pPr>
            <a:r>
              <a:rPr lang="ru-RU" sz="3300" b="1" dirty="0" smtClean="0"/>
              <a:t>Из какого аппарата выдается нам зарплата? </a:t>
            </a:r>
          </a:p>
          <a:p>
            <a:pPr marL="514350" indent="-514350">
              <a:buNone/>
            </a:pPr>
            <a:endParaRPr lang="ru-RU" sz="3300" b="1" dirty="0" smtClean="0"/>
          </a:p>
          <a:p>
            <a:pPr marL="514350" indent="-514350">
              <a:buAutoNum type="arabicPeriod" startAt="5"/>
            </a:pPr>
            <a:r>
              <a:rPr lang="ru-RU" sz="3300" b="1" dirty="0" smtClean="0"/>
              <a:t>В Японии богатые гребут деньги граблями (бамбуковыми). А чем наши  богачи гребут деньги?</a:t>
            </a:r>
          </a:p>
          <a:p>
            <a:pPr marL="514350" indent="-514350">
              <a:buAutoNum type="arabicPeriod" startAt="5"/>
            </a:pPr>
            <a:endParaRPr lang="ru-RU" sz="3300" b="1" dirty="0" smtClean="0"/>
          </a:p>
          <a:p>
            <a:pPr marL="514350" indent="-514350">
              <a:buAutoNum type="arabicPeriod" startAt="5"/>
            </a:pPr>
            <a:r>
              <a:rPr lang="ru-RU" sz="3300" b="1" dirty="0" smtClean="0"/>
              <a:t>Половинку от зарплаты называю как, ребята?</a:t>
            </a:r>
          </a:p>
          <a:p>
            <a:pPr marL="514350" indent="-514350">
              <a:buNone/>
            </a:pPr>
            <a:endParaRPr lang="ru-RU" sz="2800" b="1" dirty="0" smtClean="0"/>
          </a:p>
          <a:p>
            <a:pPr lvl="0"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r>
              <a:rPr lang="ru-RU" sz="2800" b="1" dirty="0" smtClean="0"/>
              <a:t>							 </a:t>
            </a:r>
            <a:endParaRPr lang="ru-RU" sz="2800" b="1" i="1" dirty="0" smtClean="0"/>
          </a:p>
          <a:p>
            <a:pPr>
              <a:buNone/>
            </a:pPr>
            <a:r>
              <a:rPr lang="ru-RU" sz="2800" b="1" dirty="0" smtClean="0"/>
              <a:t> 							 </a:t>
            </a:r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							 </a:t>
            </a:r>
          </a:p>
          <a:p>
            <a:pPr>
              <a:buNone/>
            </a:pPr>
            <a:r>
              <a:rPr lang="ru-RU" sz="2800" b="1" i="1" dirty="0" smtClean="0"/>
              <a:t>							 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4" name="Picture 17" descr="https://im0-tub-ru.yandex.net/i?id=71e71ff265e4b265a614c67c0cac3eed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159" y="4586579"/>
            <a:ext cx="2638340" cy="201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55" y="4637315"/>
            <a:ext cx="2913765" cy="1931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5" descr="https://im0-tub-ru.yandex.net/i?id=53fce691a8bc406d19dc1a4cc08f179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925" y="4515791"/>
            <a:ext cx="2471329" cy="198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19" y="300445"/>
            <a:ext cx="5917475" cy="83602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Финансовый грамотей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137" y="1423851"/>
            <a:ext cx="8464731" cy="30436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7. Что считать в чужом кармане нехорошо, но   интересно?  </a:t>
            </a:r>
          </a:p>
          <a:p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8. Какое животное всегда при деньгах?</a:t>
            </a:r>
          </a:p>
          <a:p>
            <a:pPr lvl="0"/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9. Что сколачивают из денег?</a:t>
            </a:r>
          </a:p>
          <a:p>
            <a:pPr lvl="0"/>
            <a:endParaRPr lang="ru-RU" sz="2800" b="1" dirty="0" smtClean="0"/>
          </a:p>
        </p:txBody>
      </p:sp>
      <p:pic>
        <p:nvPicPr>
          <p:cNvPr id="4" name="Picture 17" descr="https://im0-tub-ru.yandex.net/i?id=3497daa0eab9c7b2f37c99a7853b27f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133" y="4349931"/>
            <a:ext cx="2438299" cy="218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s://im0-tub-ru.yandex.net/i?id=bd5867687a6e1a6ad577d95b4a11343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82" y="4648577"/>
            <a:ext cx="2465207" cy="196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https://im0-tub-ru.yandex.net/i?id=8006eab535a9492fc2cb2400f26ab57b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1997" y="4511584"/>
            <a:ext cx="2798733" cy="204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34499"/>
            <a:ext cx="5930538" cy="94116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Финансовый грамотей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1" y="1371600"/>
            <a:ext cx="8765176" cy="2834639"/>
          </a:xfrm>
        </p:spPr>
        <p:txBody>
          <a:bodyPr/>
          <a:lstStyle/>
          <a:p>
            <a:pPr lvl="0">
              <a:buNone/>
            </a:pPr>
            <a:r>
              <a:rPr lang="ru-RU" sz="2800" b="1" dirty="0" smtClean="0"/>
              <a:t>10. Кто главный рекламный агент болота?   </a:t>
            </a:r>
          </a:p>
          <a:p>
            <a:pPr lvl="0">
              <a:buNone/>
            </a:pP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11. Овощной эталон дешевизны – это... </a:t>
            </a:r>
          </a:p>
          <a:p>
            <a:pPr lvl="0">
              <a:buNone/>
            </a:pP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12. Назовите русского художника-иконописца с валютной фамилией. </a:t>
            </a:r>
          </a:p>
          <a:p>
            <a:endParaRPr lang="ru-RU" dirty="0"/>
          </a:p>
        </p:txBody>
      </p:sp>
      <p:pic>
        <p:nvPicPr>
          <p:cNvPr id="4" name="Picture 15" descr="https://im0-tub-ru.yandex.net/i?id=e43f31941f02dd7cb360ba1f97f1c4f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0" y="4480560"/>
            <a:ext cx="2441787" cy="205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s://im0-tub-ru.yandex.net/i?id=a5c021a6c1d4480fb861e8cd9058481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565" y="4506685"/>
            <a:ext cx="2452348" cy="19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https://im0-tub-ru.yandex.net/i?id=b860cb624204c782e2ef877df96880a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481" y="4415245"/>
            <a:ext cx="3041584" cy="20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280</Words>
  <Application>Microsoft Office PowerPoint</Application>
  <PresentationFormat>Экран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Игра   «Знатоки финансовой грамотности»</vt:lpstr>
      <vt:lpstr>Содержание </vt:lpstr>
      <vt:lpstr>Финансовая разминка </vt:lpstr>
      <vt:lpstr>Финансовая разминка </vt:lpstr>
      <vt:lpstr>Финансовая разминка </vt:lpstr>
      <vt:lpstr>Финансовый грамотей </vt:lpstr>
      <vt:lpstr>Финансовый грамотей </vt:lpstr>
      <vt:lpstr>Финансовый грамотей </vt:lpstr>
      <vt:lpstr>Финансовый грамотей </vt:lpstr>
      <vt:lpstr>Мультики и финансы </vt:lpstr>
      <vt:lpstr>Мультики и финансы </vt:lpstr>
      <vt:lpstr>Мультики и финансы </vt:lpstr>
      <vt:lpstr>Мультики и финансы </vt:lpstr>
      <vt:lpstr>Финансовый блиц – турнир </vt:lpstr>
      <vt:lpstr>Финансовый блиц – турнир </vt:lpstr>
      <vt:lpstr>Финансовый блиц – турнир </vt:lpstr>
      <vt:lpstr>Экономические ребусы </vt:lpstr>
      <vt:lpstr>Экономические ребусы 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Людмила</dc:creator>
  <cp:lastModifiedBy>Aspire</cp:lastModifiedBy>
  <cp:revision>63</cp:revision>
  <dcterms:created xsi:type="dcterms:W3CDTF">2014-11-21T11:00:06Z</dcterms:created>
  <dcterms:modified xsi:type="dcterms:W3CDTF">2020-08-09T10:48:17Z</dcterms:modified>
</cp:coreProperties>
</file>