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  <p:sldId id="264" r:id="rId10"/>
    <p:sldId id="265" r:id="rId11"/>
    <p:sldId id="274" r:id="rId12"/>
    <p:sldId id="266" r:id="rId13"/>
    <p:sldId id="267" r:id="rId14"/>
    <p:sldId id="268" r:id="rId15"/>
    <p:sldId id="269" r:id="rId16"/>
    <p:sldId id="271" r:id="rId17"/>
    <p:sldId id="270" r:id="rId18"/>
    <p:sldId id="272" r:id="rId19"/>
    <p:sldId id="275" r:id="rId20"/>
    <p:sldId id="273" r:id="rId21"/>
    <p:sldId id="277" r:id="rId22"/>
    <p:sldId id="276" r:id="rId23"/>
    <p:sldId id="279" r:id="rId24"/>
    <p:sldId id="278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8136904" cy="324036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ФУНКЦИОНАЛЬНАЯ ГРАМОТНОСТЬ.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 РАЗВИТИЕ </a:t>
            </a:r>
            <a:r>
              <a:rPr lang="ru-RU" sz="3600" dirty="0" smtClean="0">
                <a:solidFill>
                  <a:srgbClr val="FF0000"/>
                </a:solidFill>
              </a:rPr>
              <a:t>ЕСТЕСТВЕННОНАУЧНОЙ ГРАМОТНОСТИ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27784" y="4869160"/>
            <a:ext cx="5756176" cy="914400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solidFill>
                  <a:srgbClr val="7030A0"/>
                </a:solidFill>
              </a:rPr>
              <a:t>Учитель биологии </a:t>
            </a:r>
          </a:p>
          <a:p>
            <a:pPr algn="l"/>
            <a:r>
              <a:rPr lang="ru-RU" sz="2400" dirty="0" smtClean="0">
                <a:solidFill>
                  <a:srgbClr val="7030A0"/>
                </a:solidFill>
              </a:rPr>
              <a:t>МБОУ </a:t>
            </a:r>
            <a:r>
              <a:rPr lang="ru-RU" sz="2400" dirty="0">
                <a:solidFill>
                  <a:srgbClr val="7030A0"/>
                </a:solidFill>
              </a:rPr>
              <a:t>З</a:t>
            </a:r>
            <a:r>
              <a:rPr lang="ru-RU" sz="2400" dirty="0" smtClean="0">
                <a:solidFill>
                  <a:srgbClr val="7030A0"/>
                </a:solidFill>
              </a:rPr>
              <a:t>имовниковской СОШ №10</a:t>
            </a:r>
          </a:p>
          <a:p>
            <a:pPr algn="l"/>
            <a:r>
              <a:rPr lang="ru-RU" sz="2400" dirty="0" smtClean="0">
                <a:solidFill>
                  <a:srgbClr val="7030A0"/>
                </a:solidFill>
              </a:rPr>
              <a:t>Варченко И.Н.</a:t>
            </a:r>
            <a:endParaRPr lang="ru-RU" sz="2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183880" cy="432048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Умения, </a:t>
            </a:r>
            <a:r>
              <a:rPr lang="ru-RU" dirty="0" smtClean="0">
                <a:solidFill>
                  <a:srgbClr val="FF0000"/>
                </a:solidFill>
              </a:rPr>
              <a:t>раскрывающие </a:t>
            </a:r>
            <a:r>
              <a:rPr lang="ru-RU" dirty="0" smtClean="0">
                <a:solidFill>
                  <a:srgbClr val="FF0000"/>
                </a:solidFill>
              </a:rPr>
              <a:t>содержание ЕНГ, 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характеристика </a:t>
            </a:r>
            <a:r>
              <a:rPr lang="ru-RU" dirty="0" smtClean="0">
                <a:solidFill>
                  <a:srgbClr val="FF0000"/>
                </a:solidFill>
              </a:rPr>
              <a:t>заданий по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формированию/оценке 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этих </a:t>
            </a:r>
            <a:r>
              <a:rPr lang="ru-RU" dirty="0" smtClean="0">
                <a:solidFill>
                  <a:srgbClr val="FF0000"/>
                </a:solidFill>
              </a:rPr>
              <a:t>умений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700808"/>
            <a:ext cx="8183880" cy="216024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Компетенция: 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научное объяснение 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явлений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67544" y="404663"/>
          <a:ext cx="8208912" cy="54726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104456"/>
              </a:tblGrid>
              <a:tr h="226210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Оцениваемые компетенции,</a:t>
                      </a:r>
                    </a:p>
                    <a:p>
                      <a:pPr algn="ctr"/>
                      <a:r>
                        <a:rPr lang="ru-RU" sz="2000" dirty="0" smtClean="0"/>
                        <a:t>умения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Характеристика учебного задания, направленного</a:t>
                      </a:r>
                    </a:p>
                    <a:p>
                      <a:pPr algn="ctr"/>
                      <a:r>
                        <a:rPr lang="ru-RU" sz="2000" dirty="0" smtClean="0"/>
                        <a:t>на формирование/оценку умения</a:t>
                      </a:r>
                      <a:endParaRPr lang="ru-RU" sz="2000" dirty="0"/>
                    </a:p>
                  </a:txBody>
                  <a:tcPr/>
                </a:tc>
              </a:tr>
              <a:tr h="3210502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/>
                        <a:t>Применить соответствующие</a:t>
                      </a:r>
                    </a:p>
                    <a:p>
                      <a:pPr algn="l"/>
                      <a:r>
                        <a:rPr lang="ru-RU" sz="2000" dirty="0" smtClean="0"/>
                        <a:t>естественнонаучные знания для</a:t>
                      </a:r>
                    </a:p>
                    <a:p>
                      <a:pPr algn="l"/>
                      <a:r>
                        <a:rPr lang="ru-RU" sz="2000" dirty="0" smtClean="0"/>
                        <a:t>объяснения явления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/>
                        <a:t>Предлагается описание достаточно стандартной</a:t>
                      </a:r>
                    </a:p>
                    <a:p>
                      <a:pPr algn="l"/>
                      <a:r>
                        <a:rPr lang="ru-RU" sz="2000" dirty="0" smtClean="0"/>
                        <a:t>ситуации, для объяснения которой можно напрямую</a:t>
                      </a:r>
                    </a:p>
                    <a:p>
                      <a:pPr algn="l"/>
                      <a:r>
                        <a:rPr lang="ru-RU" sz="2000" dirty="0" smtClean="0"/>
                        <a:t>использовать программный материал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419512"/>
          <a:ext cx="8352928" cy="5934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5160"/>
                <a:gridCol w="4997768"/>
              </a:tblGrid>
              <a:tr h="126639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Оцениваемые компетенции,</a:t>
                      </a:r>
                    </a:p>
                    <a:p>
                      <a:pPr algn="ctr"/>
                      <a:r>
                        <a:rPr lang="ru-RU" sz="2000" dirty="0" smtClean="0"/>
                        <a:t>умения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Характеристика учебного задания, направленного</a:t>
                      </a:r>
                    </a:p>
                    <a:p>
                      <a:pPr algn="ctr"/>
                      <a:r>
                        <a:rPr lang="ru-RU" sz="2000" dirty="0" smtClean="0"/>
                        <a:t>на формирование/оценку умения</a:t>
                      </a:r>
                      <a:endParaRPr lang="ru-RU" sz="2000" dirty="0"/>
                    </a:p>
                  </a:txBody>
                  <a:tcPr/>
                </a:tc>
              </a:tr>
              <a:tr h="4623412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Распознавать, использовать и</a:t>
                      </a:r>
                    </a:p>
                    <a:p>
                      <a:r>
                        <a:rPr lang="ru-RU" sz="2000" dirty="0" smtClean="0"/>
                        <a:t>создавать объяснительные</a:t>
                      </a:r>
                    </a:p>
                    <a:p>
                      <a:r>
                        <a:rPr lang="ru-RU" sz="2000" dirty="0" smtClean="0"/>
                        <a:t>модели и представления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Предлагается описание нестандартной ситуации, для</a:t>
                      </a:r>
                    </a:p>
                    <a:p>
                      <a:r>
                        <a:rPr lang="ru-RU" sz="2000" dirty="0" smtClean="0"/>
                        <a:t>которой ученик не имеет готового объяснения. </a:t>
                      </a:r>
                      <a:r>
                        <a:rPr lang="ru-RU" sz="2000" dirty="0" smtClean="0"/>
                        <a:t>Для получения </a:t>
                      </a:r>
                      <a:r>
                        <a:rPr lang="ru-RU" sz="2000" dirty="0" smtClean="0"/>
                        <a:t>объяснения она должна </a:t>
                      </a:r>
                      <a:r>
                        <a:rPr lang="ru-RU" sz="2000" dirty="0" smtClean="0"/>
                        <a:t>быть преобразована </a:t>
                      </a:r>
                      <a:r>
                        <a:rPr lang="ru-RU" sz="2000" dirty="0" smtClean="0"/>
                        <a:t>(в явном виде или мысленно) или </a:t>
                      </a:r>
                      <a:r>
                        <a:rPr lang="ru-RU" sz="2000" dirty="0" smtClean="0"/>
                        <a:t>в типовую </a:t>
                      </a:r>
                      <a:r>
                        <a:rPr lang="ru-RU" sz="2000" dirty="0" smtClean="0"/>
                        <a:t>известную модель, или в модель, в </a:t>
                      </a:r>
                      <a:r>
                        <a:rPr lang="ru-RU" sz="2000" dirty="0" smtClean="0"/>
                        <a:t>которой ясно </a:t>
                      </a:r>
                      <a:r>
                        <a:rPr lang="ru-RU" sz="2000" dirty="0" smtClean="0"/>
                        <a:t>прослеживаются нужные взаимосвязи</a:t>
                      </a:r>
                      <a:r>
                        <a:rPr lang="ru-RU" sz="2000" dirty="0" smtClean="0"/>
                        <a:t>.</a:t>
                      </a:r>
                    </a:p>
                    <a:p>
                      <a:endParaRPr lang="ru-RU" sz="2000" dirty="0" smtClean="0"/>
                    </a:p>
                    <a:p>
                      <a:r>
                        <a:rPr lang="ru-RU" sz="2000" dirty="0" smtClean="0"/>
                        <a:t>Возможна обратная задача: по </a:t>
                      </a:r>
                      <a:r>
                        <a:rPr lang="ru-RU" sz="2000" dirty="0" smtClean="0"/>
                        <a:t>представленной модели </a:t>
                      </a:r>
                      <a:r>
                        <a:rPr lang="ru-RU" sz="2000" dirty="0" smtClean="0"/>
                        <a:t>узнать и описать явление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476671"/>
          <a:ext cx="8352928" cy="6048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4724"/>
                <a:gridCol w="4308204"/>
              </a:tblGrid>
              <a:tr h="2016224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Оцениваемые компетенции,</a:t>
                      </a:r>
                    </a:p>
                    <a:p>
                      <a:pPr algn="ctr"/>
                      <a:r>
                        <a:rPr lang="ru-RU" sz="2000" dirty="0" smtClean="0"/>
                        <a:t>умения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Характеристика учебного задания, направленного</a:t>
                      </a:r>
                    </a:p>
                    <a:p>
                      <a:pPr algn="ctr"/>
                      <a:r>
                        <a:rPr lang="ru-RU" sz="2000" dirty="0" smtClean="0"/>
                        <a:t>на формирование/оценку умения</a:t>
                      </a:r>
                      <a:endParaRPr lang="ru-RU" sz="2000" dirty="0"/>
                    </a:p>
                  </a:txBody>
                  <a:tcPr/>
                </a:tc>
              </a:tr>
              <a:tr h="201622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Делать и научно обосновывать</a:t>
                      </a:r>
                    </a:p>
                    <a:p>
                      <a:r>
                        <a:rPr lang="ru-RU" sz="2000" dirty="0" smtClean="0"/>
                        <a:t>прогнозы о протекании процесса или явления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Предлагается на основе понимания механизма (или</a:t>
                      </a:r>
                    </a:p>
                    <a:p>
                      <a:r>
                        <a:rPr lang="ru-RU" sz="2000" dirty="0" smtClean="0"/>
                        <a:t>причин) явления или процесса обосновать дальнейшее развитие событий</a:t>
                      </a:r>
                      <a:endParaRPr lang="ru-RU" sz="2000" dirty="0"/>
                    </a:p>
                  </a:txBody>
                  <a:tcPr/>
                </a:tc>
              </a:tr>
              <a:tr h="201622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Объяснять принцип действия</a:t>
                      </a:r>
                    </a:p>
                    <a:p>
                      <a:r>
                        <a:rPr lang="ru-RU" sz="2000" dirty="0" smtClean="0"/>
                        <a:t>технического устройства или технологии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Предлагается объяснить, на каких научных знаниях</a:t>
                      </a:r>
                    </a:p>
                    <a:p>
                      <a:r>
                        <a:rPr lang="ru-RU" sz="2000" dirty="0" smtClean="0"/>
                        <a:t>основана работа описанного технического устройства</a:t>
                      </a:r>
                    </a:p>
                    <a:p>
                      <a:r>
                        <a:rPr lang="ru-RU" sz="2000" dirty="0" smtClean="0"/>
                        <a:t>или технологии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183880" cy="331236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Компетенция: понимание особенностей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естественно-научного исследования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8313" y="476672"/>
          <a:ext cx="8351838" cy="5976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5919"/>
                <a:gridCol w="4175919"/>
              </a:tblGrid>
              <a:tr h="161434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Оцениваемые компетенции,</a:t>
                      </a:r>
                    </a:p>
                    <a:p>
                      <a:pPr algn="ctr"/>
                      <a:r>
                        <a:rPr lang="ru-RU" dirty="0" smtClean="0"/>
                        <a:t>умения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Характеристика учебного задания, направленного</a:t>
                      </a:r>
                    </a:p>
                    <a:p>
                      <a:pPr algn="ctr"/>
                      <a:r>
                        <a:rPr lang="ru-RU" dirty="0" smtClean="0"/>
                        <a:t>на формирование/оценку умения</a:t>
                      </a:r>
                      <a:endParaRPr lang="ru-RU" dirty="0"/>
                    </a:p>
                  </a:txBody>
                  <a:tcPr/>
                </a:tc>
              </a:tr>
              <a:tr h="1921844">
                <a:tc>
                  <a:txBody>
                    <a:bodyPr/>
                    <a:lstStyle/>
                    <a:p>
                      <a:r>
                        <a:rPr lang="ru-RU" dirty="0" smtClean="0"/>
                        <a:t>Распознавать и формулировать</a:t>
                      </a:r>
                    </a:p>
                    <a:p>
                      <a:r>
                        <a:rPr lang="ru-RU" dirty="0" smtClean="0"/>
                        <a:t>цель данного исследования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 краткому описанию хода исследования или</a:t>
                      </a:r>
                    </a:p>
                    <a:p>
                      <a:r>
                        <a:rPr lang="ru-RU" dirty="0" smtClean="0"/>
                        <a:t>действий исследователей предлагается четко</a:t>
                      </a:r>
                    </a:p>
                    <a:p>
                      <a:r>
                        <a:rPr lang="ru-RU" dirty="0" smtClean="0"/>
                        <a:t>сформулировать его цель</a:t>
                      </a:r>
                      <a:endParaRPr lang="ru-RU" dirty="0"/>
                    </a:p>
                  </a:txBody>
                  <a:tcPr/>
                </a:tc>
              </a:tr>
              <a:tr h="2440471"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Предлагать или оценивать</a:t>
                      </a:r>
                    </a:p>
                    <a:p>
                      <a:r>
                        <a:rPr lang="ru-RU" dirty="0" smtClean="0"/>
                        <a:t>способ научного исследования</a:t>
                      </a:r>
                    </a:p>
                    <a:p>
                      <a:r>
                        <a:rPr lang="ru-RU" dirty="0" smtClean="0"/>
                        <a:t>данного вопроса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 описанию проблемы предлагается кратко</a:t>
                      </a:r>
                    </a:p>
                    <a:p>
                      <a:r>
                        <a:rPr lang="ru-RU" dirty="0" smtClean="0"/>
                        <a:t>сформулировать или оценить идею исследования,</a:t>
                      </a:r>
                    </a:p>
                    <a:p>
                      <a:r>
                        <a:rPr lang="ru-RU" dirty="0" smtClean="0"/>
                        <a:t>направленного на ее решение, и/или описать</a:t>
                      </a:r>
                    </a:p>
                    <a:p>
                      <a:r>
                        <a:rPr lang="ru-RU" dirty="0" smtClean="0"/>
                        <a:t>основные этапы такого исследования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332654"/>
          <a:ext cx="8640960" cy="6192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463"/>
                <a:gridCol w="5065497"/>
              </a:tblGrid>
              <a:tr h="123153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Оцениваемые компетенции,</a:t>
                      </a:r>
                    </a:p>
                    <a:p>
                      <a:pPr algn="ctr"/>
                      <a:r>
                        <a:rPr lang="ru-RU" dirty="0" smtClean="0"/>
                        <a:t>умения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Характеристика учебного задания, направленного</a:t>
                      </a:r>
                    </a:p>
                    <a:p>
                      <a:pPr algn="ctr"/>
                      <a:r>
                        <a:rPr lang="ru-RU" dirty="0" smtClean="0"/>
                        <a:t>на формирование/оценку умения</a:t>
                      </a:r>
                      <a:endParaRPr lang="ru-RU" dirty="0"/>
                    </a:p>
                  </a:txBody>
                  <a:tcPr/>
                </a:tc>
              </a:tr>
              <a:tr h="2605723">
                <a:tc>
                  <a:txBody>
                    <a:bodyPr/>
                    <a:lstStyle/>
                    <a:p>
                      <a:r>
                        <a:rPr lang="ru-RU" dirty="0" smtClean="0"/>
                        <a:t>Выдвигать объяснительные</a:t>
                      </a:r>
                    </a:p>
                    <a:p>
                      <a:r>
                        <a:rPr lang="ru-RU" dirty="0" smtClean="0"/>
                        <a:t>гипотезы и предлагать способы их проверки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Предлагается не просто   сформулировать гипотезы, объясняющие описанное явление, но и обязательно предложить возможные способы их проверки. Набор гипотез может предлагаться в самом задании, тогда учащийся должен предложить только способы проверки</a:t>
                      </a:r>
                      <a:endParaRPr lang="ru-RU" dirty="0"/>
                    </a:p>
                  </a:txBody>
                  <a:tcPr/>
                </a:tc>
              </a:tr>
              <a:tr h="2355428">
                <a:tc>
                  <a:txBody>
                    <a:bodyPr/>
                    <a:lstStyle/>
                    <a:p>
                      <a:r>
                        <a:rPr lang="ru-RU" dirty="0" smtClean="0"/>
                        <a:t>Описывать и оценивать</a:t>
                      </a:r>
                    </a:p>
                    <a:p>
                      <a:r>
                        <a:rPr lang="ru-RU" dirty="0" smtClean="0"/>
                        <a:t>способы, которые используют</a:t>
                      </a:r>
                    </a:p>
                    <a:p>
                      <a:r>
                        <a:rPr lang="ru-RU" dirty="0" smtClean="0"/>
                        <a:t>ученые, чтобы обеспечить</a:t>
                      </a:r>
                    </a:p>
                    <a:p>
                      <a:r>
                        <a:rPr lang="ru-RU" dirty="0" smtClean="0"/>
                        <a:t>надежность данных и</a:t>
                      </a:r>
                    </a:p>
                    <a:p>
                      <a:r>
                        <a:rPr lang="ru-RU" dirty="0" smtClean="0"/>
                        <a:t>достоверность объяснений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Предлагается охарактеризовать назначение того или иного элемента исследования, повышающего</a:t>
                      </a:r>
                    </a:p>
                    <a:p>
                      <a:r>
                        <a:rPr lang="ru-RU" dirty="0" smtClean="0"/>
                        <a:t>надежность результата (контрольная группа, контрольный образец, большая статистика и др.). Или: предлагается выбрать более надежную стратегию исследования вопроса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8183880" cy="368616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Компетенция: 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интерпретация </a:t>
            </a:r>
            <a:r>
              <a:rPr lang="ru-RU" dirty="0" smtClean="0">
                <a:solidFill>
                  <a:srgbClr val="C00000"/>
                </a:solidFill>
              </a:rPr>
              <a:t>данных и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использование научных доказательств для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получения выводов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404663"/>
          <a:ext cx="8496944" cy="6120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  <a:gridCol w="5112568"/>
              </a:tblGrid>
              <a:tr h="140973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Оцениваемые компетенции,</a:t>
                      </a:r>
                    </a:p>
                    <a:p>
                      <a:pPr algn="ctr"/>
                      <a:r>
                        <a:rPr lang="ru-RU" dirty="0" smtClean="0"/>
                        <a:t>умения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Характеристика учебного задания, направленного</a:t>
                      </a:r>
                    </a:p>
                    <a:p>
                      <a:pPr algn="ctr"/>
                      <a:r>
                        <a:rPr lang="ru-RU" dirty="0" smtClean="0"/>
                        <a:t>на формирование/оценку умения</a:t>
                      </a:r>
                      <a:endParaRPr lang="ru-RU" dirty="0"/>
                    </a:p>
                  </a:txBody>
                  <a:tcPr/>
                </a:tc>
              </a:tr>
              <a:tr h="2355474">
                <a:tc>
                  <a:txBody>
                    <a:bodyPr/>
                    <a:lstStyle/>
                    <a:p>
                      <a:r>
                        <a:rPr lang="ru-RU" dirty="0" smtClean="0"/>
                        <a:t>Анализировать,</a:t>
                      </a:r>
                    </a:p>
                    <a:p>
                      <a:r>
                        <a:rPr lang="ru-RU" dirty="0" smtClean="0"/>
                        <a:t>интерпретировать данные и делать соответствующие</a:t>
                      </a:r>
                    </a:p>
                    <a:p>
                      <a:r>
                        <a:rPr lang="ru-RU" dirty="0" smtClean="0"/>
                        <a:t>выводы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Предлагается формулировать выводы на основе интерпретации данных, представленных в различных формах: графики, таблицы,</a:t>
                      </a:r>
                    </a:p>
                    <a:p>
                      <a:r>
                        <a:rPr lang="ru-RU" dirty="0" smtClean="0"/>
                        <a:t>диаграммы, фотографии, географические карты,</a:t>
                      </a:r>
                    </a:p>
                    <a:p>
                      <a:r>
                        <a:rPr lang="ru-RU" dirty="0" smtClean="0"/>
                        <a:t>словесный текст. Данные могут быть</a:t>
                      </a:r>
                    </a:p>
                    <a:p>
                      <a:r>
                        <a:rPr lang="ru-RU" dirty="0" smtClean="0"/>
                        <a:t>представлены и в сочетании форм</a:t>
                      </a:r>
                      <a:endParaRPr lang="ru-RU" dirty="0"/>
                    </a:p>
                  </a:txBody>
                  <a:tcPr/>
                </a:tc>
              </a:tr>
              <a:tr h="2355474">
                <a:tc>
                  <a:txBody>
                    <a:bodyPr/>
                    <a:lstStyle/>
                    <a:p>
                      <a:r>
                        <a:rPr lang="ru-RU" dirty="0" smtClean="0"/>
                        <a:t>Преобразовывать одну форму представления данных в другую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Предлагается преобразовать одну форму</a:t>
                      </a:r>
                    </a:p>
                    <a:p>
                      <a:r>
                        <a:rPr lang="ru-RU" dirty="0" smtClean="0"/>
                        <a:t>представления научной информации в другую,</a:t>
                      </a:r>
                    </a:p>
                    <a:p>
                      <a:r>
                        <a:rPr lang="ru-RU" dirty="0" smtClean="0"/>
                        <a:t>например: словесную в схематический рисунок,</a:t>
                      </a:r>
                    </a:p>
                    <a:p>
                      <a:r>
                        <a:rPr lang="ru-RU" dirty="0" smtClean="0"/>
                        <a:t>табличную форму в график или диаграмму и т.д.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399904" cy="122413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ФУНКЦИОНАЛЬНАЯ ГРАМОТНОСТЬ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00808"/>
            <a:ext cx="8183880" cy="4752528"/>
          </a:xfrm>
        </p:spPr>
        <p:txBody>
          <a:bodyPr>
            <a:noAutofit/>
          </a:bodyPr>
          <a:lstStyle/>
          <a:p>
            <a:pPr marL="0" indent="358775" algn="just">
              <a:buNone/>
            </a:pPr>
            <a:r>
              <a:rPr lang="ru-RU" sz="2400" dirty="0" smtClean="0"/>
              <a:t>Характер заданий </a:t>
            </a:r>
            <a:r>
              <a:rPr lang="ru-RU" sz="2400" dirty="0" smtClean="0"/>
              <a:t>для оценивания функциональной грамотности </a:t>
            </a:r>
            <a:r>
              <a:rPr lang="ru-RU" sz="2400" dirty="0" smtClean="0"/>
              <a:t>основывается </a:t>
            </a:r>
            <a:r>
              <a:rPr lang="ru-RU" sz="2400" dirty="0" smtClean="0"/>
              <a:t>на материалах международного исследования </a:t>
            </a:r>
            <a:r>
              <a:rPr lang="ru-RU" sz="2400" dirty="0" smtClean="0"/>
              <a:t>PISA и включает </a:t>
            </a:r>
            <a:r>
              <a:rPr lang="ru-RU" sz="2400" dirty="0" smtClean="0"/>
              <a:t>в себя:</a:t>
            </a:r>
          </a:p>
          <a:p>
            <a:pPr marL="0" indent="358775"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b="1" dirty="0" smtClean="0"/>
              <a:t> математическую грамотность</a:t>
            </a:r>
          </a:p>
          <a:p>
            <a:pPr algn="just">
              <a:buNone/>
            </a:pPr>
            <a:r>
              <a:rPr lang="ru-RU" b="1" dirty="0" smtClean="0"/>
              <a:t> читательскую грамотность</a:t>
            </a:r>
          </a:p>
          <a:p>
            <a:pPr algn="just">
              <a:buNone/>
            </a:pPr>
            <a:r>
              <a:rPr lang="ru-RU" b="1" dirty="0" smtClean="0"/>
              <a:t> </a:t>
            </a:r>
            <a:r>
              <a:rPr lang="ru-RU" b="1" dirty="0" err="1" smtClean="0"/>
              <a:t>естественно-научную</a:t>
            </a:r>
            <a:r>
              <a:rPr lang="ru-RU" b="1" dirty="0" smtClean="0"/>
              <a:t> грамотность</a:t>
            </a:r>
            <a:endParaRPr lang="ru-RU" b="1" dirty="0" smtClean="0"/>
          </a:p>
          <a:p>
            <a:pPr algn="just">
              <a:buNone/>
            </a:pPr>
            <a:r>
              <a:rPr lang="ru-RU" b="1" dirty="0" smtClean="0"/>
              <a:t> </a:t>
            </a:r>
            <a:r>
              <a:rPr lang="ru-RU" b="1" dirty="0" err="1" smtClean="0"/>
              <a:t>креативность</a:t>
            </a:r>
            <a:r>
              <a:rPr lang="ru-RU" b="1" dirty="0" smtClean="0"/>
              <a:t> мышления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23528" y="260648"/>
          <a:ext cx="8496944" cy="6408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5"/>
                <a:gridCol w="5040559"/>
              </a:tblGrid>
              <a:tr h="14924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Оцениваемые компетенции,</a:t>
                      </a:r>
                    </a:p>
                    <a:p>
                      <a:pPr algn="ctr"/>
                      <a:r>
                        <a:rPr lang="ru-RU" dirty="0" smtClean="0"/>
                        <a:t>умения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Характеристика учебного задания, направленного</a:t>
                      </a:r>
                    </a:p>
                    <a:p>
                      <a:pPr algn="ctr"/>
                      <a:r>
                        <a:rPr lang="ru-RU" dirty="0" smtClean="0"/>
                        <a:t>на формирование/оценку умения</a:t>
                      </a:r>
                      <a:endParaRPr lang="ru-RU" dirty="0"/>
                    </a:p>
                  </a:txBody>
                  <a:tcPr/>
                </a:tc>
              </a:tr>
              <a:tr h="2458136">
                <a:tc>
                  <a:txBody>
                    <a:bodyPr/>
                    <a:lstStyle/>
                    <a:p>
                      <a:r>
                        <a:rPr lang="ru-RU" dirty="0" smtClean="0"/>
                        <a:t>Распознавать допущения,</a:t>
                      </a:r>
                    </a:p>
                    <a:p>
                      <a:r>
                        <a:rPr lang="ru-RU" dirty="0" smtClean="0"/>
                        <a:t>доказательства и рассуждения в научных текстах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Предлагается выявлять и  формулировать допущения, на которых строится то или иное научное рассуждение, а также характеризовать</a:t>
                      </a:r>
                    </a:p>
                    <a:p>
                      <a:r>
                        <a:rPr lang="ru-RU" dirty="0" smtClean="0"/>
                        <a:t>сами типы научного текста: доказательство, рассуждение, допущение</a:t>
                      </a:r>
                      <a:endParaRPr lang="ru-RU" dirty="0"/>
                    </a:p>
                  </a:txBody>
                  <a:tcPr/>
                </a:tc>
              </a:tr>
              <a:tr h="2458136">
                <a:tc>
                  <a:txBody>
                    <a:bodyPr/>
                    <a:lstStyle/>
                    <a:p>
                      <a:r>
                        <a:rPr lang="ru-RU" dirty="0" smtClean="0"/>
                        <a:t>Оценивать </a:t>
                      </a:r>
                      <a:r>
                        <a:rPr lang="ru-RU" dirty="0" err="1" smtClean="0"/>
                        <a:t>c</a:t>
                      </a:r>
                      <a:r>
                        <a:rPr lang="ru-RU" dirty="0" smtClean="0"/>
                        <a:t> научной точки зрения аргументы и</a:t>
                      </a:r>
                    </a:p>
                    <a:p>
                      <a:r>
                        <a:rPr lang="ru-RU" dirty="0" smtClean="0"/>
                        <a:t>доказательства из различных</a:t>
                      </a:r>
                    </a:p>
                    <a:p>
                      <a:r>
                        <a:rPr lang="ru-RU" dirty="0" smtClean="0"/>
                        <a:t>источников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Предлагается оценить с научной точки зрения корректность и убедительность утверждений, содержащихся в различных источниках, например,</a:t>
                      </a:r>
                    </a:p>
                    <a:p>
                      <a:r>
                        <a:rPr lang="ru-RU" dirty="0" smtClean="0"/>
                        <a:t>научно-популярных текстах, сообщениях СМИ, высказываниях людей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060848"/>
            <a:ext cx="8183880" cy="148360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Познавательные 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уровни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488" indent="441325" algn="just">
              <a:buNone/>
            </a:pPr>
            <a:endParaRPr lang="ru-RU" dirty="0" smtClean="0"/>
          </a:p>
          <a:p>
            <a:pPr marL="90488" indent="441325" algn="just">
              <a:buNone/>
            </a:pPr>
            <a:endParaRPr lang="ru-RU" dirty="0" smtClean="0"/>
          </a:p>
          <a:p>
            <a:pPr marL="90488" indent="441325" algn="just">
              <a:buNone/>
            </a:pPr>
            <a:endParaRPr lang="ru-RU" dirty="0" smtClean="0"/>
          </a:p>
          <a:p>
            <a:pPr marL="90488" indent="441325"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Низкий</a:t>
            </a:r>
            <a:r>
              <a:rPr lang="ru-RU" dirty="0" smtClean="0"/>
              <a:t> </a:t>
            </a:r>
            <a:r>
              <a:rPr lang="ru-RU" dirty="0" smtClean="0"/>
              <a:t>– </a:t>
            </a:r>
            <a:r>
              <a:rPr lang="ru-RU" sz="2400" dirty="0" smtClean="0"/>
              <a:t>выполнять одношаговую процедуру, например, распознавать факты, термины</a:t>
            </a:r>
            <a:r>
              <a:rPr lang="ru-RU" sz="2400" dirty="0" smtClean="0"/>
              <a:t>, принципы </a:t>
            </a:r>
            <a:r>
              <a:rPr lang="ru-RU" sz="2400" dirty="0" smtClean="0"/>
              <a:t>или понятия, или найти единственную точку, содержащую информацию, на графике </a:t>
            </a:r>
            <a:r>
              <a:rPr lang="ru-RU" sz="2400" dirty="0" smtClean="0"/>
              <a:t>или в </a:t>
            </a:r>
            <a:r>
              <a:rPr lang="ru-RU" sz="2400" dirty="0" smtClean="0"/>
              <a:t>таблице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42864"/>
          </a:xfrm>
        </p:spPr>
        <p:txBody>
          <a:bodyPr>
            <a:normAutofit/>
          </a:bodyPr>
          <a:lstStyle/>
          <a:p>
            <a:pPr marL="90488" indent="360363" algn="just">
              <a:buNone/>
            </a:pPr>
            <a:endParaRPr lang="ru-RU" dirty="0" smtClean="0"/>
          </a:p>
          <a:p>
            <a:pPr marL="90488" indent="360363" algn="just">
              <a:buNone/>
            </a:pPr>
            <a:endParaRPr lang="ru-RU" dirty="0" smtClean="0"/>
          </a:p>
          <a:p>
            <a:pPr marL="90488" indent="360363" algn="just">
              <a:buNone/>
            </a:pPr>
            <a:r>
              <a:rPr lang="ru-RU" b="1" dirty="0" smtClean="0">
                <a:solidFill>
                  <a:schemeClr val="accent1"/>
                </a:solidFill>
              </a:rPr>
              <a:t>Средний</a:t>
            </a:r>
            <a:r>
              <a:rPr lang="ru-RU" dirty="0" smtClean="0"/>
              <a:t> </a:t>
            </a:r>
            <a:r>
              <a:rPr lang="ru-RU" dirty="0" smtClean="0"/>
              <a:t>– </a:t>
            </a:r>
            <a:r>
              <a:rPr lang="ru-RU" sz="2400" dirty="0" smtClean="0"/>
              <a:t>использовать и применять понятийное знание для описания или </a:t>
            </a:r>
            <a:r>
              <a:rPr lang="ru-RU" sz="2400" dirty="0" smtClean="0"/>
              <a:t>объяснения явлений</a:t>
            </a:r>
            <a:r>
              <a:rPr lang="ru-RU" sz="2400" dirty="0" smtClean="0"/>
              <a:t>, выбирать соответствующие процедуры, предполагающие два шага или более,</a:t>
            </a:r>
          </a:p>
          <a:p>
            <a:pPr marL="90488" indent="1588" algn="just">
              <a:buNone/>
            </a:pPr>
            <a:r>
              <a:rPr lang="ru-RU" sz="2400" dirty="0" smtClean="0"/>
              <a:t>интерпретировать или использовать простые наборы данных в виде таблиц или графиков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412776"/>
            <a:ext cx="8183880" cy="3672408"/>
          </a:xfrm>
        </p:spPr>
        <p:txBody>
          <a:bodyPr/>
          <a:lstStyle/>
          <a:p>
            <a:pPr marL="90488" indent="360363" algn="just">
              <a:buNone/>
            </a:pPr>
            <a:r>
              <a:rPr lang="ru-RU" b="1" dirty="0" smtClean="0">
                <a:solidFill>
                  <a:schemeClr val="accent4"/>
                </a:solidFill>
              </a:rPr>
              <a:t>Высокий</a:t>
            </a:r>
            <a:r>
              <a:rPr lang="ru-RU" dirty="0" smtClean="0"/>
              <a:t> – </a:t>
            </a:r>
            <a:r>
              <a:rPr lang="ru-RU" sz="2400" dirty="0" smtClean="0"/>
              <a:t>анализировать сложную информацию или данные, обобщать или </a:t>
            </a:r>
            <a:r>
              <a:rPr lang="ru-RU" sz="2400" dirty="0" smtClean="0"/>
              <a:t>оценивать доказательства</a:t>
            </a:r>
            <a:r>
              <a:rPr lang="ru-RU" sz="2400" dirty="0" smtClean="0"/>
              <a:t>, обосновывать, формулировать выводы, учитывая разные источники информации</a:t>
            </a:r>
            <a:r>
              <a:rPr lang="ru-RU" sz="2400" dirty="0" smtClean="0"/>
              <a:t>, разрабатывать </a:t>
            </a:r>
            <a:r>
              <a:rPr lang="ru-RU" sz="2400" dirty="0" smtClean="0"/>
              <a:t>план или последовательность шагов, ведущих к решению проблемы.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980728"/>
            <a:ext cx="6480720" cy="43924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sz="54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за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внимание!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  <a:p>
            <a:pPr algn="ctr"/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183880" cy="158417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ЕСТЕСТВЕННОНАУЧНАЯ ГРАМОТНОСТЬ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636912"/>
            <a:ext cx="8183880" cy="2880320"/>
          </a:xfrm>
        </p:spPr>
        <p:txBody>
          <a:bodyPr>
            <a:normAutofit/>
          </a:bodyPr>
          <a:lstStyle/>
          <a:p>
            <a:pPr marL="0" indent="358775" algn="just">
              <a:buNone/>
            </a:pPr>
            <a:r>
              <a:rPr lang="ru-RU" sz="2400" dirty="0" smtClean="0"/>
              <a:t>Естественнонаучная грамотность – это способность человека занимать активную </a:t>
            </a:r>
            <a:r>
              <a:rPr lang="ru-RU" sz="2400" dirty="0" smtClean="0"/>
              <a:t>гражданскую позицию </a:t>
            </a:r>
            <a:r>
              <a:rPr lang="ru-RU" sz="2400" dirty="0" smtClean="0"/>
              <a:t>по общественно значимым вопросам, связанным с естественными науками, и его </a:t>
            </a:r>
            <a:r>
              <a:rPr lang="ru-RU" sz="2400" dirty="0" smtClean="0"/>
              <a:t>готовность интересоваться естественнонаучными </a:t>
            </a:r>
            <a:r>
              <a:rPr lang="ru-RU" sz="2400" dirty="0" smtClean="0"/>
              <a:t>идеями.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04664"/>
            <a:ext cx="8496944" cy="5988152"/>
          </a:xfrm>
        </p:spPr>
        <p:txBody>
          <a:bodyPr>
            <a:normAutofit/>
          </a:bodyPr>
          <a:lstStyle/>
          <a:p>
            <a:pPr marL="0" indent="358775" algn="just">
              <a:buNone/>
            </a:pPr>
            <a:r>
              <a:rPr lang="ru-RU" sz="2400" dirty="0" smtClean="0"/>
              <a:t>Естественнонаучно грамотный </a:t>
            </a:r>
            <a:r>
              <a:rPr lang="ru-RU" sz="2400" dirty="0" smtClean="0"/>
              <a:t>человек </a:t>
            </a:r>
            <a:r>
              <a:rPr lang="ru-RU" sz="2400" dirty="0" smtClean="0"/>
              <a:t>стремится </a:t>
            </a:r>
            <a:r>
              <a:rPr lang="ru-RU" sz="2400" dirty="0" smtClean="0"/>
              <a:t>участвовать в аргументированном </a:t>
            </a:r>
            <a:r>
              <a:rPr lang="ru-RU" sz="2400" dirty="0" smtClean="0"/>
              <a:t>обсуждении проблем</a:t>
            </a:r>
            <a:r>
              <a:rPr lang="ru-RU" sz="2400" dirty="0" smtClean="0"/>
              <a:t>, имеющим отношение к естественным наукам и технологиям, </a:t>
            </a:r>
            <a:r>
              <a:rPr lang="ru-RU" sz="2400" dirty="0" smtClean="0"/>
              <a:t>что требует </a:t>
            </a:r>
            <a:r>
              <a:rPr lang="ru-RU" sz="2400" dirty="0" smtClean="0"/>
              <a:t>от него следующих </a:t>
            </a:r>
            <a:r>
              <a:rPr lang="ru-RU" sz="2400" b="1" i="1" u="sng" dirty="0" smtClean="0"/>
              <a:t>компетенций</a:t>
            </a:r>
            <a:r>
              <a:rPr lang="ru-RU" sz="2400" b="1" i="1" u="sng" dirty="0" smtClean="0"/>
              <a:t>:</a:t>
            </a:r>
          </a:p>
          <a:p>
            <a:pPr marL="0" indent="358775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i="1" dirty="0" smtClean="0">
                <a:solidFill>
                  <a:srgbClr val="C00000"/>
                </a:solidFill>
              </a:rPr>
              <a:t> научно объяснять явления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rgbClr val="C00000"/>
                </a:solidFill>
              </a:rPr>
              <a:t>понимать особенности естественнонаучного  исследования</a:t>
            </a:r>
            <a:endParaRPr lang="ru-RU" i="1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ru-RU" i="1" dirty="0" smtClean="0">
                <a:solidFill>
                  <a:srgbClr val="C00000"/>
                </a:solidFill>
              </a:rPr>
              <a:t> научно интерпретировать данные и использовать доказательства </a:t>
            </a:r>
            <a:r>
              <a:rPr lang="ru-RU" i="1" dirty="0" smtClean="0">
                <a:solidFill>
                  <a:srgbClr val="C00000"/>
                </a:solidFill>
              </a:rPr>
              <a:t>для получения </a:t>
            </a:r>
            <a:r>
              <a:rPr lang="ru-RU" i="1" dirty="0" smtClean="0">
                <a:solidFill>
                  <a:srgbClr val="C00000"/>
                </a:solidFill>
              </a:rPr>
              <a:t>выводов</a:t>
            </a:r>
            <a:endParaRPr lang="ru-RU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83880" cy="83553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ЗАДАНИЯ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568952" cy="5268072"/>
          </a:xfrm>
        </p:spPr>
        <p:txBody>
          <a:bodyPr>
            <a:normAutofit/>
          </a:bodyPr>
          <a:lstStyle/>
          <a:p>
            <a:pPr marL="0" indent="450850" algn="just">
              <a:buNone/>
            </a:pPr>
            <a:r>
              <a:rPr lang="ru-RU" sz="2400" dirty="0" smtClean="0"/>
              <a:t>Для </a:t>
            </a:r>
            <a:r>
              <a:rPr lang="ru-RU" sz="2400" dirty="0" smtClean="0"/>
              <a:t>формирования (оценки)  </a:t>
            </a:r>
            <a:r>
              <a:rPr lang="ru-RU" sz="2400" dirty="0" err="1" smtClean="0"/>
              <a:t>стественнонаучной</a:t>
            </a:r>
            <a:r>
              <a:rPr lang="ru-RU" sz="2400" dirty="0" smtClean="0"/>
              <a:t> грамотности </a:t>
            </a:r>
            <a:r>
              <a:rPr lang="ru-RU" sz="2400" dirty="0" smtClean="0"/>
              <a:t>используются тематические </a:t>
            </a:r>
            <a:r>
              <a:rPr lang="ru-RU" sz="2400" dirty="0" smtClean="0"/>
              <a:t>блоки, которые </a:t>
            </a:r>
            <a:r>
              <a:rPr lang="ru-RU" sz="2400" dirty="0" smtClean="0"/>
              <a:t>включают описание реальной </a:t>
            </a:r>
            <a:r>
              <a:rPr lang="ru-RU" sz="2400" dirty="0" smtClean="0"/>
              <a:t>ситуации   и задания</a:t>
            </a:r>
            <a:r>
              <a:rPr lang="ru-RU" sz="2400" dirty="0" smtClean="0"/>
              <a:t>, </a:t>
            </a:r>
            <a:r>
              <a:rPr lang="ru-RU" sz="2400" dirty="0" smtClean="0"/>
              <a:t>связанные с </a:t>
            </a:r>
            <a:r>
              <a:rPr lang="ru-RU" sz="2400" dirty="0" smtClean="0"/>
              <a:t>этой </a:t>
            </a:r>
            <a:r>
              <a:rPr lang="ru-RU" sz="2400" dirty="0" smtClean="0"/>
              <a:t>ситуацией. Каждое </a:t>
            </a:r>
            <a:r>
              <a:rPr lang="ru-RU" sz="2400" dirty="0" smtClean="0"/>
              <a:t>из заданий </a:t>
            </a:r>
            <a:r>
              <a:rPr lang="ru-RU" sz="2400" dirty="0" smtClean="0"/>
              <a:t>характеризуется следующими </a:t>
            </a:r>
            <a:r>
              <a:rPr lang="ru-RU" sz="2400" dirty="0" smtClean="0"/>
              <a:t>признаками</a:t>
            </a:r>
            <a:r>
              <a:rPr lang="ru-RU" sz="2400" dirty="0" smtClean="0"/>
              <a:t>:</a:t>
            </a:r>
          </a:p>
          <a:p>
            <a:pPr marL="0" indent="450850" algn="just">
              <a:buNone/>
            </a:pPr>
            <a:endParaRPr lang="ru-RU" sz="2400" dirty="0" smtClean="0"/>
          </a:p>
          <a:p>
            <a:pPr marL="0" indent="717550" algn="just">
              <a:buNone/>
            </a:pPr>
            <a:r>
              <a:rPr lang="ru-RU" b="1" i="1" dirty="0" err="1" smtClean="0"/>
              <a:t>o</a:t>
            </a:r>
            <a:r>
              <a:rPr lang="ru-RU" b="1" i="1" dirty="0" smtClean="0"/>
              <a:t> компетентность</a:t>
            </a:r>
          </a:p>
          <a:p>
            <a:pPr marL="0" indent="717550" algn="just">
              <a:buNone/>
            </a:pPr>
            <a:r>
              <a:rPr lang="ru-RU" b="1" i="1" dirty="0" err="1" smtClean="0"/>
              <a:t>o</a:t>
            </a:r>
            <a:r>
              <a:rPr lang="ru-RU" b="1" i="1" dirty="0" smtClean="0"/>
              <a:t> </a:t>
            </a:r>
            <a:r>
              <a:rPr lang="ru-RU" b="1" i="1" dirty="0" err="1" smtClean="0"/>
              <a:t>естественно-научное</a:t>
            </a:r>
            <a:r>
              <a:rPr lang="ru-RU" b="1" i="1" dirty="0" smtClean="0"/>
              <a:t> знание</a:t>
            </a:r>
            <a:endParaRPr lang="ru-RU" b="1" i="1" dirty="0" smtClean="0"/>
          </a:p>
          <a:p>
            <a:pPr marL="0" indent="717550" algn="just">
              <a:buNone/>
            </a:pPr>
            <a:r>
              <a:rPr lang="ru-RU" b="1" i="1" dirty="0" err="1" smtClean="0"/>
              <a:t>o</a:t>
            </a:r>
            <a:r>
              <a:rPr lang="ru-RU" b="1" i="1" dirty="0" smtClean="0"/>
              <a:t> контекст</a:t>
            </a:r>
          </a:p>
          <a:p>
            <a:pPr marL="0" indent="717550" algn="just">
              <a:buNone/>
            </a:pPr>
            <a:r>
              <a:rPr lang="ru-RU" b="1" i="1" dirty="0" err="1" smtClean="0"/>
              <a:t>o</a:t>
            </a:r>
            <a:r>
              <a:rPr lang="ru-RU" b="1" i="1" dirty="0" smtClean="0"/>
              <a:t> уровень сложности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18388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МОДЕЛЬ </a:t>
            </a:r>
            <a:r>
              <a:rPr lang="ru-RU" dirty="0" smtClean="0">
                <a:solidFill>
                  <a:srgbClr val="FF0000"/>
                </a:solidFill>
              </a:rPr>
              <a:t>ЕНГ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183880" cy="5268072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		Контекст 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			Компетенции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				Отношения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						Знания </a:t>
            </a:r>
            <a:endParaRPr lang="ru-RU" b="1" dirty="0"/>
          </a:p>
        </p:txBody>
      </p:sp>
      <p:sp>
        <p:nvSpPr>
          <p:cNvPr id="4" name="Стрелка вправо с вырезом 3"/>
          <p:cNvSpPr/>
          <p:nvPr/>
        </p:nvSpPr>
        <p:spPr>
          <a:xfrm rot="1664728">
            <a:off x="2376811" y="1869399"/>
            <a:ext cx="813194" cy="36004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с вырезом 4"/>
          <p:cNvSpPr/>
          <p:nvPr/>
        </p:nvSpPr>
        <p:spPr>
          <a:xfrm rot="1664728">
            <a:off x="4681067" y="4749719"/>
            <a:ext cx="813194" cy="36004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с вырезом 5"/>
          <p:cNvSpPr/>
          <p:nvPr/>
        </p:nvSpPr>
        <p:spPr>
          <a:xfrm rot="1664728">
            <a:off x="3672955" y="3309559"/>
            <a:ext cx="813194" cy="36004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08912" cy="76352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КОНТЕКСТЫ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5340080"/>
          </a:xfrm>
        </p:spPr>
        <p:txBody>
          <a:bodyPr/>
          <a:lstStyle/>
          <a:p>
            <a:pPr marL="0" indent="358775" algn="just">
              <a:buNone/>
            </a:pPr>
            <a:r>
              <a:rPr lang="ru-RU" sz="2400" dirty="0" smtClean="0"/>
              <a:t>Контекстом можно назвать тематическую область, к которой относится описанная в </a:t>
            </a:r>
            <a:r>
              <a:rPr lang="ru-RU" sz="2400" dirty="0" smtClean="0"/>
              <a:t>задании проблемная </a:t>
            </a:r>
            <a:r>
              <a:rPr lang="ru-RU" sz="2400" dirty="0" smtClean="0"/>
              <a:t>ситуация. Например, в PISA эти ситуации группируются по следующим контекстам</a:t>
            </a:r>
            <a:r>
              <a:rPr lang="ru-RU" sz="2400" dirty="0" smtClean="0"/>
              <a:t>:</a:t>
            </a:r>
          </a:p>
          <a:p>
            <a:pPr marL="0" indent="358775" algn="just">
              <a:buNone/>
            </a:pPr>
            <a:endParaRPr lang="ru-RU" sz="2400" dirty="0" smtClean="0"/>
          </a:p>
          <a:p>
            <a:pPr marL="0" indent="717550" algn="just">
              <a:buNone/>
            </a:pPr>
            <a:r>
              <a:rPr lang="ru-RU" b="1" i="1" dirty="0" smtClean="0"/>
              <a:t> </a:t>
            </a:r>
            <a:r>
              <a:rPr lang="ru-RU" b="1" i="1" dirty="0" smtClean="0"/>
              <a:t>здоровье</a:t>
            </a:r>
          </a:p>
          <a:p>
            <a:pPr marL="0" indent="717550" algn="just">
              <a:buNone/>
            </a:pPr>
            <a:r>
              <a:rPr lang="ru-RU" b="1" i="1" dirty="0" smtClean="0"/>
              <a:t> природные ресурсы</a:t>
            </a:r>
          </a:p>
          <a:p>
            <a:pPr marL="0" indent="717550" algn="just">
              <a:buNone/>
            </a:pPr>
            <a:r>
              <a:rPr lang="ru-RU" b="1" i="1" dirty="0" smtClean="0"/>
              <a:t> окружающая среда</a:t>
            </a:r>
          </a:p>
          <a:p>
            <a:pPr marL="0" indent="717550" algn="just">
              <a:buNone/>
            </a:pPr>
            <a:r>
              <a:rPr lang="ru-RU" b="1" i="1" dirty="0" smtClean="0"/>
              <a:t> опасности и риски</a:t>
            </a:r>
          </a:p>
          <a:p>
            <a:pPr marL="0" indent="717550" algn="just">
              <a:buNone/>
            </a:pPr>
            <a:r>
              <a:rPr lang="ru-RU" b="1" i="1" dirty="0" smtClean="0"/>
              <a:t> связь науки и технологий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183880" cy="83553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КОНТЕКСТЫ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340768"/>
            <a:ext cx="8327896" cy="5052048"/>
          </a:xfrm>
        </p:spPr>
        <p:txBody>
          <a:bodyPr>
            <a:normAutofit/>
          </a:bodyPr>
          <a:lstStyle/>
          <a:p>
            <a:pPr marL="0" indent="358775" algn="just">
              <a:buNone/>
            </a:pPr>
            <a:r>
              <a:rPr lang="ru-RU" sz="2400" dirty="0" smtClean="0"/>
              <a:t>При этом каждая из ситуаций может рассматриваться на одном из трех уровней</a:t>
            </a:r>
            <a:r>
              <a:rPr lang="ru-RU" sz="2400" dirty="0" smtClean="0"/>
              <a:t>:</a:t>
            </a:r>
          </a:p>
          <a:p>
            <a:pPr marL="0" indent="358775" algn="just">
              <a:buNone/>
            </a:pPr>
            <a:endParaRPr lang="ru-RU" dirty="0" smtClean="0"/>
          </a:p>
          <a:p>
            <a:pPr marL="0" indent="1588" algn="just">
              <a:buNone/>
            </a:pPr>
            <a:r>
              <a:rPr lang="ru-RU" dirty="0" smtClean="0"/>
              <a:t> </a:t>
            </a:r>
            <a:r>
              <a:rPr lang="ru-RU" b="1" i="1" dirty="0" smtClean="0"/>
              <a:t>личностном</a:t>
            </a:r>
            <a:r>
              <a:rPr lang="ru-RU" i="1" dirty="0" smtClean="0"/>
              <a:t> </a:t>
            </a:r>
            <a:r>
              <a:rPr lang="ru-RU" sz="2400" dirty="0" smtClean="0"/>
              <a:t>(связанном с самим учащимся, его семьей, друзьями)</a:t>
            </a:r>
          </a:p>
          <a:p>
            <a:pPr marL="0" indent="1588" algn="just">
              <a:buNone/>
            </a:pPr>
            <a:r>
              <a:rPr lang="ru-RU" dirty="0" smtClean="0"/>
              <a:t> </a:t>
            </a:r>
            <a:r>
              <a:rPr lang="ru-RU" b="1" i="1" dirty="0" smtClean="0"/>
              <a:t>местном/национальном</a:t>
            </a:r>
            <a:r>
              <a:rPr lang="ru-RU" dirty="0" smtClean="0"/>
              <a:t> </a:t>
            </a:r>
            <a:r>
              <a:rPr lang="ru-RU" sz="2400" dirty="0" smtClean="0"/>
              <a:t>(связанном с проблемами данной местности или страны)</a:t>
            </a:r>
          </a:p>
          <a:p>
            <a:pPr marL="0" indent="1588" algn="just">
              <a:buNone/>
            </a:pPr>
            <a:r>
              <a:rPr lang="ru-RU" dirty="0" smtClean="0"/>
              <a:t> </a:t>
            </a:r>
            <a:r>
              <a:rPr lang="ru-RU" b="1" i="1" dirty="0" smtClean="0"/>
              <a:t>глобальном</a:t>
            </a:r>
            <a:r>
              <a:rPr lang="ru-RU" dirty="0" smtClean="0"/>
              <a:t> </a:t>
            </a:r>
            <a:r>
              <a:rPr lang="ru-RU" sz="2400" dirty="0" smtClean="0"/>
              <a:t>(когда рассматриваются явления, происходящие в различных уголках мира)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183880" cy="69152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КОНТЕКСТЫ (примеры)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8183880" cy="5124056"/>
          </a:xfrm>
        </p:spPr>
        <p:txBody>
          <a:bodyPr>
            <a:normAutofit/>
          </a:bodyPr>
          <a:lstStyle/>
          <a:p>
            <a:pPr marL="0" indent="358775" algn="just">
              <a:buNone/>
            </a:pPr>
            <a:r>
              <a:rPr lang="ru-RU" sz="2400" dirty="0" smtClean="0"/>
              <a:t>Например, тип знаний – «Физические явления</a:t>
            </a:r>
            <a:r>
              <a:rPr lang="ru-RU" sz="2400" dirty="0" smtClean="0"/>
              <a:t>», контекст </a:t>
            </a:r>
            <a:r>
              <a:rPr lang="ru-RU" sz="2400" dirty="0" smtClean="0"/>
              <a:t>– «связь науки и технологий»</a:t>
            </a:r>
          </a:p>
          <a:p>
            <a:pPr marL="0" indent="0" algn="just">
              <a:buNone/>
            </a:pPr>
            <a:r>
              <a:rPr lang="ru-RU" dirty="0" smtClean="0"/>
              <a:t> </a:t>
            </a:r>
            <a:r>
              <a:rPr lang="ru-RU" b="1" i="1" dirty="0" smtClean="0"/>
              <a:t>Личностный уровень </a:t>
            </a:r>
            <a:r>
              <a:rPr lang="ru-RU" sz="2400" dirty="0" smtClean="0"/>
              <a:t>– работа бытовых </a:t>
            </a:r>
            <a:r>
              <a:rPr lang="ru-RU" sz="2400" dirty="0" smtClean="0"/>
              <a:t>электрических приборов</a:t>
            </a:r>
            <a:r>
              <a:rPr lang="ru-RU" sz="2400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 </a:t>
            </a:r>
            <a:r>
              <a:rPr lang="ru-RU" b="1" i="1" dirty="0" smtClean="0"/>
              <a:t>Местный/национальный уровень </a:t>
            </a:r>
            <a:r>
              <a:rPr lang="ru-RU" dirty="0" smtClean="0"/>
              <a:t>– </a:t>
            </a:r>
            <a:r>
              <a:rPr lang="ru-RU" sz="2400" dirty="0" smtClean="0"/>
              <a:t>работа </a:t>
            </a:r>
            <a:r>
              <a:rPr lang="ru-RU" sz="2400" dirty="0" smtClean="0"/>
              <a:t>ветряного электрогенератора</a:t>
            </a:r>
            <a:r>
              <a:rPr lang="ru-RU" sz="2400" dirty="0" smtClean="0"/>
              <a:t>, используемого для </a:t>
            </a:r>
            <a:r>
              <a:rPr lang="ru-RU" sz="2400" dirty="0" smtClean="0"/>
              <a:t>обеспечения энергией </a:t>
            </a:r>
            <a:r>
              <a:rPr lang="ru-RU" sz="2400" dirty="0" smtClean="0"/>
              <a:t>небольшого поселения.</a:t>
            </a:r>
          </a:p>
          <a:p>
            <a:pPr marL="0" indent="0" algn="just">
              <a:buNone/>
            </a:pPr>
            <a:r>
              <a:rPr lang="ru-RU" dirty="0" smtClean="0"/>
              <a:t> </a:t>
            </a:r>
            <a:r>
              <a:rPr lang="ru-RU" b="1" i="1" dirty="0" smtClean="0"/>
              <a:t>Глобальный уровень </a:t>
            </a:r>
            <a:r>
              <a:rPr lang="ru-RU" dirty="0" smtClean="0"/>
              <a:t>– </a:t>
            </a:r>
            <a:r>
              <a:rPr lang="ru-RU" sz="2400" dirty="0" smtClean="0"/>
              <a:t>использование в </a:t>
            </a:r>
            <a:r>
              <a:rPr lang="ru-RU" sz="2400" dirty="0" smtClean="0"/>
              <a:t>целом  возобновляемых </a:t>
            </a:r>
            <a:r>
              <a:rPr lang="ru-RU" sz="2400" dirty="0" smtClean="0"/>
              <a:t>и </a:t>
            </a:r>
            <a:r>
              <a:rPr lang="ru-RU" sz="2400" dirty="0" err="1" smtClean="0"/>
              <a:t>невозобновляемых</a:t>
            </a:r>
            <a:r>
              <a:rPr lang="ru-RU" sz="2400" dirty="0" smtClean="0"/>
              <a:t>  </a:t>
            </a:r>
            <a:r>
              <a:rPr lang="ru-RU" sz="2400" dirty="0" smtClean="0"/>
              <a:t>источников энергии.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116</TotalTime>
  <Words>939</Words>
  <Application>Microsoft Office PowerPoint</Application>
  <PresentationFormat>Экран (4:3)</PresentationFormat>
  <Paragraphs>166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Аспект</vt:lpstr>
      <vt:lpstr>ФУНКЦИОНАЛЬНАЯ ГРАМОТНОСТЬ.  РАЗВИТИЕ ЕСТЕСТВЕННОНАУЧНОЙ ГРАМОТНОСТИ</vt:lpstr>
      <vt:lpstr>ФУНКЦИОНАЛЬНАЯ ГРАМОТНОСТЬ</vt:lpstr>
      <vt:lpstr>ЕСТЕСТВЕННОНАУЧНАЯ ГРАМОТНОСТЬ</vt:lpstr>
      <vt:lpstr>Слайд 4</vt:lpstr>
      <vt:lpstr>ЗАДАНИЯ</vt:lpstr>
      <vt:lpstr>МОДЕЛЬ ЕНГ </vt:lpstr>
      <vt:lpstr>КОНТЕКСТЫ</vt:lpstr>
      <vt:lpstr>КОНТЕКСТЫ</vt:lpstr>
      <vt:lpstr>КОНТЕКСТЫ (примеры)</vt:lpstr>
      <vt:lpstr>Умения, раскрывающие содержание ЕНГ, и характеристика заданий по формированию/оценке  этих умений</vt:lpstr>
      <vt:lpstr>Компетенция:  научное объяснение  явлений</vt:lpstr>
      <vt:lpstr>Слайд 12</vt:lpstr>
      <vt:lpstr>Слайд 13</vt:lpstr>
      <vt:lpstr>Слайд 14</vt:lpstr>
      <vt:lpstr>Компетенция: понимание особенностей естественно-научного исследования</vt:lpstr>
      <vt:lpstr>Слайд 16</vt:lpstr>
      <vt:lpstr>Слайд 17</vt:lpstr>
      <vt:lpstr>Компетенция:  интерпретация данных и использование научных доказательств для получения выводов</vt:lpstr>
      <vt:lpstr>Слайд 19</vt:lpstr>
      <vt:lpstr>Слайд 20</vt:lpstr>
      <vt:lpstr>Познавательные  уровни</vt:lpstr>
      <vt:lpstr>Слайд 22</vt:lpstr>
      <vt:lpstr>Слайд 23</vt:lpstr>
      <vt:lpstr>Слайд 24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ФУНКЦИОНАЛЬНОЙ ГРАМОТНОСТИ</dc:title>
  <dc:creator>Irbis</dc:creator>
  <cp:lastModifiedBy>Irbis</cp:lastModifiedBy>
  <cp:revision>17</cp:revision>
  <dcterms:created xsi:type="dcterms:W3CDTF">2022-09-30T10:52:53Z</dcterms:created>
  <dcterms:modified xsi:type="dcterms:W3CDTF">2022-09-30T13:00:00Z</dcterms:modified>
</cp:coreProperties>
</file>