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56" r:id="rId1"/>
  </p:sldMasterIdLst>
  <p:notesMasterIdLst>
    <p:notesMasterId r:id="rId24"/>
  </p:notesMasterIdLst>
  <p:sldIdLst>
    <p:sldId id="305" r:id="rId2"/>
    <p:sldId id="306" r:id="rId3"/>
    <p:sldId id="257" r:id="rId4"/>
    <p:sldId id="258" r:id="rId5"/>
    <p:sldId id="309" r:id="rId6"/>
    <p:sldId id="307" r:id="rId7"/>
    <p:sldId id="308" r:id="rId8"/>
    <p:sldId id="280" r:id="rId9"/>
    <p:sldId id="310" r:id="rId10"/>
    <p:sldId id="311" r:id="rId11"/>
    <p:sldId id="286" r:id="rId12"/>
    <p:sldId id="275" r:id="rId13"/>
    <p:sldId id="287" r:id="rId14"/>
    <p:sldId id="288" r:id="rId15"/>
    <p:sldId id="289" r:id="rId16"/>
    <p:sldId id="290" r:id="rId17"/>
    <p:sldId id="291" r:id="rId18"/>
    <p:sldId id="292" r:id="rId19"/>
    <p:sldId id="294" r:id="rId20"/>
    <p:sldId id="295" r:id="rId21"/>
    <p:sldId id="297" r:id="rId22"/>
    <p:sldId id="298" r:id="rId23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CB505-AFC5-4BBD-BE91-862394B496B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AFF86-1B90-4541-A09C-7CCE8E7BC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val="232453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bogatyr.club/uploads/posts/2023-03/1679725748_bogatyr-club-p-fon-dlya-prezentatsii-funktsionalnaya-gram-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466516" cy="65722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571480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Функциональная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грамотность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 Диагностические работы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5786454"/>
            <a:ext cx="521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МБОУ </a:t>
            </a:r>
            <a:r>
              <a:rPr lang="ru-RU" sz="2400" b="1" dirty="0" err="1" smtClean="0"/>
              <a:t>Зимовниковская</a:t>
            </a:r>
            <a:r>
              <a:rPr lang="ru-RU" sz="2400" b="1" dirty="0" smtClean="0"/>
              <a:t> СОШ 10</a:t>
            </a:r>
          </a:p>
          <a:p>
            <a:pPr algn="ctr"/>
            <a:r>
              <a:rPr lang="ru-RU" sz="2400" b="1" dirty="0" smtClean="0"/>
              <a:t>2023-2024 учебный год</a:t>
            </a:r>
            <a:endParaRPr lang="ru-RU" sz="2400" b="1" dirty="0"/>
          </a:p>
        </p:txBody>
      </p:sp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307789892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928670"/>
            <a:ext cx="764386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Проводимые  диагностические работы функциональной </a:t>
            </a:r>
            <a:r>
              <a:rPr lang="ru-RU" dirty="0" smtClean="0"/>
              <a:t>грамотности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- не оценка или контроль уровня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функциональной грамотности в образовательной организации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Результаты выполнения работы должны использоваться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для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➢ организации работы с учащимися (повышения осознанности и 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мотивации к обучению)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➢ обсуждения работы педагогического коллектива образовательной 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организации по формированию функциональной грамотности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slide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64704"/>
            <a:ext cx="9187288" cy="5544616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13274761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642938"/>
            <a:ext cx="9315450" cy="55721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76672"/>
            <a:ext cx="1728192" cy="127281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24936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Математическая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грамотность, как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одна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составляющих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функциональной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грамотности, означает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способность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проблемы, логически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рассуждать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анализировать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информацию.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Математическая грамотность является вторым по значимости компонентом функциональной грамотности вместе с читательской грамотностью. Она предполагает способность использовать математику, чтобы помочь решить реальные проблемы, включает также способность понимать «язык» математики.</a:t>
            </a:r>
          </a:p>
        </p:txBody>
      </p:sp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5703819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2.infourok.ru/uploads/ex/042f/0005d08e-7a5eb358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04664"/>
            <a:ext cx="8256916" cy="6192688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2709045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5.infourok.ru/uploads/ex/1177/0014975e-d99d07fe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04664"/>
            <a:ext cx="8095753" cy="6071816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296005629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76672"/>
            <a:ext cx="836381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418869893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60648"/>
            <a:ext cx="8412426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246207199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84068"/>
            <a:ext cx="854494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103018516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0"/>
            <a:ext cx="9307170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165190299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77867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Уроки исследований по функциональной грамотности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Функциональная </a:t>
            </a:r>
            <a:r>
              <a:rPr lang="ru-RU" sz="2400" b="1" dirty="0" smtClean="0"/>
              <a:t>грамотность </a:t>
            </a:r>
            <a:r>
              <a:rPr lang="ru-RU" sz="2400" dirty="0" smtClean="0"/>
              <a:t>– это не теория и не новые </a:t>
            </a:r>
            <a:r>
              <a:rPr lang="ru-RU" sz="2400" dirty="0" smtClean="0"/>
              <a:t>знания</a:t>
            </a:r>
            <a:r>
              <a:rPr lang="ru-RU" sz="2400" dirty="0" smtClean="0"/>
              <a:t>.  </a:t>
            </a:r>
            <a:endParaRPr lang="ru-RU" sz="2400" dirty="0" smtClean="0"/>
          </a:p>
          <a:p>
            <a:pPr algn="just"/>
            <a:r>
              <a:rPr lang="ru-RU" sz="2400" dirty="0" smtClean="0"/>
              <a:t>Функциональная </a:t>
            </a:r>
            <a:r>
              <a:rPr lang="ru-RU" sz="2400" dirty="0" smtClean="0"/>
              <a:t>грамотность – это знания в </a:t>
            </a:r>
          </a:p>
          <a:p>
            <a:pPr algn="just"/>
            <a:r>
              <a:rPr lang="ru-RU" sz="2400" dirty="0" smtClean="0"/>
              <a:t>действии, способность и готовность ДЕЙСТВОВАТЬ УМЕЛО: </a:t>
            </a:r>
          </a:p>
          <a:p>
            <a:pPr algn="just"/>
            <a:r>
              <a:rPr lang="ru-RU" sz="2400" dirty="0" smtClean="0"/>
              <a:t>решать проблемы и принимать грамотные и ответственные р</a:t>
            </a:r>
            <a:r>
              <a:rPr lang="ru-RU" sz="2400" dirty="0" smtClean="0"/>
              <a:t>ешения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Действовать с опорой на жизненный опыт и полученные </a:t>
            </a:r>
            <a:r>
              <a:rPr lang="ru-RU" sz="2400" dirty="0" smtClean="0"/>
              <a:t>знания </a:t>
            </a:r>
            <a:r>
              <a:rPr lang="ru-RU" sz="2400" dirty="0" smtClean="0"/>
              <a:t>по разным предметам.</a:t>
            </a:r>
          </a:p>
          <a:p>
            <a:pPr algn="just"/>
            <a:r>
              <a:rPr lang="ru-RU" sz="2400" dirty="0" smtClean="0"/>
              <a:t>Действовать, проявляя способность к обобщениям, к</a:t>
            </a:r>
          </a:p>
          <a:p>
            <a:pPr algn="just"/>
            <a:r>
              <a:rPr lang="ru-RU" sz="2400" dirty="0" smtClean="0"/>
              <a:t>синтезу, интеграции, переносу знаний, умений, навыков.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/>
              <a:t>Глобальная компетентность (глобальные компетенции) - это специфический обособленный ценностно-интегративный компонент функциональной грамотности, имеющий собственное предметное содержание, ценностную основу и нацеленный на формирование </a:t>
            </a:r>
            <a:r>
              <a:rPr lang="ru-RU" sz="3600" b="1"/>
              <a:t>универсальных навыков.</a:t>
            </a:r>
          </a:p>
        </p:txBody>
      </p:sp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54892307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/>
              <a:t>Креативное мышление </a:t>
            </a:r>
            <a:r>
              <a:rPr lang="ru-RU" sz="3600"/>
              <a:t>— компонент функциональный грамотности, под которым понимают умение человека использовать свое воображение для выработки и совершенствования идей, формирования нового знания, решения задач, с которыми он не сталкивался раньше. </a:t>
            </a:r>
          </a:p>
        </p:txBody>
      </p:sp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29805943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8933484" cy="6480720"/>
          </a:xfrm>
          <a:prstGeom prst="rect">
            <a:avLst/>
          </a:prstGeom>
        </p:spPr>
      </p:pic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5531942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88640"/>
            <a:ext cx="8969214" cy="640871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3528" y="692696"/>
            <a:ext cx="8424937" cy="547260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28342"/>
            <a:ext cx="814393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Проблемы формирования функциональной грамотности:</a:t>
            </a:r>
          </a:p>
          <a:p>
            <a:pPr algn="ctr">
              <a:lnSpc>
                <a:spcPct val="150000"/>
              </a:lnSpc>
            </a:pPr>
            <a:r>
              <a:rPr lang="ru-RU" i="1" dirty="0" smtClean="0"/>
              <a:t>что показывают результаты мониторинга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- Подтверждена </a:t>
            </a:r>
            <a:r>
              <a:rPr lang="ru-RU" dirty="0" smtClean="0"/>
              <a:t>актуальность проблемы ФОРМАЛИЗМА ЗНАНИЙ – старой 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проблемы российской и советской школы.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Знания у учащихся есть, однако грамотно пользоваться ими они не 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умеют. Учимся для школы, не для жизни!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- Подтверждён </a:t>
            </a:r>
            <a:r>
              <a:rPr lang="ru-RU" dirty="0" smtClean="0"/>
              <a:t>эффект, названный СИТУАЦИОННОСТЬЮ ЗНАНИЙ </a:t>
            </a:r>
          </a:p>
          <a:p>
            <a:pPr algn="just">
              <a:lnSpc>
                <a:spcPct val="150000"/>
              </a:lnSpc>
            </a:pPr>
            <a:r>
              <a:rPr lang="ru-RU" dirty="0" err="1" smtClean="0"/>
              <a:t>Ситуационность</a:t>
            </a:r>
            <a:r>
              <a:rPr lang="ru-RU" dirty="0" smtClean="0"/>
              <a:t> знаний: если знания не осознаны и не присвоены 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учащимися, они проявляются только в тех ситуациях, в которых 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формировались.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688" y="857232"/>
            <a:ext cx="87154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Критерии готовности учителя </a:t>
            </a:r>
            <a:endParaRPr lang="ru-RU" b="1" dirty="0" smtClean="0"/>
          </a:p>
          <a:p>
            <a:pPr algn="ctr"/>
            <a:r>
              <a:rPr lang="ru-RU" b="1" dirty="0" smtClean="0"/>
              <a:t>к </a:t>
            </a:r>
            <a:r>
              <a:rPr lang="ru-RU" b="1" dirty="0" smtClean="0"/>
              <a:t>формированию </a:t>
            </a:r>
            <a:r>
              <a:rPr lang="ru-RU" b="1" dirty="0" smtClean="0"/>
              <a:t>функциональной </a:t>
            </a:r>
            <a:r>
              <a:rPr lang="ru-RU" b="1" dirty="0" smtClean="0"/>
              <a:t>грамотности </a:t>
            </a:r>
          </a:p>
          <a:p>
            <a:pPr algn="just"/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знаком с особенностями моделей функциональной грамотности, владеет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практиками формирования и оценки функциональной грамотности.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Понимает роль учебного задания как средства формирования функциональной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грамотности, различает учебные задания и задания на функциональность, умеет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отбирать или разрабатывать.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Владеет практиками развивающего обучения: приёмами и технологиями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учебного сотрудничества, поисковой, в том числе исследовательской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проектной деятельности, формирования оценочной самостоятельности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школьников.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Владеет технологией формирующего оценивания, основами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критериально-уровневого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подхода.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Умеет спланировать и организовать индивидуальную и групповую работу с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учащимися с разным уровнем функциональной грамотности,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Умеет работать в команде учителей, организуя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межпредметное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взаимодействие.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8581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РЕСУРСЫ ДЛЯ РАБОТЫ</a:t>
            </a:r>
          </a:p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• </a:t>
            </a:r>
            <a:r>
              <a:rPr lang="ru-RU" dirty="0" smtClean="0"/>
              <a:t>Урочная </a:t>
            </a:r>
            <a:r>
              <a:rPr lang="ru-RU" dirty="0" smtClean="0"/>
              <a:t> деятельность: Банк </a:t>
            </a:r>
            <a:r>
              <a:rPr lang="ru-RU" dirty="0" smtClean="0"/>
              <a:t>заданий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• Внеурочная </a:t>
            </a:r>
            <a:r>
              <a:rPr lang="ru-RU" dirty="0" smtClean="0"/>
              <a:t> деятельность:  </a:t>
            </a:r>
            <a:r>
              <a:rPr lang="ru-RU" dirty="0" smtClean="0"/>
              <a:t>Программа </a:t>
            </a:r>
            <a:r>
              <a:rPr lang="ru-RU" dirty="0" smtClean="0"/>
              <a:t> «</a:t>
            </a:r>
            <a:r>
              <a:rPr lang="ru-RU" dirty="0" smtClean="0"/>
              <a:t>Функциональная </a:t>
            </a:r>
            <a:r>
              <a:rPr lang="ru-RU" dirty="0" smtClean="0"/>
              <a:t>грамотность</a:t>
            </a:r>
            <a:r>
              <a:rPr lang="ru-RU" dirty="0" smtClean="0"/>
              <a:t>. Учимся </a:t>
            </a:r>
            <a:r>
              <a:rPr lang="ru-RU" dirty="0" smtClean="0"/>
              <a:t>для </a:t>
            </a:r>
            <a:r>
              <a:rPr lang="ru-RU" dirty="0" smtClean="0"/>
              <a:t>жизни»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• Методические </a:t>
            </a:r>
            <a:r>
              <a:rPr lang="ru-RU" dirty="0" smtClean="0"/>
              <a:t>рекомендации </a:t>
            </a:r>
            <a:r>
              <a:rPr lang="ru-RU" dirty="0" smtClean="0"/>
              <a:t>по </a:t>
            </a:r>
            <a:r>
              <a:rPr lang="ru-RU" dirty="0" smtClean="0"/>
              <a:t>организации  внеурочной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деятельности </a:t>
            </a:r>
            <a:r>
              <a:rPr lang="ru-RU" dirty="0" smtClean="0"/>
              <a:t> (</a:t>
            </a:r>
            <a:r>
              <a:rPr lang="ru-RU" dirty="0" smtClean="0"/>
              <a:t>5-9 классы</a:t>
            </a:r>
            <a:r>
              <a:rPr lang="ru-RU" dirty="0" smtClean="0"/>
              <a:t>)</a:t>
            </a:r>
            <a:r>
              <a:rPr lang="ru-RU" dirty="0" smtClean="0"/>
              <a:t> :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Портал </a:t>
            </a:r>
            <a:r>
              <a:rPr lang="ru-RU" dirty="0" smtClean="0"/>
              <a:t>ИСРО http://edsoo.ru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Портал </a:t>
            </a:r>
            <a:r>
              <a:rPr lang="ru-RU" dirty="0" smtClean="0"/>
              <a:t>ИСРО Банк заданий </a:t>
            </a:r>
            <a:r>
              <a:rPr lang="ru-RU" dirty="0" smtClean="0"/>
              <a:t>по функциональной </a:t>
            </a:r>
            <a:r>
              <a:rPr lang="ru-RU" dirty="0" smtClean="0"/>
              <a:t>грамотности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http://skiv.instrao.ru/bank-zadaniy/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Российская </a:t>
            </a:r>
            <a:r>
              <a:rPr lang="ru-RU" dirty="0" smtClean="0"/>
              <a:t>электронная школа (РЭШ</a:t>
            </a:r>
            <a:r>
              <a:rPr lang="ru-RU" dirty="0" smtClean="0"/>
              <a:t>) – </a:t>
            </a:r>
            <a:r>
              <a:rPr lang="ru-RU" dirty="0" smtClean="0"/>
              <a:t>банк заданий https://fg.resh.edu.ru/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Центр </a:t>
            </a:r>
            <a:r>
              <a:rPr lang="ru-RU" dirty="0" smtClean="0"/>
              <a:t>оценки качества образования ИСРО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http://centeroko.ru/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625" y="1185863"/>
            <a:ext cx="8286750" cy="44862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Особенности проведения диагностических работ в </a:t>
            </a:r>
            <a:r>
              <a:rPr lang="ru-RU" b="1" dirty="0" smtClean="0"/>
              <a:t>рамках </a:t>
            </a:r>
            <a:r>
              <a:rPr lang="ru-RU" b="1" dirty="0" smtClean="0"/>
              <a:t>комплекса мероприятий по </a:t>
            </a:r>
            <a:r>
              <a:rPr lang="ru-RU" b="1" dirty="0" smtClean="0"/>
              <a:t> функциональной </a:t>
            </a:r>
            <a:r>
              <a:rPr lang="ru-RU" b="1" dirty="0" smtClean="0"/>
              <a:t>грамотности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85860"/>
            <a:ext cx="8286808" cy="5028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цель проведения диагностических работ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комплекса мероприятий по функциональной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грамотности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(письмо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28.09.2023 № 03-1553)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актуализация разработанных региональных планов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направленных на формирование и оценку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функциональной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грамотности обучающихся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общеобразовательных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организаций, на 2023/24 учебный год;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актуализация соответствующих планов на 2023/24 учебный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муниципальном уровне и уровне общеобразовательных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продолжение организации работы общеобразовательных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организаций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 по внедрению в учебный процесс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банка заданий для оценки функциональной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грамотности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(https://fg.resh.edu.ru/), разработанных ФГБНУ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 стратегии развития образования» (далее – Банк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543</TotalTime>
  <Words>568</Words>
  <Application>Aspose.Slides for .NET</Application>
  <PresentationFormat>Экран (4:3)</PresentationFormat>
  <Paragraphs>66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Ташенька Ташенька</dc:creator>
  <cp:lastModifiedBy>Image&amp;Matros ®</cp:lastModifiedBy>
  <cp:revision>81</cp:revision>
  <dcterms:created xsi:type="dcterms:W3CDTF">2021-11-04T08:05:50Z</dcterms:created>
  <dcterms:modified xsi:type="dcterms:W3CDTF">2023-10-26T20:50:09Z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1074962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