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343" r:id="rId2"/>
    <p:sldId id="351" r:id="rId3"/>
    <p:sldId id="353" r:id="rId4"/>
    <p:sldId id="361" r:id="rId5"/>
    <p:sldId id="357" r:id="rId6"/>
    <p:sldId id="386" r:id="rId7"/>
    <p:sldId id="389" r:id="rId8"/>
    <p:sldId id="375" r:id="rId9"/>
    <p:sldId id="390" r:id="rId10"/>
    <p:sldId id="392" r:id="rId11"/>
    <p:sldId id="382" r:id="rId12"/>
    <p:sldId id="393" r:id="rId13"/>
    <p:sldId id="394" r:id="rId14"/>
    <p:sldId id="395" r:id="rId15"/>
    <p:sldId id="397" r:id="rId16"/>
    <p:sldId id="38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</c:v>
                </c:pt>
                <c:pt idx="1">
                  <c:v>50</c:v>
                </c:pt>
                <c:pt idx="2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72-4968-8517-38941A58817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40</c:v>
                </c:pt>
                <c:pt idx="1">
                  <c:v>30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72-4968-8517-38941A58817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30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72-4968-8517-38941A5881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065600"/>
        <c:axId val="75075584"/>
      </c:barChart>
      <c:catAx>
        <c:axId val="75065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5075584"/>
        <c:crosses val="autoZero"/>
        <c:auto val="1"/>
        <c:lblAlgn val="ctr"/>
        <c:lblOffset val="100"/>
        <c:noMultiLvlLbl val="0"/>
      </c:catAx>
      <c:valAx>
        <c:axId val="75075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50656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Успеваемость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0A-4E8C-9CDC-07368C70429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Качество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52</c:v>
                </c:pt>
                <c:pt idx="1">
                  <c:v>64</c:v>
                </c:pt>
                <c:pt idx="2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0A-4E8C-9CDC-07368C7042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262784"/>
        <c:axId val="70264320"/>
      </c:barChart>
      <c:catAx>
        <c:axId val="70262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0264320"/>
        <c:crosses val="autoZero"/>
        <c:auto val="1"/>
        <c:lblAlgn val="ctr"/>
        <c:lblOffset val="100"/>
        <c:noMultiLvlLbl val="0"/>
      </c:catAx>
      <c:valAx>
        <c:axId val="70264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02627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E71E5-6615-4231-A428-F008AE4CDFA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F1D4D-2C1F-4629-BA7B-1BDD418EF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FF1D4D-2C1F-4629-BA7B-1BDD418EFB02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B5FB1E5-617F-44C9-A486-A385B2FA6461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6628F82-8DBD-4C17-9F5D-2A47AA34E2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esh.edu.ru/" TargetMode="External"/><Relationship Id="rId2" Type="http://schemas.openxmlformats.org/officeDocument/2006/relationships/hyperlink" Target="http://school-collection.edu.ru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videouroki.net/" TargetMode="External"/><Relationship Id="rId5" Type="http://schemas.openxmlformats.org/officeDocument/2006/relationships/hyperlink" Target="https://interneturok.ru/" TargetMode="External"/><Relationship Id="rId4" Type="http://schemas.openxmlformats.org/officeDocument/2006/relationships/hyperlink" Target="https://uchi.ru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2976" y="285728"/>
            <a:ext cx="800102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Активизация познавательной деятельности обучающихся </a:t>
            </a:r>
          </a:p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математики и во внеурочное время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0166" y="3571877"/>
            <a:ext cx="73944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</a:rPr>
              <a:t>Из опыта работы у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чителя математики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Зимовниковской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 № 10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Глущенко Анны Александровны</a:t>
            </a:r>
          </a:p>
        </p:txBody>
      </p:sp>
    </p:spTree>
    <p:extLst>
      <p:ext uri="{BB962C8B-B14F-4D97-AF65-F5344CB8AC3E}">
        <p14:creationId xmlns:p14="http://schemas.microsoft.com/office/powerpoint/2010/main" val="403228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647836" cy="143985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объективной  оценки качества образования </a:t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использую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дифференцированный подход при организации  промежуточного  и итогового контроля</a:t>
            </a:r>
            <a:b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285860"/>
            <a:ext cx="7862150" cy="4962540"/>
          </a:xfrm>
        </p:spPr>
        <p:txBody>
          <a:bodyPr>
            <a:normAutofit lnSpcReduction="10000"/>
          </a:bodyPr>
          <a:lstStyle/>
          <a:p>
            <a:pPr algn="just"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 составлении текстов контрольных работ  учитываю ряд требований к конструированию системы заданий:</a:t>
            </a:r>
          </a:p>
          <a:p>
            <a:pPr algn="just">
              <a:buNone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5-6 классы-  включаю задания различной степени сложности,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позволяющие устанавливать соответствие между уровнем познавательной деятельности обучающихся и сложностью  заданий;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7-8 классы-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выделяю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обязательную и дополнительную части,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позволяющие мотивировать обучающегося,  развивать стремление учиться и самосовершенствоваться; оценивать и анализировать свою  деятельность:</a:t>
            </a:r>
          </a:p>
          <a:p>
            <a:pPr algn="just">
              <a:buNone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9 классы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использую  форму ОГЭ,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позволяющую оценить уровень решения   заданий с различными доминирующими функциями: обучающей (задания на формирование понятий; приемов решения задач) и развивающей (задания, основанные на использовании приемов мыслительной деятельности: анализа, синтеза, сравнения, обобщения).</a:t>
            </a:r>
          </a:p>
          <a:p>
            <a:pPr algn="just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endParaRPr lang="ru-RU" sz="2000" dirty="0"/>
          </a:p>
          <a:p>
            <a:pPr algn="just">
              <a:buFont typeface="Wingdings" pitchFamily="2" charset="2"/>
              <a:buNone/>
              <a:defRPr/>
            </a:pP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1000100" y="1071547"/>
            <a:ext cx="8143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14290"/>
            <a:ext cx="8215338" cy="1163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/>
              <a:t> </a:t>
            </a:r>
            <a:r>
              <a:rPr lang="ru-RU" b="1" dirty="0"/>
              <a:t>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Результативность использования технологии</a:t>
            </a:r>
          </a:p>
          <a:p>
            <a:pPr algn="ctr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дифференцированного обучения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В результате использования метода дифференциации на учебных занятиях: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повышается интерес к предмету, учебная мотивация и успеваемость;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появляется уверенность в себе.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Формируются и развиваются такие личностные качества как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умение анализировать собственные успехи и неудачи, выявлять собственные возможности;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критическое отношение к своим знаниям;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умение видеть перспективы собственного роста, планировать свою дальнейшую учебную деятельность.</a:t>
            </a:r>
          </a:p>
          <a:p>
            <a:endParaRPr lang="ru-RU" dirty="0"/>
          </a:p>
          <a:p>
            <a:r>
              <a:rPr lang="ru-RU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Уровень мотивации учения                                 Динамика учебных достижений </a:t>
            </a:r>
          </a:p>
          <a:p>
            <a:r>
              <a:rPr lang="ru-RU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обучающихся                                                                  </a:t>
            </a:r>
            <a:r>
              <a:rPr lang="ru-RU" sz="1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обучающихся</a:t>
            </a:r>
            <a:endParaRPr lang="ru-RU" sz="1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/>
              <a:t> </a:t>
            </a:r>
          </a:p>
          <a:p>
            <a:r>
              <a:rPr lang="ru-RU" dirty="0"/>
              <a:t>  </a:t>
            </a:r>
          </a:p>
          <a:p>
            <a:pPr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428728" y="4786322"/>
          <a:ext cx="3000396" cy="1557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5214942" y="4572008"/>
          <a:ext cx="3581400" cy="177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42976" y="285729"/>
            <a:ext cx="7786742" cy="9879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Наставническая деятельность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Форма наставничества «Учитель - ученик»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определения новых направлений в сфере своей педагогической деятельности прошла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курсы повышения квалификации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ФГАОУ ДПО «Академия реализации государственной политики и профессионального развития работников образования Министерства просвещения Российской Федерации» г. Москва по проблеме «Реализация системы наставничества педагогических работников в образовательных организациях».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latin typeface="Times New Roman"/>
                <a:ea typeface="Times New Roman"/>
              </a:rPr>
              <a:t> С 2020 года  являюсь участником реализации  целевой модели наставничества в МБОУ </a:t>
            </a:r>
            <a:r>
              <a:rPr lang="ru-RU" dirty="0" err="1">
                <a:latin typeface="Times New Roman"/>
                <a:ea typeface="Times New Roman"/>
              </a:rPr>
              <a:t>Зимовниковской</a:t>
            </a:r>
            <a:r>
              <a:rPr lang="ru-RU" dirty="0">
                <a:latin typeface="Times New Roman"/>
                <a:ea typeface="Times New Roman"/>
              </a:rPr>
              <a:t> СОШ № 10.</a:t>
            </a:r>
          </a:p>
          <a:p>
            <a:pPr algn="just"/>
            <a:endParaRPr lang="ru-RU" dirty="0">
              <a:latin typeface="Times New Roman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Для реализации  модели наставничества разрабатываю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Программы по наставничеству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целях  создания условий для оптимального развития наставляемых детей, развития  интереса к творческой и исследовательской деятельности, к выполнению сложных заданий, способности мыслить творчески.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/>
            <a:endParaRPr lang="ru-RU" sz="1600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1" descr="C:\Users\1\Downloads\IMG-20221114-WA000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395925" cy="928694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6" y="3714752"/>
          <a:ext cx="7572425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 детей, вовлеченных в</a:t>
                      </a:r>
                      <a:r>
                        <a:rPr lang="ru-RU" sz="1600" b="1" i="0" u="none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600" b="1" i="0" u="none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различные формы сопровождения и наставничества</a:t>
                      </a:r>
                      <a:endParaRPr lang="ru-RU" sz="1600" b="1" i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</a:p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12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 чел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 чел.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0"/>
            <a:ext cx="8215338" cy="671514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Реализация программ по наставничеству  позволяет </a:t>
            </a:r>
          </a:p>
          <a:p>
            <a:pPr>
              <a:buNone/>
            </a:pPr>
            <a:r>
              <a:rPr lang="ru-RU" sz="16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ребенку, как наставляемому:</a:t>
            </a:r>
          </a:p>
          <a:p>
            <a:pPr>
              <a:buFontTx/>
              <a:buChar char="-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Улучшить образовательные и творческие результаты.</a:t>
            </a: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Развить речевую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социокультурную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компетенции;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творческаую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активность; получить хорошие результаты на олимпиадах, конкурсах, конференциях.</a:t>
            </a: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Овладеть навыками познавательной, учебно-исследовательской и проектной деятельности, навыками разрешения проблем; способность и готовность к самостоятельному поиску методов решения практических задач.</a:t>
            </a:r>
          </a:p>
          <a:p>
            <a:pPr>
              <a:buNone/>
            </a:pPr>
            <a:r>
              <a:rPr lang="ru-RU" sz="16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мне, учителю,  как наставнику:</a:t>
            </a: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Желание эффективно организовывать общение, понимать другого человека, принимать чужие позиции, ценить чужие чувства.</a:t>
            </a: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Готовность нестандартно, творчески организовывать процесс наставнической поддержки, предоставлять обучающемуся простор для самостоятельной деятельности.</a:t>
            </a: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Желание вкладывать энергию и силу в развитие своего подопечного.  </a:t>
            </a: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Желание делиться своим опытом, заинтересованность в успехах своих наставляемых</a:t>
            </a: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- Наметить новые направления в сфере своей педагогической деятельности;  стремление к самосовершенствованию;  расширять свой арсенал навыков и умений, осваивать современные технологии обучения, стили профессиональной деятельности.</a:t>
            </a: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Проявлять  заинтересованность в успехах своих наставляемых   Готовность делиться личным опытом.</a:t>
            </a:r>
          </a:p>
          <a:p>
            <a:pPr>
              <a:buNone/>
            </a:pPr>
            <a:endParaRPr lang="ru-RU" sz="18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1000100" y="1071547"/>
            <a:ext cx="8143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357166"/>
            <a:ext cx="8215338" cy="11141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Результаты реализации программы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Развитие познавательной  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развитии личности.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Нравственное сознание и поведение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основе усвоения общечеловеческих ценностей.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Развитие способности самостоятельно формировать у себя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новые навыки и компетенции.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Показатели</a:t>
            </a: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Участие  в мероприятиях различной направленности</a:t>
            </a:r>
          </a:p>
          <a:p>
            <a:pPr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Лига «Созвездия»</a:t>
            </a:r>
          </a:p>
          <a:p>
            <a:pPr>
              <a:defRPr/>
            </a:pPr>
            <a:r>
              <a:rPr lang="ru-RU" sz="1600" dirty="0">
                <a:solidFill>
                  <a:srgbClr val="1B1919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Всероссийская </a:t>
            </a:r>
            <a:r>
              <a:rPr lang="ru-RU" sz="1600" dirty="0" err="1">
                <a:solidFill>
                  <a:srgbClr val="1B1919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онлайн-олимпиада</a:t>
            </a:r>
            <a:r>
              <a:rPr lang="ru-RU" sz="1600" dirty="0">
                <a:solidFill>
                  <a:srgbClr val="1B1919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по финансовой грамотности и предпринимательству</a:t>
            </a:r>
            <a:endParaRPr lang="ru-RU" sz="16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ru-RU" sz="1600" dirty="0">
                <a:solidFill>
                  <a:srgbClr val="1B1919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Всероссийская </a:t>
            </a:r>
            <a:r>
              <a:rPr lang="ru-RU" sz="1600" dirty="0" err="1">
                <a:solidFill>
                  <a:srgbClr val="1B1919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онлайн-олимпиада</a:t>
            </a:r>
            <a:r>
              <a:rPr lang="ru-RU" sz="1600" dirty="0">
                <a:solidFill>
                  <a:srgbClr val="1B1919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"Безопасный интернет" для учеников 1–9 классов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Образовательный марафон «Волшебная осень»</a:t>
            </a:r>
          </a:p>
          <a:p>
            <a:pPr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Федеральный проект «Развитие кадрового потенциала </a:t>
            </a:r>
            <a:r>
              <a:rPr lang="ru-RU" sz="16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ИТ-отрасли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 национальной программы «Цифровая экономика Российской Федерации» . Проект «Код будущего»</a:t>
            </a:r>
          </a:p>
          <a:p>
            <a:pPr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Всероссийская олимпиада по математике на </a:t>
            </a:r>
            <a:r>
              <a:rPr lang="ru-RU" sz="16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Учи.ру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/>
            <a:endParaRPr lang="ru-RU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85853" y="3000371"/>
          <a:ext cx="6357982" cy="1256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8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4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4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4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Учебный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участников ШЭ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ВсОШ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94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2023-2024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8,9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94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2024-2025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6,8,9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15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2025-2026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5,7,9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14290"/>
            <a:ext cx="8072494" cy="60341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целях непрерывного самообразования и повышения уровня профессионального мастерства </a:t>
            </a:r>
            <a:r>
              <a:rPr lang="ru-RU" sz="1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организую работу по различным направлениям деятельности</a:t>
            </a:r>
            <a:r>
              <a:rPr lang="ru-RU" sz="1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ru-RU" sz="1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buNone/>
            </a:pPr>
            <a:endParaRPr lang="ru-RU" sz="12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643050"/>
          <a:ext cx="8572560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0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r>
                        <a:rPr kumimoji="0" lang="ru-RU" sz="16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Направление деятельности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6249"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Совершенствование  предметных компетенций  при организации учебного процесса в соответствии с требованиями ФГОС и ФОП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Участие</a:t>
                      </a:r>
                      <a:r>
                        <a:rPr kumimoji="0" lang="ru-RU" sz="16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6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вебинарах</a:t>
                      </a:r>
                      <a:r>
                        <a:rPr kumimoji="0" lang="ru-RU" sz="16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«Последовательности и прогрессии: обеспечиваем эффективность образовательных результатов и формируем основу успешного прохождения итоговой аттестации»,</a:t>
                      </a:r>
                      <a:r>
                        <a:rPr kumimoji="0" lang="ru-RU" sz="16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«ВПР-2024 по математике. Методика подготовки учащихся»,</a:t>
                      </a:r>
                      <a:r>
                        <a:rPr lang="ru-RU" sz="16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«Решаем проблемы вместе: ресурсы для углубленного изучения алгебры и геометрии в основной школе»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3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Освоение  инновационных</a:t>
                      </a:r>
                      <a:r>
                        <a:rPr kumimoji="0" lang="ru-RU" sz="16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технологий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Выступление на заседании</a:t>
                      </a:r>
                      <a:r>
                        <a:rPr kumimoji="0" lang="ru-RU" sz="16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ШМО: «Личностно ориентированные технологии в обучении математике»,</a:t>
                      </a:r>
                      <a:r>
                        <a:rPr kumimoji="0" lang="ru-RU" sz="16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«Развитие математических способностей у обучающихся путем осуществления дифференцированного обучения на уроках математики».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942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Совершенствование методов обучения и воспитания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Открытые уроки в рамках ШМО, РМО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0" name="Rectangle 6"/>
          <p:cNvSpPr>
            <a:spLocks noGrp="1"/>
          </p:cNvSpPr>
          <p:nvPr>
            <p:ph type="body" idx="1"/>
          </p:nvPr>
        </p:nvSpPr>
        <p:spPr>
          <a:xfrm>
            <a:off x="1142975" y="981075"/>
            <a:ext cx="7554937" cy="466250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Font typeface="Arial" charset="0"/>
              <a:buNone/>
              <a:defRPr/>
            </a:pPr>
            <a:r>
              <a:rPr lang="ru-R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Важнейшим результатом обучения математике можно считать достаточный уровень </a:t>
            </a:r>
            <a:r>
              <a:rPr lang="ru-RU" sz="2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сформированности</a:t>
            </a:r>
            <a:r>
              <a:rPr lang="ru-R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основных </a:t>
            </a:r>
            <a:r>
              <a:rPr lang="ru-RU" sz="2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общеучебных</a:t>
            </a:r>
            <a:r>
              <a:rPr lang="ru-R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навыков, умения сотрудничать, вести дискуссию, работать с информацией. Для школьников характерен средний уровень самостоятельности и ответственности, они толерантны и достаточно коммуникабельны.</a:t>
            </a:r>
          </a:p>
          <a:p>
            <a:pPr marL="0" indent="0" algn="ctr">
              <a:lnSpc>
                <a:spcPct val="120000"/>
              </a:lnSpc>
              <a:buFont typeface="Arial" charset="0"/>
              <a:buNone/>
              <a:defRPr/>
            </a:pPr>
            <a:endParaRPr lang="ru-RU" sz="240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0" indent="0" algn="ctr">
              <a:lnSpc>
                <a:spcPct val="120000"/>
              </a:lnSpc>
              <a:buFont typeface="Arial" charset="0"/>
              <a:buNone/>
              <a:defRPr/>
            </a:pPr>
            <a:r>
              <a:rPr lang="ru-RU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Качественно иной уровень самосознания, активная жизненная позиция школьника, готовность его профессионально ориентироваться в информационном мире - это результат урочной и внеурочной деятельности, новых подходов в обучении. </a:t>
            </a:r>
          </a:p>
        </p:txBody>
      </p:sp>
      <p:sp>
        <p:nvSpPr>
          <p:cNvPr id="22531" name="Заголовок 3"/>
          <p:cNvSpPr>
            <a:spLocks/>
          </p:cNvSpPr>
          <p:nvPr/>
        </p:nvSpPr>
        <p:spPr bwMode="auto">
          <a:xfrm>
            <a:off x="0" y="0"/>
            <a:ext cx="91440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b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00166" y="1124744"/>
            <a:ext cx="724829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«В условиях решения стратегических задач важнейшими качествами личности становятся инициативность, способность творчески мыслить и находить нестандартные решения, умение выбирать профессиональный путь, готовность обучаться в течение всей жизни. Эти навыки формируются с детства».</a:t>
            </a:r>
          </a:p>
          <a:p>
            <a:pPr algn="ctr"/>
            <a:endParaRPr lang="ru-RU" sz="2800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14612" y="5301208"/>
            <a:ext cx="57864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Национальная образовательная инициатива «Наша новая школа»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428604"/>
            <a:ext cx="8143900" cy="16430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Проблема: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 сохранить интерес обучающихся к математике на всем протяжении её изучения?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2976" y="1643050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Объект исследования: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процесс обучения математике.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5852" y="2285992"/>
            <a:ext cx="75724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Предмет  исследования: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комплекс педагогических мер для формирования мотивации и активизации познавательной деятельности обучающихся на уроках и во внеурочное время.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Гипотеза: </a:t>
            </a:r>
            <a:r>
              <a:rPr lang="ru-RU" sz="2400" dirty="0">
                <a:ln w="6350">
                  <a:noFill/>
                </a:ln>
                <a:latin typeface="Times New Roman" pitchFamily="18" charset="0"/>
                <a:cs typeface="Times New Roman" pitchFamily="18" charset="0"/>
              </a:rPr>
              <a:t>если  создать  необходимые  условия  для  повышения мотивации  к учению, то это будет  способствовать активизации  познавательной  деятельности  обучающихся.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428604"/>
            <a:ext cx="8001024" cy="9121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Активизация  познавательной деятельности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357290" y="1357298"/>
            <a:ext cx="7175150" cy="1569356"/>
          </a:xfrm>
          <a:prstGeom prst="ellipse">
            <a:avLst/>
          </a:prstGeom>
          <a:noFill/>
          <a:ln w="571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5656" y="1340768"/>
            <a:ext cx="62646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 положительного отношения  обучающихся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 учебной деятельности </a:t>
            </a:r>
          </a:p>
        </p:txBody>
      </p:sp>
      <p:cxnSp>
        <p:nvCxnSpPr>
          <p:cNvPr id="13" name="Прямая со стрелкой 12"/>
          <p:cNvCxnSpPr>
            <a:endCxn id="5" idx="0"/>
          </p:cNvCxnSpPr>
          <p:nvPr/>
        </p:nvCxnSpPr>
        <p:spPr>
          <a:xfrm rot="16200000" flipH="1">
            <a:off x="4534998" y="947431"/>
            <a:ext cx="518876" cy="30085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4"/>
          </p:cNvCxnSpPr>
          <p:nvPr/>
        </p:nvCxnSpPr>
        <p:spPr>
          <a:xfrm rot="5400000">
            <a:off x="4542409" y="3028254"/>
            <a:ext cx="504057" cy="30085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1142976" y="3571876"/>
            <a:ext cx="7317456" cy="1226986"/>
          </a:xfrm>
          <a:prstGeom prst="ellipse">
            <a:avLst/>
          </a:prstGeom>
          <a:noFill/>
          <a:ln w="571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899592" y="3429000"/>
            <a:ext cx="76328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стремления к глубокому познанию изучаемого предмета </a:t>
            </a:r>
          </a:p>
        </p:txBody>
      </p:sp>
      <p:cxnSp>
        <p:nvCxnSpPr>
          <p:cNvPr id="21" name="Прямая со стрелкой 20"/>
          <p:cNvCxnSpPr>
            <a:stCxn id="18" idx="4"/>
          </p:cNvCxnSpPr>
          <p:nvPr/>
        </p:nvCxnSpPr>
        <p:spPr>
          <a:xfrm rot="5400000">
            <a:off x="4506832" y="4864030"/>
            <a:ext cx="360040" cy="229704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1428728" y="5286388"/>
            <a:ext cx="7247728" cy="1168658"/>
          </a:xfrm>
          <a:prstGeom prst="ellipse">
            <a:avLst/>
          </a:prstGeom>
          <a:noFill/>
          <a:ln w="571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1403648" y="5517232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познавательной активности  обучающихся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1"/>
          <p:cNvSpPr>
            <a:spLocks noGrp="1"/>
          </p:cNvSpPr>
          <p:nvPr>
            <p:ph idx="1"/>
          </p:nvPr>
        </p:nvSpPr>
        <p:spPr>
          <a:xfrm>
            <a:off x="1285852" y="500041"/>
            <a:ext cx="7339036" cy="5438797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формирование устойчивой мотивации и активизации познавательной деятельности обучающихся</a:t>
            </a:r>
          </a:p>
          <a:p>
            <a:pPr algn="just">
              <a:buNone/>
            </a:pPr>
            <a:endParaRPr lang="ru-RU" dirty="0">
              <a:solidFill>
                <a:srgbClr val="996633"/>
              </a:solidFill>
              <a:latin typeface="Impact" pitchFamily="34" charset="0"/>
            </a:endParaRPr>
          </a:p>
          <a:p>
            <a:pPr algn="just">
              <a:buNone/>
            </a:pPr>
            <a:r>
              <a:rPr lang="ru-RU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определение  способов развития познавательной активности обучающихся на уроках математики и во внеурочное время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отбор  методических приемов и элементов педагогических технологий через систему заданий по математике для обучающихся разных возрастных групп </a:t>
            </a:r>
          </a:p>
          <a:p>
            <a:pPr algn="just" eaLnBrk="1" hangingPunct="1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разработка творческих заданий  для развития познавательной активности обучающихся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071538" y="214290"/>
            <a:ext cx="7858180" cy="756232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6545" indent="-284480" algn="just">
              <a:lnSpc>
                <a:spcPct val="100000"/>
              </a:lnSpc>
              <a:spcBef>
                <a:spcPts val="110"/>
              </a:spcBef>
              <a:buSzPct val="96428"/>
              <a:tabLst>
                <a:tab pos="297180" algn="l"/>
              </a:tabLst>
            </a:pPr>
            <a:r>
              <a:rPr lang="ru-RU" sz="2400" b="1" spc="-5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Создаю уроки с использованием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информационно-коммуникационных технологий (ИКТ)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Использование  ИКТ  осуществляю в различных формах и  на различных этапах урока с целью оптимизации учебной деятельности:</a:t>
            </a:r>
          </a:p>
          <a:p>
            <a:pPr marL="457200" indent="-457200" algn="just">
              <a:buAutoNum type="arabicParenR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Использую электронные издания как готовый источник информации: </a:t>
            </a:r>
          </a:p>
          <a:p>
            <a:pPr marL="457200" indent="-45720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Библиотека цифрового образовательного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контента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(ЦОК);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единая коллекция цифровых образовательных ресурсов </a:t>
            </a:r>
            <a:r>
              <a:rPr lang="ru-RU" sz="2000" u="sng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2"/>
              </a:rPr>
              <a:t>http://school-collection.edu.ru</a:t>
            </a:r>
            <a:r>
              <a:rPr lang="ru-RU" sz="2000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hlinkClick r:id="rId2"/>
              </a:rPr>
              <a:t>/</a:t>
            </a:r>
            <a:r>
              <a:rPr lang="ru-RU" sz="2000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rgbClr val="0070C0"/>
                </a:solidFill>
                <a:latin typeface="Times New Roman"/>
                <a:ea typeface="Times New Roman"/>
              </a:rPr>
              <a:t>образовательная платформа </a:t>
            </a:r>
            <a:r>
              <a:rPr lang="ru-RU" sz="2000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hlinkClick r:id="rId3"/>
              </a:rPr>
              <a:t>https://resh.edu.ru/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Times New Roman"/>
                <a:ea typeface="Times New Roman"/>
              </a:rPr>
              <a:t>- Российская электронная школа,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</a:rPr>
              <a:t> </a:t>
            </a:r>
            <a:r>
              <a:rPr lang="ru-RU" sz="2000" u="sng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  <a:hlinkClick r:id="rId4"/>
              </a:rPr>
              <a:t>https://uchi.ru/</a:t>
            </a:r>
            <a:r>
              <a:rPr lang="ru-RU" sz="2000" u="sng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сайты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видеоуроками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</a:t>
            </a:r>
            <a:r>
              <a:rPr lang="ru-RU" sz="2000" u="sng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5"/>
              </a:rPr>
              <a:t>https://interneturok.ru/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,  </a:t>
            </a:r>
            <a:r>
              <a:rPr lang="ru-RU" sz="2000" u="sng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6"/>
              </a:rPr>
              <a:t>https://videouroki.net/</a:t>
            </a:r>
            <a:r>
              <a:rPr lang="ru-RU" sz="2000" u="sng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Разрабатываю собственные презентации: в качестве наглядности при изучении нового материала;  создания и демонстрации алгоритмов учебной деятельности; тестов для контроля и образцы ответов и решений для самоконтроля и самооценки.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3) В качестве средства развития индивидуальной познавательной деятельности обучающихся: поиск информационных источников; выполнение творческой работы; подготовка и представление проектной презентации.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96545" indent="-284480" algn="just">
              <a:lnSpc>
                <a:spcPct val="100000"/>
              </a:lnSpc>
              <a:spcBef>
                <a:spcPts val="110"/>
              </a:spcBef>
              <a:buSzPct val="96428"/>
              <a:tabLst>
                <a:tab pos="297180" algn="l"/>
              </a:tabLs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96545" indent="-284480">
              <a:spcBef>
                <a:spcPts val="110"/>
              </a:spcBef>
              <a:buSzPct val="96428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96545" indent="-284480">
              <a:lnSpc>
                <a:spcPct val="100000"/>
              </a:lnSpc>
              <a:spcBef>
                <a:spcPts val="110"/>
              </a:spcBef>
              <a:buSzPct val="96428"/>
              <a:tabLst>
                <a:tab pos="297180" algn="l"/>
              </a:tabLst>
            </a:pPr>
            <a:endParaRPr lang="ru-RU" sz="2000" b="1" spc="-5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000100" y="214290"/>
            <a:ext cx="8143900" cy="605422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6545" indent="-284480">
              <a:spcBef>
                <a:spcPts val="110"/>
              </a:spcBef>
              <a:buSzPct val="96428"/>
              <a:tabLst>
                <a:tab pos="297180" algn="l"/>
              </a:tabLst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Использование ИКТ  дает возможность </a:t>
            </a:r>
          </a:p>
          <a:p>
            <a:pPr marL="296545" indent="-284480">
              <a:spcBef>
                <a:spcPts val="110"/>
              </a:spcBef>
              <a:buSzPct val="96428"/>
              <a:tabLst>
                <a:tab pos="297180" algn="l"/>
              </a:tabLst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мне, как учителю:</a:t>
            </a:r>
          </a:p>
          <a:p>
            <a:pPr marL="296545" indent="-284480">
              <a:spcBef>
                <a:spcPts val="110"/>
              </a:spcBef>
              <a:buSzPct val="96428"/>
              <a:buFontTx/>
              <a:buChar char="-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глубину погружения в материал; </a:t>
            </a:r>
          </a:p>
          <a:p>
            <a:pPr marL="296545" indent="-284480">
              <a:spcBef>
                <a:spcPts val="110"/>
              </a:spcBef>
              <a:buSzPct val="96428"/>
              <a:buFontTx/>
              <a:buChar char="-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повышенную мотивацию обучения; </a:t>
            </a:r>
          </a:p>
          <a:p>
            <a:pPr marL="296545" indent="-284480">
              <a:spcBef>
                <a:spcPts val="110"/>
              </a:spcBef>
              <a:buSzPct val="96428"/>
              <a:buFontTx/>
              <a:buChar char="-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возможность одновременного использования аудио, видео, мультимедиа- материалов; </a:t>
            </a:r>
          </a:p>
          <a:p>
            <a:pPr marL="296545" indent="-284480">
              <a:spcBef>
                <a:spcPts val="110"/>
              </a:spcBef>
              <a:buSzPct val="96428"/>
              <a:buFontTx/>
              <a:buChar char="-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возможность формирования коммуникативной компетенции обучающихся;</a:t>
            </a:r>
          </a:p>
          <a:p>
            <a:pPr marL="296545" indent="-284480">
              <a:spcBef>
                <a:spcPts val="110"/>
              </a:spcBef>
              <a:buSzPct val="96428"/>
              <a:buFontTx/>
              <a:buChar char="-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возможность организовать индивидуальный и дифференцированный подход на учебных занятиях; </a:t>
            </a:r>
          </a:p>
          <a:p>
            <a:pPr marL="296545" indent="-284480">
              <a:spcBef>
                <a:spcPts val="110"/>
              </a:spcBef>
              <a:buSzPct val="96428"/>
              <a:buFontTx/>
              <a:buChar char="-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возможность проводить коррекционную работу; </a:t>
            </a:r>
          </a:p>
          <a:p>
            <a:pPr marL="296545" indent="-284480">
              <a:spcBef>
                <a:spcPts val="110"/>
              </a:spcBef>
              <a:buSzPct val="96428"/>
              <a:buFontTx/>
              <a:buChar char="-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развивать самостоятельность, творческие способности обучающихся.</a:t>
            </a:r>
          </a:p>
          <a:p>
            <a:pPr marL="296545" indent="-284480">
              <a:spcBef>
                <a:spcPts val="110"/>
              </a:spcBef>
              <a:buSzPct val="96428"/>
              <a:tabLst>
                <a:tab pos="297180" algn="l"/>
              </a:tabLst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обучающемуся:</a:t>
            </a:r>
          </a:p>
          <a:p>
            <a:pPr marL="296545" indent="-284480">
              <a:spcBef>
                <a:spcPts val="110"/>
              </a:spcBef>
              <a:buSzPct val="96428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способствуют повышению познавательного интереса к предмету;</a:t>
            </a:r>
          </a:p>
          <a:p>
            <a:pPr marL="296545" indent="-284480">
              <a:spcBef>
                <a:spcPts val="110"/>
              </a:spcBef>
              <a:buSzPct val="96428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содействуют росту успеваемости обучающихся по предмету; </a:t>
            </a:r>
          </a:p>
          <a:p>
            <a:pPr marL="296545" indent="-284480">
              <a:spcBef>
                <a:spcPts val="110"/>
              </a:spcBef>
              <a:buSzPct val="96428"/>
              <a:buFontTx/>
              <a:buChar char="-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позволяют  проявить себя в новой роли; </a:t>
            </a:r>
          </a:p>
          <a:p>
            <a:pPr marL="296545" indent="-284480">
              <a:spcBef>
                <a:spcPts val="110"/>
              </a:spcBef>
              <a:buSzPct val="96428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формируют навыки самостоятельной продуктивной деятельности; </a:t>
            </a:r>
          </a:p>
          <a:p>
            <a:pPr marL="296545" indent="-284480">
              <a:spcBef>
                <a:spcPts val="110"/>
              </a:spcBef>
              <a:buSzPct val="96428"/>
              <a:tabLst>
                <a:tab pos="297180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способствуют созданию ситуации успеха для каждого ученика. </a:t>
            </a:r>
          </a:p>
          <a:p>
            <a:pPr marL="296545" indent="-284480">
              <a:lnSpc>
                <a:spcPct val="100000"/>
              </a:lnSpc>
              <a:spcBef>
                <a:spcPts val="110"/>
              </a:spcBef>
              <a:buSzPct val="96428"/>
              <a:tabLst>
                <a:tab pos="297180" algn="l"/>
              </a:tabLst>
            </a:pPr>
            <a:endParaRPr lang="ru-RU" sz="2000" b="1" spc="-5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285728"/>
            <a:ext cx="8143900" cy="2643206"/>
          </a:xfrm>
        </p:spPr>
        <p:txBody>
          <a:bodyPr>
            <a:normAutofit/>
          </a:bodyPr>
          <a:lstStyle/>
          <a:p>
            <a:pPr algn="just"/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индивидуального развития личности в зависимости от его способностей и наклонностей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использую 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технологию дифференциации обучения</a:t>
            </a:r>
            <a:r>
              <a:rPr lang="ru-RU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br>
              <a:rPr lang="ru-RU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</a:rPr>
              <a:t>Группы обучающихся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4414" y="2786058"/>
            <a:ext cx="7643836" cy="407194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>
                <a:latin typeface="Times New Roman" pitchFamily="18" charset="0"/>
              </a:rPr>
              <a:t>   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>
                <a:latin typeface="Times New Roman" pitchFamily="18" charset="0"/>
              </a:rPr>
              <a:t>                                      Класс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1600" b="1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itchFamily="18" charset="0"/>
              </a:rPr>
              <a:t>        </a:t>
            </a:r>
            <a:r>
              <a:rPr lang="ru-RU" sz="1900" b="1" dirty="0">
                <a:latin typeface="Times New Roman" pitchFamily="18" charset="0"/>
              </a:rPr>
              <a:t>Группа                             Группа                        Группа                                                                             Базового уровня        Среднего  уровня            Повышенного   уровня         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b="1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1400" b="1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400" b="1" i="1" dirty="0">
                <a:latin typeface="Times New Roman" pitchFamily="18" charset="0"/>
              </a:rPr>
              <a:t>«сигнал – ответ»                   для решения более сложных                активная    мыслительная                                                          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400" b="1" i="1" dirty="0">
                <a:latin typeface="Times New Roman" pitchFamily="18" charset="0"/>
              </a:rPr>
              <a:t>                                                заданий требуется дополни-                      деятельность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400" b="1" i="1" dirty="0">
                <a:latin typeface="Times New Roman" pitchFamily="18" charset="0"/>
              </a:rPr>
              <a:t>                                                                      тельная помощь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400" b="1" i="1" dirty="0">
                <a:latin typeface="Times New Roman" pitchFamily="18" charset="0"/>
              </a:rPr>
              <a:t>                             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2214546" y="3500438"/>
            <a:ext cx="1582737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5572132" y="3500438"/>
            <a:ext cx="1439863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2143108" y="4929198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7429520" y="4786322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4214812" y="4000502"/>
            <a:ext cx="7143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4358481" y="5142717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0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2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357166"/>
            <a:ext cx="8001056" cy="58912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целях осуществления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дифференцированного подхода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применяю: </a:t>
            </a:r>
          </a:p>
          <a:p>
            <a:pPr marL="596646" indent="-51435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дидактический материал  различного уровня направленности </a:t>
            </a:r>
          </a:p>
          <a:p>
            <a:pPr algn="just">
              <a:buNone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Группа базового уровня: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раздаточный материал  в виде карточек-консультантов; карточек-тренингов; заданий с наличием образца выполнения;  заданий со вспомогательными вопросами; задания, в которых выполняются только отдельные части; заданий с теоретическими справками.</a:t>
            </a:r>
          </a:p>
          <a:p>
            <a:pPr lvl="0" algn="just">
              <a:buNone/>
            </a:pP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Группа среднего уровня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 задания с сопутствующими указаниями, инструкциями;  задания  с пропусками практического и теоретического характера.    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Группа повышенного уровня:                                                                             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индивидуальные задания повышенного уровня сложности.</a:t>
            </a: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дифференцированные домашние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задания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включающие задачи уровня возможностей  обучающегося.</a:t>
            </a: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3) работу в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группах смешанного  состава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 которую входят  обучающиеся  различного уровня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обученности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выполняющие различный роли в группе.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3355</TotalTime>
  <Words>1469</Words>
  <Application>Microsoft Office PowerPoint</Application>
  <PresentationFormat>Экран (4:3)</PresentationFormat>
  <Paragraphs>232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Arial</vt:lpstr>
      <vt:lpstr>Calibri</vt:lpstr>
      <vt:lpstr>Corbel</vt:lpstr>
      <vt:lpstr>Gill Sans MT</vt:lpstr>
      <vt:lpstr>Impact</vt:lpstr>
      <vt:lpstr>Times New Roman</vt:lpstr>
      <vt:lpstr>Verdana</vt:lpstr>
      <vt:lpstr>Wingdings</vt:lpstr>
      <vt:lpstr>Wingdings 2</vt:lpstr>
      <vt:lpstr>Солнцестояние</vt:lpstr>
      <vt:lpstr>Презентация PowerPoint</vt:lpstr>
      <vt:lpstr>Презентация PowerPoint</vt:lpstr>
      <vt:lpstr>Презентация PowerPoint</vt:lpstr>
      <vt:lpstr>Активизация  познавательной деятельности </vt:lpstr>
      <vt:lpstr>Презентация PowerPoint</vt:lpstr>
      <vt:lpstr>Презентация PowerPoint</vt:lpstr>
      <vt:lpstr>Презентация PowerPoint</vt:lpstr>
      <vt:lpstr>        Для индивидуального развития личности в зависимости от его способностей и наклонностей использую  технологию дифференциации обучения.                                                                   Группы обучающихся</vt:lpstr>
      <vt:lpstr>Презентация PowerPoint</vt:lpstr>
      <vt:lpstr> Для объективной  оценки качества образования  использую дифференцированный подход при организации  промежуточного  и итогового контроля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Исследовательская работа по теме:           «Как научиться решать геометрические задачи»</dc:title>
  <dc:creator>1</dc:creator>
  <cp:lastModifiedBy>User</cp:lastModifiedBy>
  <cp:revision>353</cp:revision>
  <dcterms:created xsi:type="dcterms:W3CDTF">2012-03-05T10:25:32Z</dcterms:created>
  <dcterms:modified xsi:type="dcterms:W3CDTF">2026-05-21T13:14:25Z</dcterms:modified>
</cp:coreProperties>
</file>