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69" r:id="rId5"/>
    <p:sldId id="266" r:id="rId6"/>
    <p:sldId id="267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6678"/>
    <a:srgbClr val="0044CC"/>
    <a:srgbClr val="6599D9"/>
    <a:srgbClr val="204D84"/>
    <a:srgbClr val="002F8E"/>
    <a:srgbClr val="A7D6E3"/>
    <a:srgbClr val="87C7D9"/>
    <a:srgbClr val="8A0000"/>
    <a:srgbClr val="FF8B8B"/>
    <a:srgbClr val="B07BD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03" autoAdjust="0"/>
  </p:normalViewPr>
  <p:slideViewPr>
    <p:cSldViewPr>
      <p:cViewPr>
        <p:scale>
          <a:sx n="80" d="100"/>
          <a:sy n="80" d="100"/>
        </p:scale>
        <p:origin x="-1272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pPr/>
              <a:t>22.05.2026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pPr/>
              <a:t>22.05.2026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pPr/>
              <a:t>22.05.2026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pPr/>
              <a:t>22.05.2026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pPr/>
              <a:t>22.05.2026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pPr/>
              <a:t>22.05.2026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pPr/>
              <a:t>22.05.2026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pPr/>
              <a:t>22.05.2026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pPr/>
              <a:t>22.05.2026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pPr/>
              <a:t>22.05.2026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B0FB88-89EF-48B3-9F31-6F9283428A0C}" type="datetimeFigureOut">
              <a:rPr lang="ru-RU" smtClean="0"/>
              <a:pPr/>
              <a:t>22.05.2026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A1AF47-FB13-4940-AE59-8A5689973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0" y="6611779"/>
            <a:ext cx="144943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kern="12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Mistral" pitchFamily="66" charset="0"/>
                <a:ea typeface="+mn-ea"/>
                <a:cs typeface="+mn-cs"/>
              </a:rPr>
              <a:t>© Фокина Лидия Петровна </a:t>
            </a:r>
            <a:endParaRPr lang="ru-RU" sz="1000" kern="1200" dirty="0">
              <a:solidFill>
                <a:schemeClr val="accent4">
                  <a:lumMod val="20000"/>
                  <a:lumOff val="80000"/>
                </a:schemeClr>
              </a:solidFill>
              <a:latin typeface="Mistral" pitchFamily="66" charset="0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857224" y="214290"/>
            <a:ext cx="8072494" cy="6429420"/>
          </a:xfrm>
          <a:prstGeom prst="rect">
            <a:avLst/>
          </a:prstGeom>
          <a:solidFill>
            <a:srgbClr val="A7D6E3"/>
          </a:solidFill>
          <a:ln w="38100" cap="rnd">
            <a:solidFill>
              <a:schemeClr val="accent5">
                <a:lumMod val="20000"/>
                <a:lumOff val="80000"/>
              </a:schemeClr>
            </a:solidFill>
            <a:prstDash val="solid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/>
          <p:cNvGrpSpPr/>
          <p:nvPr userDrawn="1"/>
        </p:nvGrpSpPr>
        <p:grpSpPr>
          <a:xfrm>
            <a:off x="357158" y="1000108"/>
            <a:ext cx="928662" cy="214314"/>
            <a:chOff x="2714612" y="3143248"/>
            <a:chExt cx="2857520" cy="928694"/>
          </a:xfrm>
          <a:solidFill>
            <a:srgbClr val="266678"/>
          </a:solidFill>
        </p:grpSpPr>
        <p:sp>
          <p:nvSpPr>
            <p:cNvPr id="10" name="Овал 9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14"/>
          <p:cNvGrpSpPr/>
          <p:nvPr userDrawn="1"/>
        </p:nvGrpSpPr>
        <p:grpSpPr>
          <a:xfrm>
            <a:off x="357158" y="1658925"/>
            <a:ext cx="928662" cy="214314"/>
            <a:chOff x="2714612" y="3143248"/>
            <a:chExt cx="2857520" cy="928694"/>
          </a:xfrm>
          <a:solidFill>
            <a:srgbClr val="266678"/>
          </a:solidFill>
        </p:grpSpPr>
        <p:sp>
          <p:nvSpPr>
            <p:cNvPr id="16" name="Овал 15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Овал 16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Овал 17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Овал 18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Овал 19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1" name="Группа 20"/>
          <p:cNvGrpSpPr/>
          <p:nvPr userDrawn="1"/>
        </p:nvGrpSpPr>
        <p:grpSpPr>
          <a:xfrm>
            <a:off x="357158" y="2317742"/>
            <a:ext cx="928662" cy="214314"/>
            <a:chOff x="2714612" y="3143248"/>
            <a:chExt cx="2857520" cy="928694"/>
          </a:xfrm>
          <a:solidFill>
            <a:srgbClr val="266678"/>
          </a:solidFill>
        </p:grpSpPr>
        <p:sp>
          <p:nvSpPr>
            <p:cNvPr id="22" name="Овал 21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Овал 22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Овал 23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Овал 24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Овал 25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7" name="Группа 26"/>
          <p:cNvGrpSpPr/>
          <p:nvPr userDrawn="1"/>
        </p:nvGrpSpPr>
        <p:grpSpPr>
          <a:xfrm>
            <a:off x="357158" y="2976559"/>
            <a:ext cx="928662" cy="214314"/>
            <a:chOff x="2714612" y="3143248"/>
            <a:chExt cx="2857520" cy="928694"/>
          </a:xfrm>
          <a:solidFill>
            <a:srgbClr val="266678"/>
          </a:solidFill>
        </p:grpSpPr>
        <p:sp>
          <p:nvSpPr>
            <p:cNvPr id="28" name="Овал 27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Овал 28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Овал 29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Овал 30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3" name="Группа 32"/>
          <p:cNvGrpSpPr/>
          <p:nvPr userDrawn="1"/>
        </p:nvGrpSpPr>
        <p:grpSpPr>
          <a:xfrm>
            <a:off x="357158" y="3635376"/>
            <a:ext cx="928662" cy="214314"/>
            <a:chOff x="2714612" y="3143248"/>
            <a:chExt cx="2857520" cy="928694"/>
          </a:xfrm>
          <a:solidFill>
            <a:srgbClr val="266678"/>
          </a:solidFill>
        </p:grpSpPr>
        <p:sp>
          <p:nvSpPr>
            <p:cNvPr id="34" name="Овал 33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Овал 35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Овал 36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Овал 37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9" name="Группа 38"/>
          <p:cNvGrpSpPr/>
          <p:nvPr userDrawn="1"/>
        </p:nvGrpSpPr>
        <p:grpSpPr>
          <a:xfrm>
            <a:off x="357158" y="4294193"/>
            <a:ext cx="928662" cy="214314"/>
            <a:chOff x="2714612" y="3143248"/>
            <a:chExt cx="2857520" cy="928694"/>
          </a:xfrm>
          <a:solidFill>
            <a:srgbClr val="266678"/>
          </a:solidFill>
        </p:grpSpPr>
        <p:sp>
          <p:nvSpPr>
            <p:cNvPr id="40" name="Овал 39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Овал 40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Овал 41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Овал 42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Овал 43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5" name="Группа 44"/>
          <p:cNvGrpSpPr/>
          <p:nvPr userDrawn="1"/>
        </p:nvGrpSpPr>
        <p:grpSpPr>
          <a:xfrm>
            <a:off x="357158" y="4953010"/>
            <a:ext cx="928662" cy="214314"/>
            <a:chOff x="2714612" y="3143248"/>
            <a:chExt cx="2857520" cy="928694"/>
          </a:xfrm>
          <a:solidFill>
            <a:srgbClr val="266678"/>
          </a:solidFill>
        </p:grpSpPr>
        <p:sp>
          <p:nvSpPr>
            <p:cNvPr id="46" name="Овал 45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Овал 46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Овал 47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Овал 48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Овал 49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1" name="Группа 50"/>
          <p:cNvGrpSpPr/>
          <p:nvPr userDrawn="1"/>
        </p:nvGrpSpPr>
        <p:grpSpPr>
          <a:xfrm>
            <a:off x="357158" y="6270645"/>
            <a:ext cx="928662" cy="214314"/>
            <a:chOff x="2714612" y="3143248"/>
            <a:chExt cx="2857520" cy="928694"/>
          </a:xfrm>
          <a:solidFill>
            <a:srgbClr val="266678"/>
          </a:solidFill>
        </p:grpSpPr>
        <p:sp>
          <p:nvSpPr>
            <p:cNvPr id="52" name="Овал 51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Овал 54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Овал 55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7" name="Группа 56"/>
          <p:cNvGrpSpPr/>
          <p:nvPr userDrawn="1"/>
        </p:nvGrpSpPr>
        <p:grpSpPr>
          <a:xfrm>
            <a:off x="357158" y="5611827"/>
            <a:ext cx="928662" cy="214314"/>
            <a:chOff x="2714612" y="3143248"/>
            <a:chExt cx="2857520" cy="928694"/>
          </a:xfrm>
          <a:solidFill>
            <a:srgbClr val="266678"/>
          </a:solidFill>
        </p:grpSpPr>
        <p:sp>
          <p:nvSpPr>
            <p:cNvPr id="58" name="Овал 57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Овал 60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Овал 61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4" name="Группа 63"/>
          <p:cNvGrpSpPr/>
          <p:nvPr userDrawn="1"/>
        </p:nvGrpSpPr>
        <p:grpSpPr>
          <a:xfrm>
            <a:off x="357158" y="341291"/>
            <a:ext cx="928662" cy="214314"/>
            <a:chOff x="2714612" y="3143248"/>
            <a:chExt cx="2857520" cy="928694"/>
          </a:xfrm>
          <a:solidFill>
            <a:srgbClr val="266678"/>
          </a:solidFill>
        </p:grpSpPr>
        <p:sp>
          <p:nvSpPr>
            <p:cNvPr id="65" name="Овал 64"/>
            <p:cNvSpPr/>
            <p:nvPr/>
          </p:nvSpPr>
          <p:spPr>
            <a:xfrm>
              <a:off x="4786314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Овал 65"/>
            <p:cNvSpPr/>
            <p:nvPr/>
          </p:nvSpPr>
          <p:spPr>
            <a:xfrm>
              <a:off x="2714612" y="3214686"/>
              <a:ext cx="785818" cy="785818"/>
            </a:xfrm>
            <a:prstGeom prst="ellipse">
              <a:avLst/>
            </a:prstGeom>
            <a:grpFill/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7" name="Овал 66"/>
            <p:cNvSpPr/>
            <p:nvPr/>
          </p:nvSpPr>
          <p:spPr>
            <a:xfrm>
              <a:off x="4929190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" name="Овал 67"/>
            <p:cNvSpPr/>
            <p:nvPr/>
          </p:nvSpPr>
          <p:spPr>
            <a:xfrm>
              <a:off x="2857488" y="3357562"/>
              <a:ext cx="500066" cy="500066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Овал 68"/>
            <p:cNvSpPr/>
            <p:nvPr/>
          </p:nvSpPr>
          <p:spPr>
            <a:xfrm>
              <a:off x="3071802" y="3143248"/>
              <a:ext cx="2143140" cy="928694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1115616" y="764704"/>
            <a:ext cx="7772400" cy="3168352"/>
          </a:xfrm>
        </p:spPr>
        <p:txBody>
          <a:bodyPr/>
          <a:lstStyle/>
          <a:p>
            <a:r>
              <a:rPr lang="ru-RU" sz="4000" b="1" i="1" dirty="0" smtClean="0">
                <a:solidFill>
                  <a:srgbClr val="C00000"/>
                </a:solidFill>
                <a:latin typeface="+mn-lt"/>
              </a:rPr>
              <a:t>Формы и методы работы по реализации системно-деятельностного подхода в обучении </a:t>
            </a:r>
            <a:r>
              <a:rPr lang="ru-RU" sz="4000" b="1" i="1" dirty="0" smtClean="0">
                <a:solidFill>
                  <a:srgbClr val="C00000"/>
                </a:solidFill>
                <a:latin typeface="+mn-lt"/>
              </a:rPr>
              <a:t>биологии.</a:t>
            </a:r>
            <a:br>
              <a:rPr lang="ru-RU" sz="4000" b="1" i="1" dirty="0" smtClean="0">
                <a:solidFill>
                  <a:srgbClr val="C00000"/>
                </a:solidFill>
                <a:latin typeface="+mn-lt"/>
              </a:rPr>
            </a:br>
            <a:r>
              <a:rPr lang="ru-RU" sz="4000" b="1" i="1" dirty="0" smtClean="0">
                <a:solidFill>
                  <a:srgbClr val="C00000"/>
                </a:solidFill>
                <a:latin typeface="+mn-lt"/>
              </a:rPr>
              <a:t>О</a:t>
            </a:r>
            <a:r>
              <a:rPr lang="ru-RU" sz="4000" b="1" i="1" dirty="0" smtClean="0">
                <a:solidFill>
                  <a:srgbClr val="C00000"/>
                </a:solidFill>
                <a:latin typeface="+mn-lt"/>
              </a:rPr>
              <a:t>пыт работы</a:t>
            </a:r>
            <a:endParaRPr lang="ru-RU" sz="4000" b="1" i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1763688" y="4581128"/>
            <a:ext cx="6840760" cy="1752600"/>
          </a:xfrm>
        </p:spPr>
        <p:txBody>
          <a:bodyPr/>
          <a:lstStyle/>
          <a:p>
            <a:pPr algn="l"/>
            <a:r>
              <a:rPr lang="ru-RU" b="1" dirty="0" smtClean="0">
                <a:solidFill>
                  <a:srgbClr val="266678"/>
                </a:solidFill>
              </a:rPr>
              <a:t>Автор: Варченко Ирина Николаевна</a:t>
            </a:r>
          </a:p>
          <a:p>
            <a:pPr algn="l"/>
            <a:r>
              <a:rPr lang="ru-RU" b="1" dirty="0" smtClean="0">
                <a:solidFill>
                  <a:srgbClr val="266678"/>
                </a:solidFill>
              </a:rPr>
              <a:t>учитель биологии МБОУ Зимовниковской СОШ №10</a:t>
            </a:r>
            <a:endParaRPr lang="ru-RU" b="1" dirty="0">
              <a:solidFill>
                <a:srgbClr val="266678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75656" y="188641"/>
            <a:ext cx="741682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Сравнение.</a:t>
            </a:r>
          </a:p>
          <a:p>
            <a:r>
              <a:rPr lang="ru-RU" sz="2800" b="1" i="1" dirty="0" smtClean="0">
                <a:solidFill>
                  <a:srgbClr val="0044CC"/>
                </a:solidFill>
              </a:rPr>
              <a:t> 1. Чем отличаются и что общего между фотосинтезом и дыханием?</a:t>
            </a:r>
          </a:p>
          <a:p>
            <a:endParaRPr lang="ru-RU" sz="2800" b="1" i="1" dirty="0" smtClean="0">
              <a:solidFill>
                <a:srgbClr val="0044CC"/>
              </a:solidFill>
            </a:endParaRPr>
          </a:p>
          <a:p>
            <a:r>
              <a:rPr lang="ru-RU" sz="2800" b="1" i="1" dirty="0" smtClean="0">
                <a:solidFill>
                  <a:srgbClr val="0044CC"/>
                </a:solidFill>
              </a:rPr>
              <a:t>2. Сравните строение насекомоопыляемого и ветроолыляемого цветка.</a:t>
            </a:r>
          </a:p>
          <a:p>
            <a:endParaRPr lang="ru-RU" sz="2800" b="1" i="1" dirty="0">
              <a:solidFill>
                <a:srgbClr val="0044CC"/>
              </a:solidFill>
            </a:endParaRPr>
          </a:p>
        </p:txBody>
      </p:sp>
      <p:pic>
        <p:nvPicPr>
          <p:cNvPr id="18437" name="Picture 5" descr="http://allergy.ru/e107_images/custom/iv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7435" y="3140968"/>
            <a:ext cx="2907363" cy="3096343"/>
          </a:xfrm>
          <a:prstGeom prst="rect">
            <a:avLst/>
          </a:prstGeom>
          <a:noFill/>
        </p:spPr>
      </p:pic>
      <p:pic>
        <p:nvPicPr>
          <p:cNvPr id="18439" name="Picture 7" descr="http://tonirovka-sochi.ru/uploads/posts/2014-10/1412963146_fla-17.jpg"/>
          <p:cNvPicPr>
            <a:picLocks noChangeAspect="1" noChangeArrowheads="1"/>
          </p:cNvPicPr>
          <p:nvPr/>
        </p:nvPicPr>
        <p:blipFill>
          <a:blip r:embed="rId3" cstate="print"/>
          <a:srcRect l="4878" t="5383" b="19256"/>
          <a:stretch>
            <a:fillRect/>
          </a:stretch>
        </p:blipFill>
        <p:spPr bwMode="auto">
          <a:xfrm>
            <a:off x="5148064" y="3140967"/>
            <a:ext cx="2880320" cy="310188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1511152" y="332656"/>
            <a:ext cx="7632848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Arial" pitchFamily="34" charset="0"/>
              </a:rPr>
              <a:t>ЛОГИКА - причинно-следственные связи.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i="1" dirty="0" smtClean="0">
                <a:solidFill>
                  <a:srgbClr val="0044CC"/>
                </a:solidFill>
                <a:ea typeface="Times New Roman" pitchFamily="18" charset="0"/>
                <a:cs typeface="Arial" pitchFamily="34" charset="0"/>
              </a:rPr>
              <a:t>Как могут распространяться плоды и семена?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44CC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rgbClr val="0044CC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cs typeface="Arial" pitchFamily="34" charset="0"/>
            </a:endParaRPr>
          </a:p>
        </p:txBody>
      </p:sp>
      <p:pic>
        <p:nvPicPr>
          <p:cNvPr id="16" name="Picture 2" descr="http://school.xvatit.com/images/4/4b/27.07-1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63688" y="2204864"/>
            <a:ext cx="6627616" cy="4248472"/>
          </a:xfrm>
          <a:prstGeom prst="rect">
            <a:avLst/>
          </a:prstGeom>
          <a:ln w="88900" cap="sq" cmpd="thickThin">
            <a:solidFill>
              <a:sysClr val="window" lastClr="FFFFF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03648" y="188640"/>
            <a:ext cx="774035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C00000"/>
                </a:solidFill>
                <a:ea typeface="Times New Roman" pitchFamily="18" charset="0"/>
                <a:cs typeface="Arial" pitchFamily="34" charset="0"/>
              </a:rPr>
              <a:t>ЛОГИКА - причинно-следственные связи.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i="1" dirty="0" smtClean="0">
                <a:solidFill>
                  <a:srgbClr val="0044CC"/>
                </a:solidFill>
              </a:rPr>
              <a:t> Установите последовательность сезонных явлений, характерных для большинства птиц.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3200" b="1" dirty="0" smtClean="0">
              <a:solidFill>
                <a:srgbClr val="C00000"/>
              </a:solidFill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691680" y="2348880"/>
            <a:ext cx="2089150" cy="11525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 smtClean="0">
                <a:latin typeface="Arial" charset="0"/>
              </a:rPr>
              <a:t>А) Зимовка</a:t>
            </a:r>
            <a:endParaRPr lang="ru-RU" sz="2800" b="1" dirty="0">
              <a:latin typeface="Arial" charset="0"/>
            </a:endParaRP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4355976" y="2348880"/>
            <a:ext cx="2520950" cy="11525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 wrap="none" anchor="ctr"/>
          <a:lstStyle/>
          <a:p>
            <a:pPr algn="ctr">
              <a:defRPr/>
            </a:pPr>
            <a:r>
              <a:rPr lang="ru-RU" sz="2400" b="1" dirty="0">
                <a:latin typeface="Arial" charset="0"/>
              </a:rPr>
              <a:t>Б) Размножение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403648" y="4005064"/>
            <a:ext cx="2160587" cy="11525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 wrap="none" anchor="ctr"/>
          <a:lstStyle/>
          <a:p>
            <a:pPr algn="ctr">
              <a:defRPr/>
            </a:pPr>
            <a:r>
              <a:rPr lang="ru-RU" sz="2400" b="1" dirty="0">
                <a:latin typeface="Arial" charset="0"/>
              </a:rPr>
              <a:t>В)Подготовка </a:t>
            </a:r>
          </a:p>
          <a:p>
            <a:pPr algn="ctr">
              <a:defRPr/>
            </a:pPr>
            <a:r>
              <a:rPr lang="ru-RU" sz="2400" b="1" dirty="0">
                <a:latin typeface="Arial" charset="0"/>
              </a:rPr>
              <a:t>к зиме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851920" y="4005064"/>
            <a:ext cx="2305050" cy="11525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 wrap="none" anchor="ctr"/>
          <a:lstStyle/>
          <a:p>
            <a:pPr algn="ctr">
              <a:defRPr/>
            </a:pPr>
            <a:r>
              <a:rPr lang="ru-RU" sz="2400" b="1" dirty="0">
                <a:latin typeface="Arial" charset="0"/>
              </a:rPr>
              <a:t>Г)Смена </a:t>
            </a:r>
          </a:p>
          <a:p>
            <a:pPr algn="ctr">
              <a:defRPr/>
            </a:pPr>
            <a:r>
              <a:rPr lang="ru-RU" sz="2400" b="1" dirty="0">
                <a:latin typeface="Arial" charset="0"/>
              </a:rPr>
              <a:t>оперения</a:t>
            </a: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6516216" y="4005064"/>
            <a:ext cx="2232025" cy="11525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 wrap="none" anchor="ctr"/>
          <a:lstStyle/>
          <a:p>
            <a:pPr algn="ctr">
              <a:defRPr/>
            </a:pPr>
            <a:r>
              <a:rPr lang="ru-RU" sz="2400" b="1" dirty="0">
                <a:latin typeface="Arial" charset="0"/>
              </a:rPr>
              <a:t>Д)Подготовка</a:t>
            </a:r>
          </a:p>
          <a:p>
            <a:pPr algn="ctr">
              <a:defRPr/>
            </a:pPr>
            <a:r>
              <a:rPr lang="ru-RU" sz="2400" b="1" dirty="0">
                <a:latin typeface="Arial" charset="0"/>
              </a:rPr>
              <a:t> к </a:t>
            </a:r>
          </a:p>
          <a:p>
            <a:pPr algn="ctr">
              <a:defRPr/>
            </a:pPr>
            <a:r>
              <a:rPr lang="ru-RU" sz="2400" b="1" dirty="0">
                <a:latin typeface="Arial" charset="0"/>
              </a:rPr>
              <a:t>размножению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411760" y="5733256"/>
            <a:ext cx="45365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ОТВЕТ:  Д)     Б)      Г)      В)       А)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11" name="Line 15"/>
          <p:cNvSpPr>
            <a:spLocks noChangeShapeType="1"/>
          </p:cNvSpPr>
          <p:nvPr/>
        </p:nvSpPr>
        <p:spPr bwMode="auto">
          <a:xfrm>
            <a:off x="3635896" y="5949280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" name="Line 15"/>
          <p:cNvSpPr>
            <a:spLocks noChangeShapeType="1"/>
          </p:cNvSpPr>
          <p:nvPr/>
        </p:nvSpPr>
        <p:spPr bwMode="auto">
          <a:xfrm>
            <a:off x="4139952" y="5949280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" name="Line 15"/>
          <p:cNvSpPr>
            <a:spLocks noChangeShapeType="1"/>
          </p:cNvSpPr>
          <p:nvPr/>
        </p:nvSpPr>
        <p:spPr bwMode="auto">
          <a:xfrm>
            <a:off x="5292080" y="5949280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" name="Line 15"/>
          <p:cNvSpPr>
            <a:spLocks noChangeShapeType="1"/>
          </p:cNvSpPr>
          <p:nvPr/>
        </p:nvSpPr>
        <p:spPr bwMode="auto">
          <a:xfrm>
            <a:off x="4716016" y="5949280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3960440" cy="2362274"/>
          </a:xfrm>
        </p:spPr>
        <p:txBody>
          <a:bodyPr/>
          <a:lstStyle/>
          <a:p>
            <a:pPr algn="l"/>
            <a:r>
              <a:rPr lang="ru-RU" sz="2800" b="1" i="1" dirty="0" smtClean="0">
                <a:solidFill>
                  <a:srgbClr val="0044CC"/>
                </a:solidFill>
              </a:rPr>
              <a:t>1. Определите части цветка, изображённого на рисунке. </a:t>
            </a:r>
            <a:endParaRPr lang="ru-RU" sz="2800" b="1" i="1" dirty="0">
              <a:solidFill>
                <a:srgbClr val="0044CC"/>
              </a:solidFill>
            </a:endParaRPr>
          </a:p>
        </p:txBody>
      </p:sp>
      <p:pic>
        <p:nvPicPr>
          <p:cNvPr id="3" name="Рисунок 2" descr="Рисунок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260648"/>
            <a:ext cx="2763564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http://www.dreamstime.com/photosynthesis-thumb1235096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03648" y="2924944"/>
            <a:ext cx="2339751" cy="3670859"/>
          </a:xfrm>
          <a:prstGeom prst="rect">
            <a:avLst/>
          </a:prstGeom>
          <a:ln w="88900" cap="sq" cmpd="thickThin">
            <a:solidFill>
              <a:sysClr val="window" lastClr="FFFFF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4283968" y="2852936"/>
            <a:ext cx="4572000" cy="3785652"/>
          </a:xfrm>
          <a:prstGeom prst="rect">
            <a:avLst/>
          </a:prstGeom>
          <a:solidFill>
            <a:srgbClr val="204D84"/>
          </a:solidFill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2000" b="1" i="1" dirty="0" smtClean="0">
                <a:ln w="18415" cmpd="sng">
                  <a:solidFill>
                    <a:prstClr val="white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 Опишите процесс, изображённый на рисунке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endParaRPr lang="ru-RU" sz="2000" dirty="0" smtClean="0">
              <a:ln w="18415" cmpd="sng">
                <a:solidFill>
                  <a:prstClr val="white"/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000" dirty="0" smtClean="0">
                <a:ln w="18415" cmpd="sng">
                  <a:solidFill>
                    <a:prstClr val="white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Какой процесс изображен на картинке?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000" dirty="0" smtClean="0">
                <a:ln w="18415" cmpd="sng">
                  <a:solidFill>
                    <a:prstClr val="white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обозначено стрелками разного цвета?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000" dirty="0" smtClean="0">
                <a:ln w="18415" cmpd="sng">
                  <a:solidFill>
                    <a:prstClr val="white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чем заключается роль этого процесса для атмосферы Земли?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000" dirty="0" smtClean="0">
                <a:ln w="18415" cmpd="sng">
                  <a:solidFill>
                    <a:prstClr val="white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Какие вещества образуются и откладываются в растениях?</a:t>
            </a:r>
            <a:endParaRPr lang="ru-RU" sz="2000" dirty="0">
              <a:ln w="18415" cmpd="sng">
                <a:solidFill>
                  <a:prstClr val="white"/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59632" y="260648"/>
            <a:ext cx="748883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b="1" dirty="0" smtClean="0">
              <a:solidFill>
                <a:srgbClr val="C00000"/>
              </a:solidFill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cs typeface="Times New Roman" pitchFamily="18" charset="0"/>
              </a:rPr>
              <a:t>СОСТАВЛЕНИЕ КЛАСТЕРА</a:t>
            </a:r>
          </a:p>
          <a:p>
            <a:pPr algn="ctr"/>
            <a:endParaRPr lang="ru-RU" sz="3200" b="1" dirty="0" smtClean="0">
              <a:solidFill>
                <a:srgbClr val="C00000"/>
              </a:solidFill>
              <a:cs typeface="Times New Roman" pitchFamily="18" charset="0"/>
            </a:endParaRPr>
          </a:p>
          <a:p>
            <a:r>
              <a:rPr lang="ru-RU" sz="2800" b="1" i="1" dirty="0" smtClean="0">
                <a:solidFill>
                  <a:srgbClr val="0044CC"/>
                </a:solidFill>
                <a:cs typeface="Times New Roman" pitchFamily="18" charset="0"/>
              </a:rPr>
              <a:t>В центре доски записывается слово, отражающее предмет разговора на предстоящем уроке. Ученикам предлагается вспомнить всё, что им известно по этому вопросу за 1 - 2 минуты и записать в виде кластера. Затем кластеры сравниваются, определяется неизвестное понятие и формулируется тема урока.</a:t>
            </a:r>
          </a:p>
        </p:txBody>
      </p:sp>
      <p:pic>
        <p:nvPicPr>
          <p:cNvPr id="29698" name="Picture 2" descr="C:\Users\Public\Pictures\Sample Pictures\вопрос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02499" y="4616499"/>
            <a:ext cx="2241501" cy="224150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3635896" y="2276872"/>
            <a:ext cx="2736304" cy="1512168"/>
            <a:chOff x="2662689" y="1017106"/>
            <a:chExt cx="2533843" cy="2533843"/>
          </a:xfrm>
        </p:grpSpPr>
        <p:sp>
          <p:nvSpPr>
            <p:cNvPr id="4" name="Овал 3"/>
            <p:cNvSpPr/>
            <p:nvPr/>
          </p:nvSpPr>
          <p:spPr>
            <a:xfrm>
              <a:off x="2662689" y="1017106"/>
              <a:ext cx="2533843" cy="2533843"/>
            </a:xfrm>
            <a:prstGeom prst="ellipse">
              <a:avLst/>
            </a:prstGeom>
            <a:solidFill>
              <a:srgbClr val="00B0F0">
                <a:alpha val="50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5" name="Овал 4"/>
            <p:cNvSpPr/>
            <p:nvPr/>
          </p:nvSpPr>
          <p:spPr>
            <a:xfrm>
              <a:off x="2806706" y="1388178"/>
              <a:ext cx="2018754" cy="17916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82550" tIns="82550" rIns="82550" bIns="8255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i="1" dirty="0" smtClean="0">
                  <a:solidFill>
                    <a:srgbClr val="002060"/>
                  </a:solidFill>
                  <a:cs typeface="Times New Roman" pitchFamily="18" charset="0"/>
                </a:rPr>
                <a:t>Вегетативное размножение растений</a:t>
              </a:r>
              <a:endParaRPr lang="ru-RU" sz="2000" b="1" i="1" kern="1200" dirty="0">
                <a:solidFill>
                  <a:srgbClr val="002060"/>
                </a:solidFill>
                <a:cs typeface="Times New Roman" pitchFamily="18" charset="0"/>
              </a:endParaRPr>
            </a:p>
          </p:txBody>
        </p:sp>
      </p:grpSp>
      <p:cxnSp>
        <p:nvCxnSpPr>
          <p:cNvPr id="7" name="Прямая со стрелкой 6"/>
          <p:cNvCxnSpPr/>
          <p:nvPr/>
        </p:nvCxnSpPr>
        <p:spPr>
          <a:xfrm flipH="1">
            <a:off x="3491880" y="3717032"/>
            <a:ext cx="720080" cy="10081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5292080" y="3717032"/>
            <a:ext cx="792088" cy="1008112"/>
          </a:xfrm>
          <a:prstGeom prst="straightConnector1">
            <a:avLst/>
          </a:prstGeom>
          <a:ln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5652120" y="1556792"/>
            <a:ext cx="720080" cy="7920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 flipV="1">
            <a:off x="3203848" y="1556792"/>
            <a:ext cx="936104" cy="86409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>
            <a:off x="3203848" y="2996952"/>
            <a:ext cx="43204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6372200" y="3068960"/>
            <a:ext cx="50405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Скругленный прямоугольник 32"/>
          <p:cNvSpPr/>
          <p:nvPr/>
        </p:nvSpPr>
        <p:spPr>
          <a:xfrm>
            <a:off x="1475656" y="620688"/>
            <a:ext cx="2232248" cy="9144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Корневыми отпрысками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5580112" y="620688"/>
            <a:ext cx="2376264" cy="9144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Стеблевыми черенками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6948264" y="2636912"/>
            <a:ext cx="1872208" cy="9144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Отводками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1331640" y="2564904"/>
            <a:ext cx="1872208" cy="9144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Листовыми черенками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1475656" y="4725144"/>
            <a:ext cx="2376264" cy="9144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Видоизменения корня: луковицы, клубни, корневища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5724128" y="4725144"/>
            <a:ext cx="2448272" cy="9144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Ползучими стеблями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59632" y="620688"/>
            <a:ext cx="8136904" cy="21363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75"/>
              </a:lnSpc>
              <a:spcBef>
                <a:spcPts val="1200"/>
              </a:spcBef>
              <a:spcAft>
                <a:spcPts val="0"/>
              </a:spcAft>
            </a:pPr>
            <a:r>
              <a:rPr lang="ru-RU" sz="2800" b="1" i="1" dirty="0" smtClean="0">
                <a:solidFill>
                  <a:srgbClr val="0044CC"/>
                </a:solidFill>
                <a:ea typeface="Times New Roman"/>
                <a:cs typeface="Times New Roman" pitchFamily="18" charset="0"/>
              </a:rPr>
              <a:t>       </a:t>
            </a:r>
            <a:r>
              <a:rPr lang="ru-RU" sz="2800" b="1" i="1" dirty="0" smtClean="0">
                <a:solidFill>
                  <a:srgbClr val="266678"/>
                </a:solidFill>
                <a:ea typeface="Times New Roman"/>
                <a:cs typeface="Times New Roman" pitchFamily="18" charset="0"/>
              </a:rPr>
              <a:t>Ещё Сократ говорил,  что  научиться</a:t>
            </a:r>
          </a:p>
          <a:p>
            <a:pPr>
              <a:lnSpc>
                <a:spcPts val="1575"/>
              </a:lnSpc>
              <a:spcBef>
                <a:spcPts val="1200"/>
              </a:spcBef>
              <a:spcAft>
                <a:spcPts val="0"/>
              </a:spcAft>
            </a:pPr>
            <a:r>
              <a:rPr lang="ru-RU" sz="2800" b="1" i="1" dirty="0" smtClean="0">
                <a:solidFill>
                  <a:srgbClr val="266678"/>
                </a:solidFill>
                <a:ea typeface="Times New Roman"/>
                <a:cs typeface="Times New Roman" pitchFamily="18" charset="0"/>
              </a:rPr>
              <a:t>играть  на флейте  можно,  только  играя  на</a:t>
            </a:r>
          </a:p>
          <a:p>
            <a:pPr>
              <a:lnSpc>
                <a:spcPts val="1575"/>
              </a:lnSpc>
              <a:spcBef>
                <a:spcPts val="1200"/>
              </a:spcBef>
              <a:spcAft>
                <a:spcPts val="0"/>
              </a:spcAft>
            </a:pPr>
            <a:r>
              <a:rPr lang="ru-RU" sz="2800" b="1" i="1" dirty="0" smtClean="0">
                <a:solidFill>
                  <a:srgbClr val="266678"/>
                </a:solidFill>
                <a:ea typeface="Times New Roman"/>
                <a:cs typeface="Times New Roman" pitchFamily="18" charset="0"/>
              </a:rPr>
              <a:t> ней.</a:t>
            </a:r>
          </a:p>
          <a:p>
            <a:pPr>
              <a:lnSpc>
                <a:spcPts val="1575"/>
              </a:lnSpc>
              <a:spcBef>
                <a:spcPts val="1200"/>
              </a:spcBef>
              <a:spcAft>
                <a:spcPts val="0"/>
              </a:spcAft>
            </a:pPr>
            <a:r>
              <a:rPr lang="ru-RU" sz="2800" b="1" i="1" dirty="0" smtClean="0">
                <a:solidFill>
                  <a:srgbClr val="266678"/>
                </a:solidFill>
                <a:ea typeface="Times New Roman"/>
                <a:cs typeface="Times New Roman" pitchFamily="18" charset="0"/>
              </a:rPr>
              <a:t>       Точно также научиться основным  видам</a:t>
            </a:r>
          </a:p>
          <a:p>
            <a:pPr>
              <a:lnSpc>
                <a:spcPts val="1575"/>
              </a:lnSpc>
              <a:spcBef>
                <a:spcPts val="1200"/>
              </a:spcBef>
              <a:spcAft>
                <a:spcPts val="0"/>
              </a:spcAft>
            </a:pPr>
            <a:r>
              <a:rPr lang="ru-RU" sz="2800" b="1" i="1" dirty="0" smtClean="0">
                <a:solidFill>
                  <a:srgbClr val="266678"/>
                </a:solidFill>
                <a:ea typeface="Times New Roman"/>
                <a:cs typeface="Times New Roman" pitchFamily="18" charset="0"/>
              </a:rPr>
              <a:t> деятельности  можно, лишь  систематически</a:t>
            </a:r>
          </a:p>
          <a:p>
            <a:pPr>
              <a:lnSpc>
                <a:spcPts val="1575"/>
              </a:lnSpc>
              <a:spcBef>
                <a:spcPts val="1200"/>
              </a:spcBef>
              <a:spcAft>
                <a:spcPts val="0"/>
              </a:spcAft>
            </a:pPr>
            <a:r>
              <a:rPr lang="ru-RU" sz="2800" b="1" i="1" dirty="0" smtClean="0">
                <a:solidFill>
                  <a:srgbClr val="266678"/>
                </a:solidFill>
                <a:ea typeface="Times New Roman"/>
                <a:cs typeface="Times New Roman" pitchFamily="18" charset="0"/>
              </a:rPr>
              <a:t> выполняя  их в  процессе  обучения.</a:t>
            </a:r>
            <a:endParaRPr lang="ru-RU" sz="2800" b="1" i="1" dirty="0">
              <a:solidFill>
                <a:srgbClr val="266678"/>
              </a:solidFill>
            </a:endParaRPr>
          </a:p>
        </p:txBody>
      </p:sp>
      <p:pic>
        <p:nvPicPr>
          <p:cNvPr id="28674" name="Picture 2" descr="C:\Users\Public\Pictures\Sample Pictures\0a26d224384ddded76baa85aebafcf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2862064"/>
            <a:ext cx="3995936" cy="399593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691680" y="3284984"/>
            <a:ext cx="3942106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ВНИМАНИЕ!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35696" y="1268760"/>
            <a:ext cx="6707088" cy="2620888"/>
          </a:xfrm>
        </p:spPr>
        <p:txBody>
          <a:bodyPr/>
          <a:lstStyle/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4400" b="1" i="1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«Надо учить не содержанию науки, а деятельности по ее усвоению».</a:t>
            </a: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</a:t>
            </a: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b="1" i="1" dirty="0" smtClean="0">
                <a:solidFill>
                  <a:srgbClr val="266678"/>
                </a:solidFill>
                <a:latin typeface="Arial" charset="0"/>
                <a:cs typeface="Times New Roman" pitchFamily="18" charset="0"/>
              </a:rPr>
              <a:t>В.Г.Белинский</a:t>
            </a:r>
            <a:endParaRPr lang="ru-RU" dirty="0">
              <a:solidFill>
                <a:srgbClr val="266678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31640" y="980728"/>
            <a:ext cx="756084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>
                <a:solidFill>
                  <a:srgbClr val="C00000"/>
                </a:solidFill>
                <a:cs typeface="Times New Roman" pitchFamily="18" charset="0"/>
              </a:rPr>
              <a:t>Деятельностный подход </a:t>
            </a:r>
            <a:r>
              <a:rPr lang="ru-RU" sz="3600" b="1" i="1" dirty="0">
                <a:solidFill>
                  <a:srgbClr val="266678"/>
                </a:solidFill>
                <a:cs typeface="Times New Roman" pitchFamily="18" charset="0"/>
              </a:rPr>
              <a:t>- это организация учебного процесса, в котором главное место отводится активной и разносторонней, в максимальной степени самостоятельной познавательной деятельности школьника.</a:t>
            </a:r>
            <a:endParaRPr lang="ru-RU" sz="3600" b="1" dirty="0">
              <a:solidFill>
                <a:srgbClr val="266678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1403648" y="332656"/>
            <a:ext cx="7524328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 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266678"/>
                </a:solidFill>
                <a:effectLst/>
                <a:ea typeface="Times New Roman" pitchFamily="18" charset="0"/>
                <a:cs typeface="Arial" pitchFamily="34" charset="0"/>
              </a:rPr>
              <a:t>Целью деятельностного подхода является воспитание личности ребенка как субъекта жизнедеятельности. Быть субъектом – быть хозяином своей деятельности: ставить цели, решать задачи, отвечать за результаты.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rgbClr val="266678"/>
              </a:solidFill>
              <a:effectLst/>
              <a:cs typeface="Arial" pitchFamily="34" charset="0"/>
            </a:endParaRP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1331640" y="3501008"/>
            <a:ext cx="7596336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266678"/>
                </a:solidFill>
                <a:effectLst/>
                <a:ea typeface="Calibri" pitchFamily="34" charset="0"/>
                <a:cs typeface="Times New Roman" pitchFamily="18" charset="0"/>
              </a:rPr>
              <a:t>Учебная деятельность в разрезе системно-деятельностного подхода включает в себя следующие компоненты: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rgbClr val="266678"/>
              </a:solidFill>
              <a:effectLst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Calibri" pitchFamily="34" charset="0"/>
                <a:cs typeface="Times New Roman" pitchFamily="18" charset="0"/>
              </a:rPr>
              <a:t>- учебная задача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Calibri" pitchFamily="34" charset="0"/>
                <a:cs typeface="Times New Roman" pitchFamily="18" charset="0"/>
              </a:rPr>
              <a:t>- учебные действия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Calibri" pitchFamily="34" charset="0"/>
                <a:cs typeface="Times New Roman" pitchFamily="18" charset="0"/>
              </a:rPr>
              <a:t>- действия самоконтроля и самооценки.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1"/>
          <p:cNvSpPr txBox="1">
            <a:spLocks/>
          </p:cNvSpPr>
          <p:nvPr/>
        </p:nvSpPr>
        <p:spPr>
          <a:xfrm>
            <a:off x="1331640" y="548680"/>
            <a:ext cx="7632848" cy="1944216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66678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Задача</a:t>
            </a:r>
            <a:r>
              <a:rPr kumimoji="0" lang="ru-RU" sz="3200" b="1" i="0" u="none" strike="noStrike" kern="1200" cap="none" spc="0" normalizeH="0" noProof="0" dirty="0" smtClean="0">
                <a:ln>
                  <a:noFill/>
                </a:ln>
                <a:solidFill>
                  <a:srgbClr val="266678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учителя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66678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на современном этапе –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66678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не дать объем знаний, а научить учиться.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39144" y="3068960"/>
            <a:ext cx="770485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266678"/>
                </a:solidFill>
                <a:cs typeface="Times New Roman" pitchFamily="18" charset="0"/>
              </a:rPr>
              <a:t>Для того, чтобы знания учащихся были результатом </a:t>
            </a:r>
            <a:r>
              <a:rPr lang="ru-RU" sz="3200" b="1" dirty="0" smtClean="0">
                <a:solidFill>
                  <a:srgbClr val="266678"/>
                </a:solidFill>
                <a:cs typeface="Times New Roman" pitchFamily="18" charset="0"/>
              </a:rPr>
              <a:t>их собственных </a:t>
            </a:r>
            <a:r>
              <a:rPr lang="ru-RU" sz="3200" b="1" dirty="0">
                <a:solidFill>
                  <a:srgbClr val="266678"/>
                </a:solidFill>
                <a:cs typeface="Times New Roman" pitchFamily="18" charset="0"/>
              </a:rPr>
              <a:t>поисков, необходимо организовать эти поиски, управлять учащимися, </a:t>
            </a:r>
            <a:r>
              <a:rPr lang="ru-RU" sz="3200" b="1" dirty="0" smtClean="0">
                <a:solidFill>
                  <a:srgbClr val="266678"/>
                </a:solidFill>
                <a:cs typeface="Times New Roman" pitchFamily="18" charset="0"/>
              </a:rPr>
              <a:t>развивать </a:t>
            </a:r>
            <a:r>
              <a:rPr lang="ru-RU" sz="3200" b="1" dirty="0">
                <a:solidFill>
                  <a:srgbClr val="266678"/>
                </a:solidFill>
                <a:cs typeface="Times New Roman" pitchFamily="18" charset="0"/>
              </a:rPr>
              <a:t>их познавательную деятельность и логическое </a:t>
            </a:r>
            <a:r>
              <a:rPr lang="ru-RU" sz="3200" b="1" dirty="0" smtClean="0">
                <a:solidFill>
                  <a:srgbClr val="266678"/>
                </a:solidFill>
                <a:cs typeface="Times New Roman" pitchFamily="18" charset="0"/>
              </a:rPr>
              <a:t>мышление.</a:t>
            </a:r>
            <a:endParaRPr lang="ru-RU" sz="3200" b="1" dirty="0">
              <a:solidFill>
                <a:srgbClr val="266678"/>
              </a:solidFill>
              <a:cs typeface="Times New Roman" pitchFamily="18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4211960" y="1844824"/>
            <a:ext cx="774086" cy="11545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331640" y="260648"/>
            <a:ext cx="75608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ru-R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sz="2800" b="1" i="1" dirty="0" smtClean="0">
                <a:solidFill>
                  <a:srgbClr val="0044CC"/>
                </a:solidFill>
                <a:cs typeface="Arial" pitchFamily="34" charset="0"/>
              </a:rPr>
              <a:t> </a:t>
            </a:r>
            <a:r>
              <a:rPr lang="ru-RU" sz="2800" b="1" i="1" dirty="0" smtClean="0">
                <a:solidFill>
                  <a:srgbClr val="266678"/>
                </a:solidFill>
                <a:cs typeface="Arial" pitchFamily="34" charset="0"/>
              </a:rPr>
              <a:t>И в этом мне помогают такие приёмы и методы. </a:t>
            </a:r>
            <a:endParaRPr lang="ru-RU" sz="2800" b="1" i="1" dirty="0">
              <a:solidFill>
                <a:srgbClr val="266678"/>
              </a:solidFill>
              <a:cs typeface="Arial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3563888" y="2636912"/>
            <a:ext cx="2533843" cy="2533843"/>
            <a:chOff x="2662689" y="1017106"/>
            <a:chExt cx="2533843" cy="2533843"/>
          </a:xfrm>
        </p:grpSpPr>
        <p:sp>
          <p:nvSpPr>
            <p:cNvPr id="9" name="Овал 8"/>
            <p:cNvSpPr/>
            <p:nvPr/>
          </p:nvSpPr>
          <p:spPr>
            <a:xfrm>
              <a:off x="2662689" y="1017106"/>
              <a:ext cx="2533843" cy="2533843"/>
            </a:xfrm>
            <a:prstGeom prst="ellipse">
              <a:avLst/>
            </a:prstGeom>
            <a:solidFill>
              <a:srgbClr val="00B0F0">
                <a:alpha val="50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0" name="Овал 4"/>
            <p:cNvSpPr/>
            <p:nvPr/>
          </p:nvSpPr>
          <p:spPr>
            <a:xfrm>
              <a:off x="2806706" y="1388178"/>
              <a:ext cx="2018754" cy="17916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82550" tIns="82550" rIns="82550" bIns="8255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6500" b="1" i="1" dirty="0" smtClean="0">
                  <a:latin typeface="Times New Roman" pitchFamily="18" charset="0"/>
                  <a:cs typeface="Times New Roman" pitchFamily="18" charset="0"/>
                </a:rPr>
                <a:t>С</a:t>
              </a:r>
              <a:r>
                <a:rPr lang="ru-RU" sz="6500" b="1" i="1" kern="1200" dirty="0" smtClean="0">
                  <a:latin typeface="Times New Roman" pitchFamily="18" charset="0"/>
                  <a:cs typeface="Times New Roman" pitchFamily="18" charset="0"/>
                </a:rPr>
                <a:t>ДП</a:t>
              </a:r>
              <a:endParaRPr lang="ru-RU" sz="6500" b="1" i="1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3635896" y="1268760"/>
            <a:ext cx="2304258" cy="1368152"/>
            <a:chOff x="2957502" y="452"/>
            <a:chExt cx="1944218" cy="1266921"/>
          </a:xfrm>
        </p:grpSpPr>
        <p:sp>
          <p:nvSpPr>
            <p:cNvPr id="12" name="Овал 11"/>
            <p:cNvSpPr/>
            <p:nvPr/>
          </p:nvSpPr>
          <p:spPr>
            <a:xfrm>
              <a:off x="2957502" y="452"/>
              <a:ext cx="1944218" cy="1266921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3" name="Овал 4"/>
            <p:cNvSpPr/>
            <p:nvPr/>
          </p:nvSpPr>
          <p:spPr>
            <a:xfrm>
              <a:off x="3242226" y="185988"/>
              <a:ext cx="1374770" cy="8958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300" kern="1200" dirty="0" smtClean="0">
                  <a:latin typeface="Times New Roman" pitchFamily="18" charset="0"/>
                  <a:cs typeface="Times New Roman" pitchFamily="18" charset="0"/>
                </a:rPr>
                <a:t>Установление связи между отдельными элементами и блоками знаний</a:t>
              </a:r>
              <a:endParaRPr lang="ru-RU" sz="13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5868144" y="2348880"/>
            <a:ext cx="2088232" cy="1440160"/>
            <a:chOff x="4424138" y="825509"/>
            <a:chExt cx="1869026" cy="1206592"/>
          </a:xfrm>
        </p:grpSpPr>
        <p:sp>
          <p:nvSpPr>
            <p:cNvPr id="15" name="Овал 14"/>
            <p:cNvSpPr/>
            <p:nvPr/>
          </p:nvSpPr>
          <p:spPr>
            <a:xfrm>
              <a:off x="4424138" y="825509"/>
              <a:ext cx="1869026" cy="1206592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6" name="Овал 4"/>
            <p:cNvSpPr/>
            <p:nvPr/>
          </p:nvSpPr>
          <p:spPr>
            <a:xfrm>
              <a:off x="4697852" y="1011045"/>
              <a:ext cx="1321600" cy="8958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300" dirty="0" smtClean="0">
                  <a:latin typeface="Times New Roman" pitchFamily="18" charset="0"/>
                  <a:cs typeface="Times New Roman" pitchFamily="18" charset="0"/>
                </a:rPr>
                <a:t>О</a:t>
              </a:r>
              <a:r>
                <a:rPr lang="ru-RU" sz="1300" kern="1200" dirty="0" smtClean="0">
                  <a:latin typeface="Times New Roman" pitchFamily="18" charset="0"/>
                  <a:cs typeface="Times New Roman" pitchFamily="18" charset="0"/>
                </a:rPr>
                <a:t>писывать объекты, следуя плану</a:t>
              </a:r>
              <a:endParaRPr lang="ru-RU" sz="13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1691680" y="2492896"/>
            <a:ext cx="2045712" cy="1368152"/>
            <a:chOff x="1585725" y="825509"/>
            <a:chExt cx="1829688" cy="1266921"/>
          </a:xfrm>
        </p:grpSpPr>
        <p:sp>
          <p:nvSpPr>
            <p:cNvPr id="18" name="Овал 17"/>
            <p:cNvSpPr/>
            <p:nvPr/>
          </p:nvSpPr>
          <p:spPr>
            <a:xfrm>
              <a:off x="1585725" y="825509"/>
              <a:ext cx="1829688" cy="1266921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9" name="Овал 4"/>
            <p:cNvSpPr/>
            <p:nvPr/>
          </p:nvSpPr>
          <p:spPr>
            <a:xfrm>
              <a:off x="1650129" y="1011045"/>
              <a:ext cx="1610102" cy="8958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300" kern="1200" dirty="0" smtClean="0">
                  <a:latin typeface="Times New Roman" pitchFamily="18" charset="0"/>
                  <a:cs typeface="Times New Roman" pitchFamily="18" charset="0"/>
                </a:rPr>
                <a:t>Составление кластера-графическая организация материала</a:t>
              </a:r>
            </a:p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300" dirty="0" smtClean="0">
                  <a:latin typeface="Times New Roman" pitchFamily="18" charset="0"/>
                  <a:cs typeface="Times New Roman" pitchFamily="18" charset="0"/>
                </a:rPr>
                <a:t>(схема)</a:t>
              </a:r>
              <a:endParaRPr lang="ru-RU" sz="13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1619672" y="4149080"/>
            <a:ext cx="2232248" cy="1296144"/>
            <a:chOff x="2957502" y="452"/>
            <a:chExt cx="1944218" cy="1266921"/>
          </a:xfrm>
        </p:grpSpPr>
        <p:sp>
          <p:nvSpPr>
            <p:cNvPr id="30" name="Овал 29"/>
            <p:cNvSpPr/>
            <p:nvPr/>
          </p:nvSpPr>
          <p:spPr>
            <a:xfrm>
              <a:off x="2957502" y="452"/>
              <a:ext cx="1944218" cy="1266921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31" name="Овал 4"/>
            <p:cNvSpPr/>
            <p:nvPr/>
          </p:nvSpPr>
          <p:spPr>
            <a:xfrm>
              <a:off x="3242226" y="185988"/>
              <a:ext cx="1374770" cy="8958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300" dirty="0" smtClean="0">
                  <a:latin typeface="Times New Roman" pitchFamily="18" charset="0"/>
                  <a:cs typeface="Times New Roman" pitchFamily="18" charset="0"/>
                </a:rPr>
                <a:t>Мозговой штурм</a:t>
              </a:r>
              <a:endParaRPr lang="ru-RU" sz="13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5796136" y="4149080"/>
            <a:ext cx="2304256" cy="1368152"/>
            <a:chOff x="2957502" y="452"/>
            <a:chExt cx="1944218" cy="1266921"/>
          </a:xfrm>
        </p:grpSpPr>
        <p:sp>
          <p:nvSpPr>
            <p:cNvPr id="33" name="Овал 32"/>
            <p:cNvSpPr/>
            <p:nvPr/>
          </p:nvSpPr>
          <p:spPr>
            <a:xfrm>
              <a:off x="2957502" y="452"/>
              <a:ext cx="1944218" cy="1266921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34" name="Овал 4"/>
            <p:cNvSpPr/>
            <p:nvPr/>
          </p:nvSpPr>
          <p:spPr>
            <a:xfrm>
              <a:off x="3242226" y="185988"/>
              <a:ext cx="1374770" cy="8958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300" dirty="0" smtClean="0">
                  <a:latin typeface="Times New Roman" pitchFamily="18" charset="0"/>
                  <a:cs typeface="Times New Roman" pitchFamily="18" charset="0"/>
                </a:rPr>
                <a:t>Исследование,</a:t>
              </a:r>
            </a:p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300" dirty="0" smtClean="0">
                  <a:latin typeface="Times New Roman" pitchFamily="18" charset="0"/>
                  <a:cs typeface="Times New Roman" pitchFamily="18" charset="0"/>
                </a:rPr>
                <a:t>наблюдение </a:t>
              </a:r>
              <a:endParaRPr lang="ru-RU" sz="13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3707904" y="5157192"/>
            <a:ext cx="2304258" cy="1368152"/>
            <a:chOff x="2957502" y="452"/>
            <a:chExt cx="1944218" cy="1266921"/>
          </a:xfrm>
        </p:grpSpPr>
        <p:sp>
          <p:nvSpPr>
            <p:cNvPr id="36" name="Овал 35"/>
            <p:cNvSpPr/>
            <p:nvPr/>
          </p:nvSpPr>
          <p:spPr>
            <a:xfrm>
              <a:off x="2957502" y="452"/>
              <a:ext cx="1944218" cy="1266921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37" name="Овал 4"/>
            <p:cNvSpPr/>
            <p:nvPr/>
          </p:nvSpPr>
          <p:spPr>
            <a:xfrm>
              <a:off x="3242226" y="185988"/>
              <a:ext cx="1374770" cy="8958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3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13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3923928" y="5589240"/>
            <a:ext cx="1944216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Моделирование и анализ жизненных ситуаций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188640"/>
            <a:ext cx="7272808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АНАЛИЗ</a:t>
            </a:r>
          </a:p>
          <a:p>
            <a:r>
              <a:rPr lang="ru-RU" sz="3200" b="1" i="1" dirty="0" smtClean="0">
                <a:solidFill>
                  <a:srgbClr val="0044CC"/>
                </a:solidFill>
              </a:rPr>
              <a:t>Из представленных  организмов составьте пары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2400" dirty="0" smtClean="0">
                <a:solidFill>
                  <a:srgbClr val="C00000"/>
                </a:solidFill>
              </a:rPr>
              <a:t>   1 вар.  </a:t>
            </a:r>
            <a:r>
              <a:rPr lang="ru-RU" sz="2400" dirty="0" smtClean="0">
                <a:solidFill>
                  <a:srgbClr val="002060"/>
                </a:solidFill>
              </a:rPr>
              <a:t>Хищник-жертва </a:t>
            </a:r>
            <a:r>
              <a:rPr lang="ru-RU" sz="2400" dirty="0" smtClean="0"/>
              <a:t>  </a:t>
            </a:r>
            <a:br>
              <a:rPr lang="ru-RU" sz="2400" dirty="0" smtClean="0"/>
            </a:br>
            <a:r>
              <a:rPr lang="ru-RU" sz="2400" dirty="0" smtClean="0">
                <a:solidFill>
                  <a:srgbClr val="C00000"/>
                </a:solidFill>
              </a:rPr>
              <a:t>   2 вар</a:t>
            </a:r>
            <a:r>
              <a:rPr lang="ru-RU" sz="2400" dirty="0" smtClean="0">
                <a:solidFill>
                  <a:srgbClr val="002060"/>
                </a:solidFill>
              </a:rPr>
              <a:t>.  Паразит-хозяин</a:t>
            </a: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200" b="1" dirty="0" smtClean="0">
                <a:solidFill>
                  <a:srgbClr val="002060"/>
                </a:solidFill>
              </a:rPr>
              <a:t>Кошка, заяц, береза, мышь, свинья,  блоха, бычий цепень, волк, лиса, печеночный сосальщик, корова, трутовик, медведь, щука, человек, клещ, карась, кишечная палочка, сова, свиной цепень, петров крест.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Конспекты &quot; Конспекты Малахов+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5445224"/>
            <a:ext cx="1907704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3" descr="74225686_9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1556792"/>
            <a:ext cx="2208589" cy="161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403648" y="2996951"/>
          <a:ext cx="7128791" cy="3673860"/>
        </p:xfrm>
        <a:graphic>
          <a:graphicData uri="http://schemas.openxmlformats.org/drawingml/2006/table">
            <a:tbl>
              <a:tblPr/>
              <a:tblGrid>
                <a:gridCol w="3260136"/>
                <a:gridCol w="1483171"/>
                <a:gridCol w="2385484"/>
              </a:tblGrid>
              <a:tr h="3409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Жабры рыбы</a:t>
                      </a:r>
                      <a:endParaRPr lang="ru-RU" sz="18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9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9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Легкие лягушки</a:t>
                      </a:r>
                      <a:endParaRPr lang="ru-RU" sz="18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9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Кислород, растворенный в воде</a:t>
                      </a:r>
                      <a:endParaRPr lang="ru-RU" sz="18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9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Кожа лягушки</a:t>
                      </a:r>
                      <a:endParaRPr lang="ru-RU" sz="18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9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Атмосферный воздух</a:t>
                      </a:r>
                      <a:endParaRPr lang="ru-RU" sz="18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9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Легкие человека</a:t>
                      </a:r>
                      <a:endParaRPr lang="ru-RU" sz="18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9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75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Дыхательные отверстия жука-плавунца</a:t>
                      </a:r>
                      <a:endParaRPr lang="ru-RU" sz="18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475656" y="260648"/>
            <a:ext cx="7416824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dirty="0" smtClean="0">
                <a:solidFill>
                  <a:srgbClr val="C00000"/>
                </a:solidFill>
                <a:latin typeface="+mj-lt"/>
                <a:ea typeface="Calibri" pitchFamily="34" charset="0"/>
                <a:cs typeface="Times New Roman" pitchFamily="18" charset="0"/>
              </a:rPr>
              <a:t>АНАЛИЗ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Одни животные получают кислород из воды в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Calibri" pitchFamily="34" charset="0"/>
                <a:cs typeface="Calibri" pitchFamily="34" charset="0"/>
              </a:rPr>
              <a:t>растворенном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виде, другие – из атмосферного воздуха.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i="1" dirty="0" smtClean="0">
                <a:solidFill>
                  <a:srgbClr val="0044CC"/>
                </a:solidFill>
                <a:latin typeface="+mj-lt"/>
                <a:ea typeface="Calibri" pitchFamily="34" charset="0"/>
                <a:cs typeface="Times New Roman" pitchFamily="18" charset="0"/>
              </a:rPr>
              <a:t>С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44CC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оедини стрелками соответствующие друг другу  понятия.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44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74638"/>
            <a:ext cx="7283152" cy="1143000"/>
          </a:xfrm>
        </p:spPr>
        <p:txBody>
          <a:bodyPr/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СИНТЕЗ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19473" name="Picture 17" descr="f_09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844824"/>
            <a:ext cx="1203862" cy="1512168"/>
          </a:xfrm>
          <a:prstGeom prst="rect">
            <a:avLst/>
          </a:prstGeom>
          <a:noFill/>
        </p:spPr>
      </p:pic>
      <p:pic>
        <p:nvPicPr>
          <p:cNvPr id="19472" name="Picture 16" descr="f_09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39" y="1844824"/>
            <a:ext cx="1042369" cy="1512168"/>
          </a:xfrm>
          <a:prstGeom prst="rect">
            <a:avLst/>
          </a:prstGeom>
          <a:noFill/>
        </p:spPr>
      </p:pic>
      <p:pic>
        <p:nvPicPr>
          <p:cNvPr id="19471" name="Picture 15" descr="f_090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1844823"/>
            <a:ext cx="1080120" cy="1463847"/>
          </a:xfrm>
          <a:prstGeom prst="rect">
            <a:avLst/>
          </a:prstGeom>
          <a:noFill/>
        </p:spPr>
      </p:pic>
      <p:pic>
        <p:nvPicPr>
          <p:cNvPr id="19470" name="Picture 14" descr="f_09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1844823"/>
            <a:ext cx="1080120" cy="1463847"/>
          </a:xfrm>
          <a:prstGeom prst="rect">
            <a:avLst/>
          </a:prstGeom>
          <a:noFill/>
        </p:spPr>
      </p:pic>
      <p:pic>
        <p:nvPicPr>
          <p:cNvPr id="19469" name="Picture 13" descr="f_090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36295" y="1844824"/>
            <a:ext cx="1080121" cy="1444838"/>
          </a:xfrm>
          <a:prstGeom prst="rect">
            <a:avLst/>
          </a:prstGeom>
          <a:noFill/>
        </p:spPr>
      </p:pic>
      <p:sp>
        <p:nvSpPr>
          <p:cNvPr id="19474" name="Rectangle 18"/>
          <p:cNvSpPr>
            <a:spLocks noChangeArrowheads="1"/>
          </p:cNvSpPr>
          <p:nvPr/>
        </p:nvSpPr>
        <p:spPr bwMode="auto">
          <a:xfrm>
            <a:off x="1259632" y="836712"/>
            <a:ext cx="7488832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44CC"/>
                </a:solidFill>
                <a:effectLst/>
                <a:ea typeface="Times New Roman" pitchFamily="18" charset="0"/>
                <a:cs typeface="Arial" pitchFamily="34" charset="0"/>
              </a:rPr>
              <a:t>Что объединяет все представленные организмы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rgbClr val="0044CC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75" name="Rectangle 19"/>
          <p:cNvSpPr>
            <a:spLocks noChangeArrowheads="1"/>
          </p:cNvSpPr>
          <p:nvPr/>
        </p:nvSpPr>
        <p:spPr bwMode="auto">
          <a:xfrm>
            <a:off x="228600" y="1438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76" name="Rectangle 20"/>
          <p:cNvSpPr>
            <a:spLocks noChangeArrowheads="1"/>
          </p:cNvSpPr>
          <p:nvPr/>
        </p:nvSpPr>
        <p:spPr bwMode="auto">
          <a:xfrm>
            <a:off x="228600" y="2419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77" name="Rectangle 21"/>
          <p:cNvSpPr>
            <a:spLocks noChangeArrowheads="1"/>
          </p:cNvSpPr>
          <p:nvPr/>
        </p:nvSpPr>
        <p:spPr bwMode="auto">
          <a:xfrm>
            <a:off x="228600" y="3400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78" name="Rectangle 22"/>
          <p:cNvSpPr>
            <a:spLocks noChangeArrowheads="1"/>
          </p:cNvSpPr>
          <p:nvPr/>
        </p:nvSpPr>
        <p:spPr bwMode="auto">
          <a:xfrm>
            <a:off x="228600" y="4381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79" name="Rectangle 23"/>
          <p:cNvSpPr>
            <a:spLocks noChangeArrowheads="1"/>
          </p:cNvSpPr>
          <p:nvPr/>
        </p:nvSpPr>
        <p:spPr bwMode="auto">
          <a:xfrm>
            <a:off x="228600" y="5362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80" name="Rectangle 24"/>
          <p:cNvSpPr>
            <a:spLocks noChangeArrowheads="1"/>
          </p:cNvSpPr>
          <p:nvPr/>
        </p:nvSpPr>
        <p:spPr bwMode="auto">
          <a:xfrm>
            <a:off x="1259632" y="3933637"/>
            <a:ext cx="788436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i="1" dirty="0" smtClean="0">
                <a:solidFill>
                  <a:srgbClr val="0044CC"/>
                </a:solidFill>
                <a:ea typeface="Times New Roman" pitchFamily="18" charset="0"/>
                <a:cs typeface="Arial" pitchFamily="34" charset="0"/>
              </a:rPr>
              <a:t>Н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44CC"/>
                </a:solidFill>
                <a:effectLst/>
                <a:ea typeface="Times New Roman" pitchFamily="18" charset="0"/>
                <a:cs typeface="Arial" pitchFamily="34" charset="0"/>
              </a:rPr>
              <a:t>азовите общим словом: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пыльник, пыльца, рыльце, насекомое, ветер</a:t>
            </a:r>
          </a:p>
          <a:p>
            <a:pPr marL="514350" lvl="0" indent="-51435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sz="2800" b="1" dirty="0" smtClean="0">
                <a:solidFill>
                  <a:srgbClr val="002060"/>
                </a:solidFill>
              </a:rPr>
              <a:t>Свет, кислород, органические вещества, лист, хлоропласты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20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1859B"/>
      </a:hlink>
      <a:folHlink>
        <a:srgbClr val="205867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461</Words>
  <Application>Microsoft Office PowerPoint</Application>
  <PresentationFormat>Экран (4:3)</PresentationFormat>
  <Paragraphs>95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Формы и методы работы по реализации системно-деятельностного подхода в обучении биологии. Опыт работы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СИНТЕЗ </vt:lpstr>
      <vt:lpstr>Слайд 10</vt:lpstr>
      <vt:lpstr>Слайд 11</vt:lpstr>
      <vt:lpstr>Слайд 12</vt:lpstr>
      <vt:lpstr>1. Определите части цветка, изображённого на рисунке. 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29</cp:revision>
  <dcterms:created xsi:type="dcterms:W3CDTF">2014-11-07T17:01:55Z</dcterms:created>
  <dcterms:modified xsi:type="dcterms:W3CDTF">2026-05-21T23:06:51Z</dcterms:modified>
</cp:coreProperties>
</file>