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7" r:id="rId10"/>
    <p:sldId id="268" r:id="rId11"/>
    <p:sldId id="266" r:id="rId12"/>
    <p:sldId id="25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27376E-2BBA-48D6-A94A-82B541E75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460F8-9D48-4787-8202-67992906A9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7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0632A-1F70-4BA4-900A-020BF4DFED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2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52C14-7926-45B4-98B1-CF26F085B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5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E6CB8-E87A-4738-9723-8DEEBD56E8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9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70495-599C-4522-BB77-97982F0092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63BD0-3283-4133-A293-28AF23AB1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4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ACD93-1A81-4B1C-ADAA-1C4A581D5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7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E06F2-6BED-4A40-95D6-F6F8F6FDDB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7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E6E48-4F78-454D-95CD-C7C2EE24E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9B11E-F5A7-4094-A916-DDA0F2703E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8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9706CB-F792-4F31-8344-0422D8F7E5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7944" y="692696"/>
            <a:ext cx="4316016" cy="1470025"/>
          </a:xfrm>
        </p:spPr>
        <p:txBody>
          <a:bodyPr/>
          <a:lstStyle/>
          <a:p>
            <a:pPr algn="r"/>
            <a:r>
              <a:rPr lang="ru-RU" sz="1800" b="1" dirty="0" smtClean="0">
                <a:latin typeface="Monotype Corsiva" pitchFamily="66" charset="0"/>
              </a:rPr>
              <a:t>Гимнастика, физические упражнения, 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ходьба должны прочно войти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 в повседневный быт каждого,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 кто хочет сохранить работоспособность, 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здоровье, полноценную и 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радостную жизнь.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200" b="1" dirty="0" smtClean="0">
                <a:latin typeface="Adobe Fangsong Std R" pitchFamily="18" charset="-128"/>
                <a:ea typeface="Adobe Fangsong Std R" pitchFamily="18" charset="-128"/>
              </a:rPr>
              <a:t>Гиппократ.</a:t>
            </a:r>
            <a:r>
              <a:rPr lang="ru-RU" sz="1200" b="1" dirty="0">
                <a:latin typeface="Adobe Fangsong Std R" pitchFamily="18" charset="-128"/>
                <a:ea typeface="Adobe Fangsong Std R" pitchFamily="18" charset="-128"/>
              </a:rPr>
              <a:t/>
            </a:r>
            <a:br>
              <a:rPr lang="ru-RU" sz="1200" b="1" dirty="0">
                <a:latin typeface="Adobe Fangsong Std R" pitchFamily="18" charset="-128"/>
                <a:ea typeface="Adobe Fangsong Std R" pitchFamily="18" charset="-128"/>
              </a:rPr>
            </a:br>
            <a:endParaRPr lang="ru-RU" sz="1200" b="1" dirty="0"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9832" y="2852936"/>
            <a:ext cx="5328592" cy="201622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  <a:cs typeface="Times New Roman"/>
              </a:rPr>
              <a:t>Использование </a:t>
            </a:r>
            <a:r>
              <a:rPr lang="ru-RU" sz="2400" b="1" i="1" dirty="0" err="1" smtClean="0">
                <a:effectLst/>
                <a:latin typeface="Times New Roman"/>
                <a:ea typeface="Times New Roman"/>
                <a:cs typeface="Times New Roman"/>
              </a:rPr>
              <a:t>здоровьесберегающих</a:t>
            </a:r>
            <a:r>
              <a:rPr lang="ru-RU" sz="2400" b="1" i="1" dirty="0" smtClean="0">
                <a:effectLst/>
                <a:latin typeface="Times New Roman"/>
                <a:ea typeface="Times New Roman"/>
                <a:cs typeface="Times New Roman"/>
              </a:rPr>
              <a:t> технологий на уроках физической культуры.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(из опыта работы)</a:t>
            </a:r>
            <a:endParaRPr lang="ru-RU" sz="2400" b="1" i="1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8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l"/>
            <a:r>
              <a:rPr lang="ru-RU" sz="1400" b="1" i="1" dirty="0" smtClean="0">
                <a:latin typeface="Gungsuh" pitchFamily="18" charset="-127"/>
                <a:ea typeface="Gungsuh" pitchFamily="18" charset="-127"/>
              </a:rPr>
              <a:t>Подготовила: </a:t>
            </a:r>
            <a:r>
              <a:rPr lang="ru-RU" sz="1400" dirty="0" smtClean="0">
                <a:latin typeface="Gungsuh" pitchFamily="18" charset="-127"/>
                <a:ea typeface="Gungsuh" pitchFamily="18" charset="-127"/>
              </a:rPr>
              <a:t>учитель физической культуры </a:t>
            </a:r>
          </a:p>
          <a:p>
            <a:pPr algn="l"/>
            <a:r>
              <a:rPr lang="ru-RU" sz="1400" dirty="0" smtClean="0">
                <a:latin typeface="Gungsuh" pitchFamily="18" charset="-127"/>
                <a:ea typeface="Gungsuh" pitchFamily="18" charset="-127"/>
              </a:rPr>
              <a:t>МБОУ </a:t>
            </a:r>
            <a:r>
              <a:rPr lang="ru-RU" sz="1400" dirty="0" err="1" smtClean="0">
                <a:latin typeface="Gungsuh" pitchFamily="18" charset="-127"/>
                <a:ea typeface="Gungsuh" pitchFamily="18" charset="-127"/>
              </a:rPr>
              <a:t>Зимовниковской</a:t>
            </a:r>
            <a:r>
              <a:rPr lang="ru-RU" sz="1400" dirty="0" smtClean="0">
                <a:latin typeface="Gungsuh" pitchFamily="18" charset="-127"/>
                <a:ea typeface="Gungsuh" pitchFamily="18" charset="-127"/>
              </a:rPr>
              <a:t> СОШ №10</a:t>
            </a:r>
            <a:endParaRPr lang="ru-RU" sz="1800" dirty="0" smtClean="0">
              <a:latin typeface="Gungsuh" pitchFamily="18" charset="-127"/>
              <a:ea typeface="Gungsuh" pitchFamily="18" charset="-127"/>
            </a:endParaRPr>
          </a:p>
          <a:p>
            <a:pPr algn="l"/>
            <a:r>
              <a:rPr lang="ru-RU" sz="1800" b="1" i="1" dirty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1800" b="1" i="1" dirty="0" smtClean="0">
                <a:latin typeface="Gungsuh" pitchFamily="18" charset="-127"/>
                <a:ea typeface="Gungsuh" pitchFamily="18" charset="-127"/>
              </a:rPr>
              <a:t>      Медведева   Светлана   Викторовна</a:t>
            </a:r>
          </a:p>
          <a:p>
            <a:pPr algn="l"/>
            <a:endParaRPr lang="ru-RU" sz="1800" b="1" i="1" dirty="0">
              <a:latin typeface="Gungsuh" pitchFamily="18" charset="-127"/>
              <a:ea typeface="Gungsuh" pitchFamily="18" charset="-127"/>
            </a:endParaRPr>
          </a:p>
          <a:p>
            <a:pPr algn="l"/>
            <a:r>
              <a:rPr lang="ru-RU" sz="1800" dirty="0" smtClean="0"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        п. Зимовники</a:t>
            </a:r>
          </a:p>
          <a:p>
            <a:pPr algn="l"/>
            <a:r>
              <a:rPr lang="ru-RU" sz="1800" dirty="0" smtClean="0"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                2026 г.</a:t>
            </a:r>
            <a:endParaRPr lang="ru-RU" sz="1800" dirty="0"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pic>
        <p:nvPicPr>
          <p:cNvPr id="1026" name="Picture 2" descr="D:\фотки с телефона\фото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ct val="0"/>
              </a:spcBef>
              <a:buFontTx/>
              <a:buAutoNum type="arabicPeriod"/>
              <a:tabLst>
                <a:tab pos="962025" algn="l"/>
              </a:tabLst>
            </a:pPr>
            <a:r>
              <a:rPr lang="ru-RU" sz="2400" kern="1200" dirty="0">
                <a:latin typeface="Times New Roman" pitchFamily="18" charset="0"/>
                <a:cs typeface="Times New Roman" pitchFamily="18" charset="0"/>
              </a:rPr>
              <a:t>Повышение успеваемости по предмету.</a:t>
            </a:r>
          </a:p>
          <a:p>
            <a:pPr lvl="0">
              <a:spcBef>
                <a:spcPct val="0"/>
              </a:spcBef>
              <a:buFontTx/>
              <a:buAutoNum type="arabicPeriod"/>
              <a:tabLst>
                <a:tab pos="962025" algn="l"/>
              </a:tabLst>
            </a:pPr>
            <a:r>
              <a:rPr lang="ru-RU" sz="2400" kern="1200" dirty="0">
                <a:latin typeface="Times New Roman" pitchFamily="18" charset="0"/>
                <a:cs typeface="Times New Roman" pitchFamily="18" charset="0"/>
              </a:rPr>
              <a:t>Рост физической подготовленности. </a:t>
            </a:r>
          </a:p>
          <a:p>
            <a:pPr lvl="0">
              <a:spcBef>
                <a:spcPct val="0"/>
              </a:spcBef>
              <a:buFontTx/>
              <a:buAutoNum type="arabicPeriod"/>
              <a:tabLst>
                <a:tab pos="962025" algn="l"/>
              </a:tabLst>
            </a:pPr>
            <a:r>
              <a:rPr lang="ru-RU" sz="2400" kern="1200" dirty="0">
                <a:latin typeface="Times New Roman" pitchFamily="18" charset="0"/>
                <a:cs typeface="Times New Roman" pitchFamily="18" charset="0"/>
              </a:rPr>
              <a:t>Мотивация к   соблюдению здорового образа жизни.</a:t>
            </a:r>
          </a:p>
          <a:p>
            <a:pPr lvl="0">
              <a:spcBef>
                <a:spcPct val="0"/>
              </a:spcBef>
              <a:buFontTx/>
              <a:buAutoNum type="arabicPeriod"/>
              <a:tabLst>
                <a:tab pos="962025" algn="l"/>
              </a:tabLst>
            </a:pPr>
            <a:r>
              <a:rPr lang="ru-RU" sz="2400" kern="1200" dirty="0">
                <a:latin typeface="Times New Roman" pitchFamily="18" charset="0"/>
                <a:cs typeface="Times New Roman" pitchFamily="18" charset="0"/>
              </a:rPr>
              <a:t>Повышение динамики состояния здоровья </a:t>
            </a:r>
            <a:r>
              <a:rPr lang="ru-RU" sz="2400" kern="1200" dirty="0" smtClean="0">
                <a:latin typeface="Times New Roman" pitchFamily="18" charset="0"/>
                <a:cs typeface="Times New Roman" pitchFamily="18" charset="0"/>
              </a:rPr>
              <a:t>учащихся.</a:t>
            </a:r>
            <a:endParaRPr lang="ru-RU" sz="2400" kern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8194" name="Picture 2" descr="D:\программы 2025-2026\опыт работы\IMG_811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3" b="18708"/>
          <a:stretch/>
        </p:blipFill>
        <p:spPr bwMode="auto">
          <a:xfrm>
            <a:off x="323528" y="3212976"/>
            <a:ext cx="5904656" cy="20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программы 2025-2026\опыт работы\IMG_889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5" b="24970"/>
          <a:stretch/>
        </p:blipFill>
        <p:spPr bwMode="auto">
          <a:xfrm>
            <a:off x="2936451" y="4725144"/>
            <a:ext cx="5904656" cy="203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0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Дифференцированный  и  индивидуальный  подход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обучащимся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позволяет создать ситуацию успеха для ребят с разными физическими возможностями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результате осуществления связи обучения с практикой посредством организации самостоятельной творческой деятельности обучающихся в урочное и внеурочное время, за период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2025-2026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учебного года были достигнуты следующие результаты: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военно-патриотическая игра «Зарница 2.0» – 1 место (среднее звено) и 7 место в зональных соревнованиях;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Участие в легкоатлетических соревнованиях;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Соревнования по баскетболу (мальчики – 1 место, девочки – 3 место) 7-8 классы;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1-3, 5-6 классов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участвовали в сдаче ГТО.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новые фотки\казачьи фотки\Донцы готовы к ГТО 26.11.2014г\Фото03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72"/>
          <a:stretch/>
        </p:blipFill>
        <p:spPr bwMode="auto">
          <a:xfrm>
            <a:off x="6876256" y="4125382"/>
            <a:ext cx="1848636" cy="2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sz="1800" dirty="0" smtClean="0"/>
              <a:t>     </a:t>
            </a:r>
            <a:r>
              <a:rPr lang="ru-RU" sz="2000" b="1" i="1" dirty="0" smtClean="0">
                <a:latin typeface="Monotype Corsiva" pitchFamily="66" charset="0"/>
              </a:rPr>
              <a:t>«Забота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 и вера в  свои  силы»                        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В.А.Сухомлинский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8024" y="2008980"/>
            <a:ext cx="3900486" cy="419736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2357430"/>
            <a:ext cx="3995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технологии должны,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несомненно, </a:t>
            </a: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использоваться  в процессе </a:t>
            </a: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оздоровления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обучающихся.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8163" y="5969961"/>
            <a:ext cx="437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внимание!!!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5" y="2579553"/>
            <a:ext cx="474183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/>
          <a:lstStyle/>
          <a:p>
            <a:pPr>
              <a:lnSpc>
                <a:spcPts val="144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Многочисленные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исследования последних лет показывают, что около 25 – 30% детей, приходящих в 1-е классы, имеют те или иные отклонения в состоянии здоровья.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время увеличена учебная нагрузка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функциональные возможности организма детей.</a:t>
            </a:r>
          </a:p>
          <a:p>
            <a:pPr>
              <a:lnSpc>
                <a:spcPts val="1440"/>
              </a:lnSpc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40"/>
              </a:lnSpc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За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период обучения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образовательной организации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число здоровых детей уменьшается в 4 раза, число близоруких детей увеличивается с 1 класса к выпускным с 3,9% до 12,3%, с нервно-психическими расстройствами – с 5,6% до 16,4%, нарушениями осанки с 1,9% до 16,8%. Одна из самых частых патологий 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нарушение остроты зрения. Охрана зрения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должна быть направлена не только на предупреждение близорукости, но и на сдерживание её прогрессирования.</a:t>
            </a:r>
          </a:p>
          <a:p>
            <a:pPr>
              <a:lnSpc>
                <a:spcPts val="1440"/>
              </a:lnSpc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40"/>
              </a:lnSpc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образом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перед нами стоит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сохранения и укрепления здоровья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после поступления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образовательную организацию,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когда возрастает и психологическая и физическая нагрузка на детский организм.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40"/>
              </a:lnSpc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40"/>
              </a:lnSpc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Забота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 здоровье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обучающихся- </a:t>
            </a:r>
          </a:p>
          <a:p>
            <a:pPr>
              <a:lnSpc>
                <a:spcPts val="1440"/>
              </a:lnSpc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обязанность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ОО,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учителя.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сделать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сохранения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укрепления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здоровья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школьников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чем врач!</a:t>
            </a:r>
          </a:p>
          <a:p>
            <a:pPr>
              <a:lnSpc>
                <a:spcPts val="1440"/>
              </a:lnSpc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программы 2025-2026\опыт работы\IMG_83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500858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 уроках физической культуры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это основа основ. Деятельность учителя физической культуры по сохранению здоровья детей является одной из составляющих качества результата.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считаю поиск наиболее оптимальных средств сохранения и укрепления здоровья учащихся, создание благоприятных условий для формирования у детей отношения к здоровому образу жизни. Это работа должна формировать из ребёнка личность, развитую всесторонне и гармонично.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Главная задача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работы учителей  физической культуры – обеспечить обучающемуся возможность сохранения и укрепления здоровья за период обучения в образовательной организации.</a:t>
            </a: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Данная задача решается через: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1)  совершенствование методики проведения урока;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2)  индивидуальную работу со слабоуспевающими и физически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развитыми обучающимися;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3)  коррекцию занятий обучающихся  на основе диагностики развития,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способностей и природных задатков;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4)  учет возрастных индивидуальных особенностей;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5)  мотивацию  обучающихся  к учению.</a:t>
            </a:r>
          </a:p>
          <a:p>
            <a:pPr>
              <a:buNone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направлениями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выбрала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следующее: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укрепление дисциплины и привитие сознательного отношения к занятиям физической культурой и спортом;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общего среднего уровня физической подготовки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стимулирование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участия детей в соревнованиях по различным видам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спорта;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аучить детей использовать  полученные знания в повседневной жизни;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формировать ценностное отношение к своему здоровью;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формировать потребность в  здоровом образе жизни.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40"/>
              </a:lnSpc>
              <a:buNone/>
            </a:pP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050" name="Picture 2" descr="D:\программы 2025-2026\опыт работы\IMG_834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8" t="13464" r="14956" b="10308"/>
          <a:stretch/>
        </p:blipFill>
        <p:spPr bwMode="auto">
          <a:xfrm rot="5400000">
            <a:off x="6078064" y="2396015"/>
            <a:ext cx="2551257" cy="253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реализации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ранней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весны,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поздней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осени, а также и зимой занятия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возможности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провожу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свежем воздухе. Все уроки должны иметь высокую моторную плотность. </a:t>
            </a:r>
          </a:p>
        </p:txBody>
      </p:sp>
      <p:pic>
        <p:nvPicPr>
          <p:cNvPr id="2050" name="Picture 2" descr="E:\Фотки\рабочая папка\продленка на улице\SAM_26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11596" r="6671" b="15169"/>
          <a:stretch/>
        </p:blipFill>
        <p:spPr bwMode="auto">
          <a:xfrm>
            <a:off x="251520" y="3463636"/>
            <a:ext cx="3885520" cy="24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программы 2025-2026\опыт работы\IMG_8127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r="22692"/>
          <a:stretch/>
        </p:blipFill>
        <p:spPr bwMode="auto">
          <a:xfrm rot="5400000">
            <a:off x="4623448" y="2449917"/>
            <a:ext cx="349750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реализации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уроках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использую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фронтальные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групповые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формы.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 урока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располагаю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строгой логической последовательности от простого к сложному: эстафета сменяется ведением баскетбольного мяча, имитационные упражнения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ходьба «гусиным шагом»,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прыжковый бег – передачей мяча в парах.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D:\%D0%BF%D1%80%D0%BE%D0%B3%D1%80%D0%B0%D0%BC%D0%BC%D1%8B 2025-2026\%D0%BE%D0%BF%D1%8B%D1%82 %D1%80%D0%B0%D0%B1%D0%BE%D1%82%D1%8B\EE8FBEA8-3E5A-4308-89AC-80E5801DC16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0" t="26733" r="8144"/>
          <a:stretch/>
        </p:blipFill>
        <p:spPr bwMode="auto">
          <a:xfrm>
            <a:off x="817418" y="3501008"/>
            <a:ext cx="3366656" cy="26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t="22542" r="-708"/>
          <a:stretch/>
        </p:blipFill>
        <p:spPr bwMode="auto">
          <a:xfrm>
            <a:off x="4668982" y="3658190"/>
            <a:ext cx="3849427" cy="237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9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реализации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/>
                <a:ea typeface="Times New Roman"/>
              </a:rPr>
              <a:t>       Использую </a:t>
            </a:r>
            <a:r>
              <a:rPr lang="ru-RU" sz="2000" dirty="0">
                <a:latin typeface="Times New Roman"/>
                <a:ea typeface="Times New Roman"/>
              </a:rPr>
              <a:t>различные варианты подвижных игр, основанные на соревновательных элементах, всевозможные игровые эстафеты с предметами. </a:t>
            </a:r>
            <a:r>
              <a:rPr lang="ru-RU" sz="2000" dirty="0" smtClean="0">
                <a:latin typeface="Times New Roman"/>
                <a:ea typeface="Times New Roman"/>
              </a:rPr>
              <a:t>Применяю мелкий </a:t>
            </a:r>
            <a:r>
              <a:rPr lang="ru-RU" sz="2000" dirty="0">
                <a:latin typeface="Times New Roman"/>
                <a:ea typeface="Times New Roman"/>
              </a:rPr>
              <a:t>спортивный инвентарь: </a:t>
            </a:r>
            <a:r>
              <a:rPr lang="ru-RU" sz="2000" dirty="0" smtClean="0">
                <a:latin typeface="Times New Roman"/>
                <a:ea typeface="Times New Roman"/>
              </a:rPr>
              <a:t>кегли, </a:t>
            </a:r>
            <a:r>
              <a:rPr lang="ru-RU" sz="2000" dirty="0">
                <a:latin typeface="Times New Roman"/>
                <a:ea typeface="Times New Roman"/>
              </a:rPr>
              <a:t>теннисные и набивные мячи, скакалки. </a:t>
            </a:r>
            <a:endParaRPr lang="ru-RU" sz="2000" dirty="0" smtClean="0">
              <a:latin typeface="Times New Roman"/>
              <a:ea typeface="Times New Roman"/>
            </a:endParaRPr>
          </a:p>
          <a:p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  Самостоятельная </a:t>
            </a:r>
            <a:r>
              <a:rPr lang="ru-RU" sz="2000" dirty="0">
                <a:latin typeface="Times New Roman"/>
                <a:ea typeface="Times New Roman"/>
              </a:rPr>
              <a:t>деятельность </a:t>
            </a:r>
            <a:r>
              <a:rPr lang="ru-RU" sz="2000" dirty="0" smtClean="0">
                <a:latin typeface="Times New Roman"/>
                <a:ea typeface="Times New Roman"/>
              </a:rPr>
              <a:t>обучающихся</a:t>
            </a:r>
            <a:r>
              <a:rPr lang="ru-RU" sz="2000" dirty="0">
                <a:latin typeface="Times New Roman"/>
                <a:ea typeface="Times New Roman"/>
              </a:rPr>
              <a:t>, внесение в напряженную работу элементов игры, необходимого отвлечения, переключения, успокоения, временного отдыха для регулирования дыхательной и сердечно-сосудистой функций организма – все это создает ситуацию успеха, вселяя в ребят уверенность в своих силах.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9118"/>
            <a:ext cx="3935760" cy="221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D:\программы 2025-2026\опыт работы\IMG_8895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8454" r="4444" b="8371"/>
          <a:stretch/>
        </p:blipFill>
        <p:spPr bwMode="auto">
          <a:xfrm>
            <a:off x="827584" y="4550511"/>
            <a:ext cx="3168352" cy="21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реализации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493095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В организации соблюдаются санитарно-гигиенические </a:t>
            </a:r>
            <a:r>
              <a:rPr lang="ru-RU" sz="2000" dirty="0">
                <a:latin typeface="Times New Roman"/>
                <a:ea typeface="Times New Roman"/>
              </a:rPr>
              <a:t>условия обучения, </a:t>
            </a:r>
            <a:r>
              <a:rPr lang="ru-RU" sz="2000" dirty="0" smtClean="0">
                <a:latin typeface="Times New Roman"/>
                <a:ea typeface="Times New Roman"/>
              </a:rPr>
              <a:t>нормируются учебная нагрузка </a:t>
            </a:r>
            <a:r>
              <a:rPr lang="ru-RU" sz="2000" dirty="0">
                <a:latin typeface="Times New Roman"/>
                <a:ea typeface="Times New Roman"/>
              </a:rPr>
              <a:t>и режим занятий, </a:t>
            </a:r>
            <a:r>
              <a:rPr lang="ru-RU" sz="2000" dirty="0" smtClean="0">
                <a:latin typeface="Times New Roman"/>
                <a:ea typeface="Times New Roman"/>
              </a:rPr>
              <a:t>используются </a:t>
            </a:r>
            <a:r>
              <a:rPr lang="ru-RU" sz="2000" dirty="0" err="1">
                <a:latin typeface="Times New Roman"/>
                <a:ea typeface="Times New Roman"/>
              </a:rPr>
              <a:t>здоровьесберегающие</a:t>
            </a:r>
            <a:r>
              <a:rPr lang="ru-RU" sz="2000" dirty="0">
                <a:latin typeface="Times New Roman"/>
                <a:ea typeface="Times New Roman"/>
              </a:rPr>
              <a:t> технологии с учетом возрастных и индивидуальных особенностей ребенка;</a:t>
            </a:r>
            <a:endParaRPr lang="ru-RU" sz="1800" dirty="0">
              <a:latin typeface="Times New Roman"/>
              <a:ea typeface="Times New Roman"/>
            </a:endParaRPr>
          </a:p>
          <a:p>
            <a:r>
              <a:rPr lang="ru-RU" sz="2000" dirty="0" smtClean="0">
                <a:latin typeface="Times New Roman"/>
                <a:ea typeface="Times New Roman"/>
              </a:rPr>
              <a:t>создан  благоприятный </a:t>
            </a:r>
            <a:r>
              <a:rPr lang="ru-RU" sz="2000" dirty="0">
                <a:latin typeface="Times New Roman"/>
                <a:ea typeface="Times New Roman"/>
              </a:rPr>
              <a:t>эмоциональный и психологический климат, а также всеми средствами </a:t>
            </a:r>
            <a:r>
              <a:rPr lang="ru-RU" sz="2000" dirty="0" smtClean="0">
                <a:latin typeface="Times New Roman"/>
                <a:ea typeface="Times New Roman"/>
              </a:rPr>
              <a:t> формируются  потребности  </a:t>
            </a:r>
            <a:r>
              <a:rPr lang="ru-RU" sz="2000" dirty="0">
                <a:latin typeface="Times New Roman"/>
                <a:ea typeface="Times New Roman"/>
              </a:rPr>
              <a:t>в ЗОЖ у </a:t>
            </a:r>
            <a:r>
              <a:rPr lang="ru-RU" sz="2000" dirty="0" smtClean="0">
                <a:latin typeface="Times New Roman"/>
                <a:ea typeface="Times New Roman"/>
              </a:rPr>
              <a:t>детей, </a:t>
            </a:r>
            <a:r>
              <a:rPr lang="ru-RU" sz="2000" dirty="0">
                <a:latin typeface="Times New Roman"/>
                <a:ea typeface="Times New Roman"/>
              </a:rPr>
              <a:t>педагогов и родителей.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1800" b="1" i="1" dirty="0">
                <a:latin typeface="Times New Roman"/>
                <a:ea typeface="Times New Roman"/>
              </a:rPr>
              <a:t> </a:t>
            </a:r>
            <a:r>
              <a:rPr lang="ru-RU" sz="1800" b="1" i="1" dirty="0" smtClean="0">
                <a:latin typeface="Times New Roman"/>
                <a:ea typeface="Times New Roman"/>
              </a:rPr>
              <a:t>   </a:t>
            </a:r>
            <a:r>
              <a:rPr lang="ru-RU" sz="2000" b="1" i="1" dirty="0" smtClean="0">
                <a:latin typeface="Times New Roman"/>
                <a:ea typeface="Times New Roman"/>
              </a:rPr>
              <a:t>Исходная </a:t>
            </a:r>
            <a:r>
              <a:rPr lang="ru-RU" sz="2000" b="1" i="1" dirty="0">
                <a:latin typeface="Times New Roman"/>
                <a:ea typeface="Times New Roman"/>
              </a:rPr>
              <a:t>позиция – каждый </a:t>
            </a:r>
            <a:r>
              <a:rPr lang="ru-RU" sz="2000" b="1" i="1" dirty="0" smtClean="0">
                <a:latin typeface="Times New Roman"/>
                <a:ea typeface="Times New Roman"/>
              </a:rPr>
              <a:t>обучающийся </a:t>
            </a:r>
            <a:r>
              <a:rPr lang="ru-RU" sz="2000" b="1" i="1" dirty="0">
                <a:latin typeface="Times New Roman"/>
                <a:ea typeface="Times New Roman"/>
              </a:rPr>
              <a:t>индивидуальность. </a:t>
            </a:r>
            <a:r>
              <a:rPr lang="ru-RU" sz="2000" b="1" i="1" dirty="0" smtClean="0">
                <a:latin typeface="Times New Roman"/>
                <a:ea typeface="Times New Roman"/>
              </a:rPr>
              <a:t>            Обучающийся </a:t>
            </a:r>
            <a:r>
              <a:rPr lang="ru-RU" sz="2000" b="1" i="1" dirty="0">
                <a:latin typeface="Times New Roman"/>
                <a:ea typeface="Times New Roman"/>
              </a:rPr>
              <a:t>- субъект своего образования</a:t>
            </a:r>
            <a:r>
              <a:rPr lang="ru-RU" sz="2800" b="1" i="1" dirty="0" smtClean="0">
                <a:latin typeface="Times New Roman"/>
                <a:ea typeface="Times New Roman"/>
              </a:rPr>
              <a:t>.</a:t>
            </a:r>
            <a:endParaRPr lang="ru-RU" sz="20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43502" b="7043"/>
          <a:stretch/>
        </p:blipFill>
        <p:spPr bwMode="auto">
          <a:xfrm>
            <a:off x="1619672" y="4437112"/>
            <a:ext cx="5762778" cy="224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7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реализации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/>
                <a:ea typeface="Times New Roman"/>
              </a:rPr>
              <a:t>Элементы физической культуры помимо самого урока физкультуры </a:t>
            </a:r>
            <a:r>
              <a:rPr lang="ru-RU" sz="2000" dirty="0" smtClean="0">
                <a:latin typeface="Times New Roman"/>
                <a:ea typeface="Times New Roman"/>
              </a:rPr>
              <a:t>использую </a:t>
            </a:r>
            <a:r>
              <a:rPr lang="ru-RU" sz="2000" dirty="0">
                <a:latin typeface="Times New Roman"/>
                <a:ea typeface="Times New Roman"/>
              </a:rPr>
              <a:t>на других </a:t>
            </a:r>
            <a:r>
              <a:rPr lang="ru-RU" sz="2000" dirty="0" smtClean="0">
                <a:latin typeface="Times New Roman"/>
                <a:ea typeface="Times New Roman"/>
              </a:rPr>
              <a:t>занятиях и </a:t>
            </a:r>
            <a:r>
              <a:rPr lang="ru-RU" sz="2000" dirty="0">
                <a:latin typeface="Times New Roman"/>
                <a:ea typeface="Times New Roman"/>
              </a:rPr>
              <a:t>переменах: физкультминутки, </a:t>
            </a:r>
            <a:r>
              <a:rPr lang="ru-RU" sz="2000" dirty="0" err="1">
                <a:latin typeface="Times New Roman"/>
                <a:ea typeface="Times New Roman"/>
              </a:rPr>
              <a:t>физкультпаузы</a:t>
            </a:r>
            <a:r>
              <a:rPr lang="ru-RU" sz="2000" dirty="0">
                <a:latin typeface="Times New Roman"/>
                <a:ea typeface="Times New Roman"/>
              </a:rPr>
              <a:t>, </a:t>
            </a:r>
            <a:r>
              <a:rPr lang="ru-RU" sz="2000" dirty="0" smtClean="0">
                <a:latin typeface="Times New Roman"/>
                <a:ea typeface="Times New Roman"/>
              </a:rPr>
              <a:t>физкультурно-массовые и спортивные мероприятия, внеклассная работа.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6" t="29346" r="11454"/>
          <a:stretch/>
        </p:blipFill>
        <p:spPr bwMode="auto">
          <a:xfrm>
            <a:off x="827584" y="3068960"/>
            <a:ext cx="2819610" cy="345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90055"/>
            <a:ext cx="2541587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07" y="4365105"/>
            <a:ext cx="2880841" cy="216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8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 состояния физической подготовленности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316342" cy="53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14" y="2411797"/>
            <a:ext cx="44084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1381"/>
            <a:ext cx="36337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35" y="3431381"/>
            <a:ext cx="35845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2" y="4521322"/>
            <a:ext cx="52006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8" y="5517232"/>
            <a:ext cx="31829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173" y="5517232"/>
            <a:ext cx="270033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4128074" y="2004296"/>
            <a:ext cx="251284" cy="432048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195736" y="3068960"/>
            <a:ext cx="288032" cy="362421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940152" y="3068961"/>
            <a:ext cx="288032" cy="362420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987824" y="4090194"/>
            <a:ext cx="216024" cy="418926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57879" y="4090194"/>
            <a:ext cx="216024" cy="418926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339752" y="5157192"/>
            <a:ext cx="288032" cy="360040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228183" y="5157192"/>
            <a:ext cx="355417" cy="360040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507135" y="5661249"/>
            <a:ext cx="2189038" cy="288032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з опыта работы Медведевой С. В.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из опыта работы Медведевой С. В.</Template>
  <TotalTime>425</TotalTime>
  <Words>745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 опыта работы Медведевой С. В.</vt:lpstr>
      <vt:lpstr>Гимнастика, физические упражнения,  ходьба должны прочно войти  в повседневный быт каждого,  кто хочет сохранить работоспособность,  здоровье, полноценную и  радостную жизнь. Гиппократ. </vt:lpstr>
      <vt:lpstr>Презентация PowerPoint</vt:lpstr>
      <vt:lpstr>Презентация PowerPoint</vt:lpstr>
      <vt:lpstr>Условия реализации здоровьесбережения:</vt:lpstr>
      <vt:lpstr>Условия реализации здоровьесбережения:</vt:lpstr>
      <vt:lpstr>Условия реализации здоровьесбережения:</vt:lpstr>
      <vt:lpstr>Условия реализации здоровьесбережения:</vt:lpstr>
      <vt:lpstr>Условия реализации здоровьесбережения:</vt:lpstr>
      <vt:lpstr>Мониторинг состояния физической подготовленности обучающихся </vt:lpstr>
      <vt:lpstr>Результативность</vt:lpstr>
      <vt:lpstr>Презентация PowerPoint</vt:lpstr>
      <vt:lpstr>     «Забота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 и вера в  свои  силы»                                                                                                           В.А.Сухомлинский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Гимнастика, физические упражнения,  ходьба должны прочно войти  в повседневный быт каждого,  кто хочет сохранить работоспособность,  здоровье, полноценную и радостную жизнь. Гиппократ.</dc:title>
  <dc:creator>Админ</dc:creator>
  <cp:lastModifiedBy>Админ</cp:lastModifiedBy>
  <cp:revision>57</cp:revision>
  <dcterms:created xsi:type="dcterms:W3CDTF">2015-04-28T18:42:06Z</dcterms:created>
  <dcterms:modified xsi:type="dcterms:W3CDTF">2026-05-21T17:40:15Z</dcterms:modified>
</cp:coreProperties>
</file>