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</p:sldMasterIdLst>
  <p:notesMasterIdLst>
    <p:notesMasterId r:id="rId2"/>
  </p:notesMasterIdLst>
  <p:sldIdLst>
    <p:sldId id="266" r:id="rId3"/>
    <p:sldId id="267" r:id="rId4"/>
    <p:sldId id="271" r:id="rId5"/>
    <p:sldId id="272" r:id="rId6"/>
    <p:sldId id="269" r:id="rId7"/>
    <p:sldId id="258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74" r:id="rId16"/>
  </p:sldIdLst>
  <p:sldSz cx="14630400" cy="82296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0689" autoAdjust="0"/>
  </p:normalViewPr>
  <p:slideViewPr>
    <p:cSldViewPr snapToGrid="0" snapToObjects="1">
      <p:cViewPr>
        <p:scale>
          <a:sx n="75" d="100"/>
          <a:sy n="75" d="100"/>
        </p:scale>
        <p:origin x="-384" y="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C01D3-E7E4-4C63-9B78-44D6E43A5A2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1096F-8E9F-4043-A5D3-2EA268B14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66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096F-8E9F-4043-A5D3-2EA268B1466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3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096F-8E9F-4043-A5D3-2EA268B1466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6004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rostcom.com/obzory/novyy-predmet-trud-tekhnologiya-osnashchenie-kabineta-tekhnologii-v-2025-godu/" TargetMode="External" /><Relationship Id="rId3" Type="http://schemas.openxmlformats.org/officeDocument/2006/relationships/hyperlink" Target="https://donmpl1.gosuslugi.ru/netcat_files/33/44/Prilozhenie_2.18_OOO_RPP_Tehnologiya.pdf" TargetMode="Ex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Relationship Id="rId7" Type="http://schemas.openxmlformats.org/officeDocument/2006/relationships/image" Target="../media/image8.jpeg" /><Relationship Id="rId8" Type="http://schemas.openxmlformats.org/officeDocument/2006/relationships/image" Target="../media/image9.jpeg" /><Relationship Id="rId9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22.jpeg" /><Relationship Id="rId2" Type="http://schemas.openxmlformats.org/officeDocument/2006/relationships/image" Target="../media/image14.png" /><Relationship Id="rId3" Type="http://schemas.openxmlformats.org/officeDocument/2006/relationships/image" Target="../media/image15.pn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Relationship Id="rId6" Type="http://schemas.openxmlformats.org/officeDocument/2006/relationships/image" Target="../media/image18.png" /><Relationship Id="rId7" Type="http://schemas.openxmlformats.org/officeDocument/2006/relationships/image" Target="../media/image19.png" /><Relationship Id="rId8" Type="http://schemas.openxmlformats.org/officeDocument/2006/relationships/image" Target="../media/image20.jpeg" /><Relationship Id="rId9" Type="http://schemas.openxmlformats.org/officeDocument/2006/relationships/image" Target="../media/image2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6491" y="282633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smtClean="0"/>
              <a:t>Муниципальное бюджетное общеобразовательное учреждение Зимовниковская средняя общеобразовательная школа №10</a:t>
            </a:r>
            <a:endParaRPr lang="ru-RU" sz="2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6735" y="292608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smtClean="0"/>
              <a:t>Презентация опыта работы на тему: «Инновационные </a:t>
            </a:r>
            <a:r>
              <a:rPr lang="ru-RU"/>
              <a:t>технологии в рамках реализации </a:t>
            </a:r>
            <a:r>
              <a:rPr lang="ru-RU" smtClean="0"/>
              <a:t>модуля  </a:t>
            </a:r>
            <a:r>
              <a:rPr lang="ru-RU"/>
              <a:t>«Технологии обработки материалов и пищевых продуктов». </a:t>
            </a:r>
            <a:r>
              <a:rPr lang="ru-RU" smtClean="0"/>
              <a:t> Развитие </a:t>
            </a:r>
            <a:r>
              <a:rPr lang="ru-RU"/>
              <a:t>технологических компетенций обучающихся посредством использования </a:t>
            </a:r>
            <a:r>
              <a:rPr lang="ru-RU" smtClean="0"/>
              <a:t>современного оборудования».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50205" y="7228501"/>
            <a:ext cx="146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п.Зимовники</a:t>
            </a:r>
          </a:p>
          <a:p>
            <a:pPr algn="ctr"/>
            <a:r>
              <a:rPr lang="ru-RU" smtClean="0"/>
              <a:t>2026 г.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84635" y="5316573"/>
            <a:ext cx="3155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Учитель труда (технологии)</a:t>
            </a:r>
          </a:p>
          <a:p>
            <a:r>
              <a:rPr lang="ru-RU" err="1" smtClean="0"/>
              <a:t>Стеблянова Наталья Петровна</a:t>
            </a:r>
            <a:endParaRPr lang="ru-RU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62000" y="1079500"/>
            <a:ext cx="12700000" cy="76944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4400" b="1" i="0">
                <a:solidFill>
                  <a:srgbClr val="1D1D1B"/>
                </a:solidFill>
                <a:latin typeface="Tomorrow"/>
              </a:defRPr>
            </a:pPr>
            <a:r>
              <a:rPr err="1"/>
              <a:t>Интеграция с производством</a:t>
            </a:r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62000" y="2349500"/>
            <a:ext cx="2540000" cy="1270000"/>
          </a:xfrm>
          <a:prstGeom prst="roundRect">
            <a:avLst>
              <a:gd name="adj" fmla="val 1000"/>
            </a:avLst>
          </a:prstGeom>
          <a:solidFill>
            <a:srgbClr val="F0EAEA"/>
          </a:solidFill>
          <a:ln w="12700">
            <a:solidFill>
              <a:srgbClr val="D6D0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3492500" y="3613150"/>
            <a:ext cx="10160000" cy="12700"/>
          </a:xfrm>
          <a:prstGeom prst="roundRect">
            <a:avLst>
              <a:gd name="adj" fmla="val 50000"/>
            </a:avLst>
          </a:prstGeom>
          <a:solidFill>
            <a:srgbClr val="D6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16000" y="25146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200">
                <a:solidFill>
                  <a:srgbClr val="61615C"/>
                </a:solidFill>
                <a:latin typeface="Tomorrow"/>
              </a:defRPr>
            </a:pPr>
            <a: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6000" y="2514600"/>
            <a:ext cx="75438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t>Сотрудничество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000" y="2984500"/>
            <a:ext cx="9906000" cy="6463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err="1"/>
              <a:t>Сотрудничество с предприятиями пищевой промышленности позволяет знакомить школьников с реальными производственными </a:t>
            </a:r>
            <a:r>
              <a:rPr err="1" smtClean="0"/>
              <a:t>процессами</a:t>
            </a:r>
            <a:r>
              <a:rPr lang="ru-RU" smtClean="0"/>
              <a:t> </a:t>
            </a:r>
            <a:r>
              <a:rPr lang="ru-RU"/>
              <a:t>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" y="3746500"/>
            <a:ext cx="4445000" cy="1524000"/>
          </a:xfrm>
          <a:prstGeom prst="roundRect">
            <a:avLst>
              <a:gd name="adj" fmla="val 1000"/>
            </a:avLst>
          </a:prstGeom>
          <a:solidFill>
            <a:srgbClr val="F0EAEA"/>
          </a:solidFill>
          <a:ln w="12700">
            <a:solidFill>
              <a:srgbClr val="D6D0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5397500" y="5264150"/>
            <a:ext cx="8255000" cy="12700"/>
          </a:xfrm>
          <a:prstGeom prst="roundRect">
            <a:avLst>
              <a:gd name="adj" fmla="val 50000"/>
            </a:avLst>
          </a:prstGeom>
          <a:solidFill>
            <a:srgbClr val="D6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016000" y="40386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200">
                <a:solidFill>
                  <a:srgbClr val="61615C"/>
                </a:solidFill>
                <a:latin typeface="Tomorrow"/>
              </a:defRPr>
            </a:pPr>
            <a: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1000" y="3987800"/>
            <a:ext cx="75438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t>Экскурсии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1000" y="4381500"/>
            <a:ext cx="8001000" cy="6463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err="1"/>
              <a:t>Организация экскурсий на производства дает возможность увидеть передовые технологии в действии</a:t>
            </a:r>
            <a:r>
              <a:rPr smtClean="0"/>
              <a:t>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0" y="5397500"/>
            <a:ext cx="6350000" cy="1778000"/>
          </a:xfrm>
          <a:prstGeom prst="roundRect">
            <a:avLst>
              <a:gd name="adj" fmla="val 1000"/>
            </a:avLst>
          </a:prstGeom>
          <a:solidFill>
            <a:srgbClr val="F0EAEA"/>
          </a:solidFill>
          <a:ln w="12700">
            <a:solidFill>
              <a:srgbClr val="D6D0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016000" y="58166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200">
                <a:solidFill>
                  <a:srgbClr val="61615C"/>
                </a:solidFill>
                <a:latin typeface="Tomorrow"/>
              </a:defRPr>
            </a:pPr>
            <a: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66000" y="5765800"/>
            <a:ext cx="75438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t>Мастер-классы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66000" y="6159500"/>
            <a:ext cx="6096000" cy="6463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err="1"/>
              <a:t>Приглашение специалистов-практиков для проведения мастер-классов обогащает учебный процесс</a:t>
            </a:r>
            <a:r>
              <a:rPr smtClean="0"/>
              <a:t>.</a:t>
            </a:r>
            <a:r>
              <a:rPr lang="ru-RU" smtClean="0"/>
              <a:t>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0" y="3252450"/>
            <a:ext cx="11430000" cy="144655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l">
              <a:defRPr sz="4400" b="1" i="0">
                <a:solidFill>
                  <a:srgbClr val="1D1D1B"/>
                </a:solidFill>
                <a:latin typeface="Tomorrow"/>
              </a:defRPr>
            </a:pPr>
            <a:r>
              <a:rPr err="1"/>
              <a:t>Перспективы </a:t>
            </a:r>
            <a:r>
              <a:rPr err="1" smtClean="0"/>
              <a:t>развития</a:t>
            </a:r>
            <a:r>
              <a:rPr lang="ru-RU" smtClean="0"/>
              <a:t> и ожидаемые результаты</a:t>
            </a:r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1270000" y="5101629"/>
            <a:ext cx="3657600" cy="2413000"/>
          </a:xfrm>
          <a:prstGeom prst="roundRect">
            <a:avLst>
              <a:gd name="adj" fmla="val 5000"/>
            </a:avLst>
          </a:prstGeom>
          <a:solidFill>
            <a:srgbClr val="F0EAEA"/>
          </a:solidFill>
          <a:ln w="12700">
            <a:solidFill>
              <a:srgbClr val="D6D0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5308600" y="5080000"/>
            <a:ext cx="3657600" cy="2413000"/>
          </a:xfrm>
          <a:prstGeom prst="roundRect">
            <a:avLst>
              <a:gd name="adj" fmla="val 5000"/>
            </a:avLst>
          </a:prstGeom>
          <a:solidFill>
            <a:srgbClr val="F0EAEA"/>
          </a:solidFill>
          <a:ln w="12700">
            <a:solidFill>
              <a:srgbClr val="D6D0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9347200" y="5080000"/>
            <a:ext cx="3657600" cy="2413000"/>
          </a:xfrm>
          <a:prstGeom prst="roundRect">
            <a:avLst>
              <a:gd name="adj" fmla="val 5000"/>
            </a:avLst>
          </a:prstGeom>
          <a:solidFill>
            <a:srgbClr val="F0EAEA"/>
          </a:solidFill>
          <a:ln w="12700">
            <a:solidFill>
              <a:srgbClr val="D6D0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397000" y="5143500"/>
            <a:ext cx="3530600" cy="635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t>Новое оборудование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6840" y="5596046"/>
            <a:ext cx="3530600" cy="184665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err="1"/>
              <a:t>Планируется дальнейшее расширение спектра </a:t>
            </a:r>
            <a:r>
              <a:rPr err="1" smtClean="0"/>
              <a:t>используемого </a:t>
            </a:r>
            <a:r>
              <a:rPr err="1"/>
              <a:t>оборудования для </a:t>
            </a:r>
            <a:r>
              <a:rPr err="1" smtClean="0"/>
              <a:t>обучения</a:t>
            </a:r>
            <a:r>
              <a:rPr lang="ru-RU" smtClean="0"/>
              <a:t> </a:t>
            </a:r>
            <a:r>
              <a:rPr lang="ru-RU" b="1" smtClean="0"/>
              <a:t>(</a:t>
            </a:r>
            <a:r>
              <a:rPr lang="ru-RU" sz="1400" b="1" smtClean="0"/>
              <a:t>Настольные </a:t>
            </a:r>
            <a:r>
              <a:rPr lang="ru-RU" sz="1400" b="1"/>
              <a:t>станки , верстаки, инструменты для ручной обработки </a:t>
            </a:r>
            <a:r>
              <a:rPr lang="ru-RU" sz="1400" b="1" smtClean="0"/>
              <a:t>, электрические </a:t>
            </a:r>
            <a:r>
              <a:rPr lang="ru-RU" sz="1400" b="1"/>
              <a:t>швейные машины, ткани, </a:t>
            </a:r>
            <a:r>
              <a:rPr lang="ru-RU" sz="1400" b="1" smtClean="0"/>
              <a:t>манекены).</a:t>
            </a:r>
            <a:endParaRPr sz="1400" b="1"/>
          </a:p>
        </p:txBody>
      </p:sp>
      <p:sp>
        <p:nvSpPr>
          <p:cNvPr id="9" name="TextBox 8"/>
          <p:cNvSpPr txBox="1"/>
          <p:nvPr/>
        </p:nvSpPr>
        <p:spPr>
          <a:xfrm>
            <a:off x="5435600" y="5143500"/>
            <a:ext cx="3530600" cy="635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t>Искусственный интеллект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4200" y="5144839"/>
            <a:ext cx="3530600" cy="86177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rPr err="1"/>
              <a:t>Новые </a:t>
            </a:r>
            <a:r>
              <a:rPr err="1" smtClean="0"/>
              <a:t>программы</a:t>
            </a:r>
            <a:r>
              <a:rPr lang="ru-RU" smtClean="0"/>
              <a:t> </a:t>
            </a:r>
            <a:r>
              <a:rPr lang="ru-RU" sz="1400" smtClean="0">
                <a:solidFill>
                  <a:srgbClr val="FF0000"/>
                </a:solidFill>
              </a:rPr>
              <a:t>     </a:t>
            </a:r>
            <a:r>
              <a:rPr lang="ru-RU" sz="1400" smtClean="0"/>
              <a:t>«Россия-мои горизонты»</a:t>
            </a:r>
          </a:p>
          <a:p>
            <a:pPr>
              <a:defRPr sz="2200" b="1" i="0">
                <a:solidFill>
                  <a:srgbClr val="61615C"/>
                </a:solidFill>
                <a:latin typeface="Tomorrow"/>
              </a:defRPr>
            </a:pPr>
            <a:endParaRPr sz="1400"/>
          </a:p>
        </p:txBody>
      </p:sp>
      <p:sp>
        <p:nvSpPr>
          <p:cNvPr id="12" name="TextBox 11"/>
          <p:cNvSpPr txBox="1"/>
          <p:nvPr/>
        </p:nvSpPr>
        <p:spPr>
          <a:xfrm>
            <a:off x="9474200" y="5842000"/>
            <a:ext cx="35306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err="1"/>
              <a:t>Разработка программ, ориентированных на будущие профессии, является приоритетом.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556000"/>
            <a:ext cx="12700000" cy="76944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4400" b="1" i="0">
                <a:solidFill>
                  <a:srgbClr val="1D1D1B"/>
                </a:solidFill>
                <a:latin typeface="Tomorrow"/>
              </a:defRPr>
            </a:pPr>
            <a:r>
              <a:rPr smtClean="0"/>
              <a:t> </a:t>
            </a:r>
            <a:r>
              <a:rPr lang="ru-RU" smtClean="0"/>
              <a:t>В</a:t>
            </a:r>
            <a:r>
              <a:rPr err="1" smtClean="0"/>
              <a:t>ыводы</a:t>
            </a:r>
            <a:r>
              <a:rPr lang="ru-RU" smtClean="0"/>
              <a:t>:</a:t>
            </a:r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1073150" y="4508500"/>
            <a:ext cx="12700" cy="3302000"/>
          </a:xfrm>
          <a:prstGeom prst="roundRect">
            <a:avLst>
              <a:gd name="adj" fmla="val 50000"/>
            </a:avLst>
          </a:prstGeom>
          <a:solidFill>
            <a:srgbClr val="D6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889000" y="47625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F0EAEA"/>
          </a:solidFill>
          <a:ln w="12700">
            <a:solidFill>
              <a:srgbClr val="D6D0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89000" y="45085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200">
                <a:solidFill>
                  <a:srgbClr val="61615C"/>
                </a:solidFill>
                <a:latin typeface="Tomorrow"/>
              </a:defRPr>
            </a:pPr>
            <a: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0000" y="49466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D6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889000" y="5969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F0EAEA"/>
          </a:solidFill>
          <a:ln w="12700">
            <a:solidFill>
              <a:srgbClr val="D6D0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89000" y="57023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200">
                <a:solidFill>
                  <a:srgbClr val="61615C"/>
                </a:solidFill>
                <a:latin typeface="Tomorrow"/>
              </a:defRPr>
            </a:pPr>
            <a: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70000" y="6153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D6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889000" y="7239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F0EAEA"/>
          </a:solidFill>
          <a:ln w="12700">
            <a:solidFill>
              <a:srgbClr val="D6D0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89000" y="69723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200">
                <a:solidFill>
                  <a:srgbClr val="61615C"/>
                </a:solidFill>
                <a:latin typeface="Tomorrow"/>
              </a:defRPr>
            </a:pPr>
            <a: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70000" y="7423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D6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905000" y="4508500"/>
            <a:ext cx="12700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t>Основа подготовки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0" y="48895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t>Инновационные технологии и современное оборудование являются основой для подготовки квалифицированных кадров.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5778500"/>
            <a:ext cx="12700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t>Приоритет развития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61595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t>Развитие технологических компетенций обучающихся остается приоритетом в современном образовании.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7048500"/>
            <a:ext cx="12700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t>Эффективность подхода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5000" y="767334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t>Накопленный опыт работы подтверждает высокую эффективность применения инновационного подхода в обучении.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762000" y="681644"/>
            <a:ext cx="7543800" cy="76944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>
              <a:defRPr sz="4400" b="1" i="0">
                <a:solidFill>
                  <a:srgbClr val="1D1D1B"/>
                </a:solidFill>
                <a:latin typeface="Tomorrow"/>
              </a:defRPr>
            </a:pPr>
            <a:r>
              <a:rPr err="1"/>
              <a:t>Заключение</a:t>
            </a: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62000" y="1862051"/>
            <a:ext cx="7543800" cy="258532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err="1"/>
              <a:t>Инновационные технологии и современное оборудование служат фундаментом для подготовки квалифицированных специалистов, отвечающих требованиям рынка труда. Приоритетом современного образования является развитие технологических компетенций обучающихся, которое обеспечивается через практическое применение передовых методов и инструментов. Наш опыт работы демонстрирует, что данный подход значительно повышает качество образования и готовность школьников к будущей профессиональной деятельности</a:t>
            </a:r>
            <a:r>
              <a:rPr smtClean="0"/>
              <a:t>.</a:t>
            </a:r>
            <a:r>
              <a:rPr lang="ru-RU" smtClean="0"/>
              <a:t> 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3040"/>
            <a:ext cx="6223000" cy="4561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447374"/>
            <a:ext cx="6223000" cy="378222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566424"/>
            <a:ext cx="6319520" cy="4084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61" y="740785"/>
            <a:ext cx="6217919" cy="39099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61" y="4785360"/>
            <a:ext cx="6217919" cy="3444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4785360"/>
            <a:ext cx="6319520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269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1" y="274638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accent1"/>
                </a:solidFill>
              </a:rPr>
              <a:t>Целевые установки</a:t>
            </a:r>
            <a:r>
              <a:rPr lang="ru-RU" smtClean="0">
                <a:solidFill>
                  <a:srgbClr val="4370B7"/>
                </a:solidFill>
              </a:rPr>
              <a:t>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1804" y="1679171"/>
            <a:ext cx="11255432" cy="59186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mtClean="0">
                <a:solidFill>
                  <a:schemeClr val="accent1"/>
                </a:solidFill>
              </a:rPr>
              <a:t>Цель – создать условия для развития творческого мышления учащихся.</a:t>
            </a:r>
          </a:p>
          <a:p>
            <a:pPr>
              <a:buNone/>
            </a:pPr>
            <a:endParaRPr lang="ru-RU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mtClean="0">
                <a:solidFill>
                  <a:schemeClr val="accent1"/>
                </a:solidFill>
              </a:rPr>
              <a:t>Задачи:</a:t>
            </a:r>
          </a:p>
          <a:p>
            <a:pPr>
              <a:buNone/>
            </a:pPr>
            <a:r>
              <a:rPr lang="ru-RU" smtClean="0">
                <a:solidFill>
                  <a:schemeClr val="accent1"/>
                </a:solidFill>
              </a:rPr>
              <a:t> </a:t>
            </a:r>
            <a:r>
              <a:rPr lang="ru-RU" u="sng" smtClean="0">
                <a:solidFill>
                  <a:schemeClr val="accent1"/>
                </a:solidFill>
              </a:rPr>
              <a:t>Содействовать:</a:t>
            </a:r>
            <a:endParaRPr lang="ru-RU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mtClean="0">
                <a:solidFill>
                  <a:schemeClr val="accent1"/>
                </a:solidFill>
              </a:rPr>
              <a:t>1.</a:t>
            </a:r>
            <a:r>
              <a:rPr lang="ru-RU">
                <a:solidFill>
                  <a:schemeClr val="accent1"/>
                </a:solidFill>
              </a:rPr>
              <a:t> </a:t>
            </a:r>
            <a:r>
              <a:rPr lang="ru-RU" smtClean="0">
                <a:solidFill>
                  <a:schemeClr val="accent1"/>
                </a:solidFill>
              </a:rPr>
              <a:t>развитию умений ставить проблемы и самостоятельно находить способы их решения;</a:t>
            </a:r>
          </a:p>
          <a:p>
            <a:pPr>
              <a:buNone/>
            </a:pPr>
            <a:r>
              <a:rPr lang="ru-RU" smtClean="0">
                <a:solidFill>
                  <a:schemeClr val="accent1"/>
                </a:solidFill>
              </a:rPr>
              <a:t>2. овладению навыками составления алгоритма и выполнения творческих проектов;</a:t>
            </a:r>
          </a:p>
          <a:p>
            <a:pPr>
              <a:buNone/>
            </a:pPr>
            <a:r>
              <a:rPr lang="ru-RU" smtClean="0">
                <a:solidFill>
                  <a:schemeClr val="accent1"/>
                </a:solidFill>
              </a:rPr>
              <a:t>3. формированию познавательной мотивации и творческой активности.</a:t>
            </a:r>
            <a:endParaRPr lang="ru-RU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57669" y="2133600"/>
            <a:ext cx="7543800" cy="549381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50000"/>
              </a:lnSpc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lang="ru-RU" b="1" smtClean="0"/>
              <a:t>   </a:t>
            </a:r>
            <a:r>
              <a:rPr b="1" err="1" smtClean="0"/>
              <a:t>Внедрение </a:t>
            </a:r>
            <a:r>
              <a:rPr b="1" err="1"/>
              <a:t>инновационных технологий </a:t>
            </a:r>
            <a:r>
              <a:rPr lang="ru-RU" b="1" smtClean="0"/>
              <a:t> и современного оборудования </a:t>
            </a:r>
            <a:r>
              <a:rPr b="1" smtClean="0"/>
              <a:t>в </a:t>
            </a:r>
            <a:r>
              <a:rPr b="1" err="1"/>
              <a:t>образовательный процесс повышает его качество, делая обучение более наглядным и практикоориентированным. Применение современных методов обработки материалов и пищевых продуктов позволяет школьникам осваивать теоретические знания через практическую деятельность</a:t>
            </a:r>
            <a:r>
              <a:rPr b="1" smtClean="0"/>
              <a:t>.</a:t>
            </a:r>
            <a:r>
              <a:rPr lang="ru-RU" b="1" smtClean="0"/>
              <a:t> </a:t>
            </a:r>
          </a:p>
          <a:p>
            <a:pPr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lang="ru-RU" b="1" smtClean="0"/>
              <a:t>                       </a:t>
            </a:r>
            <a:r>
              <a:rPr lang="ru-RU" b="1"/>
              <a:t>Основные элементы оборудования</a:t>
            </a:r>
            <a:r>
              <a:rPr lang="ru-RU" b="1" smtClean="0"/>
              <a:t>:</a:t>
            </a:r>
          </a:p>
          <a:p>
            <a:pPr>
              <a:defRPr sz="1800" b="0" i="0">
                <a:solidFill>
                  <a:srgbClr val="61615C"/>
                </a:solidFill>
                <a:latin typeface="Tomorrow"/>
              </a:defRPr>
            </a:pPr>
            <a:endParaRPr lang="ru-RU" b="1" smtClean="0"/>
          </a:p>
          <a:p>
            <a:pPr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lang="ru-RU" i="1" smtClean="0"/>
              <a:t>- Обработка </a:t>
            </a:r>
            <a:r>
              <a:rPr lang="ru-RU" i="1"/>
              <a:t>материалов: </a:t>
            </a:r>
            <a:r>
              <a:rPr lang="ru-RU" i="1" smtClean="0"/>
              <a:t> </a:t>
            </a:r>
            <a:r>
              <a:rPr lang="ru-RU" smtClean="0"/>
              <a:t>Настольные </a:t>
            </a:r>
            <a:r>
              <a:rPr lang="ru-RU"/>
              <a:t>станки </a:t>
            </a:r>
            <a:r>
              <a:rPr lang="ru-RU" smtClean="0"/>
              <a:t>, </a:t>
            </a:r>
            <a:r>
              <a:rPr lang="ru-RU"/>
              <a:t>верстаки, инструменты для ручной </a:t>
            </a:r>
            <a:r>
              <a:rPr lang="ru-RU" smtClean="0"/>
              <a:t>обработки </a:t>
            </a:r>
            <a:r>
              <a:rPr lang="ru-RU" i="1" smtClean="0"/>
              <a:t>. </a:t>
            </a:r>
          </a:p>
          <a:p>
            <a:pPr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lang="ru-RU" i="1" smtClean="0"/>
              <a:t>-Кулинария:  </a:t>
            </a:r>
            <a:r>
              <a:rPr lang="ru-RU" smtClean="0"/>
              <a:t>Электроплиты </a:t>
            </a:r>
            <a:r>
              <a:rPr lang="ru-RU"/>
              <a:t>с духовкой, холодильные шкафы, вытяжки</a:t>
            </a:r>
            <a:r>
              <a:rPr lang="ru-RU" i="1" smtClean="0"/>
              <a:t>. </a:t>
            </a:r>
          </a:p>
          <a:p>
            <a:pPr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lang="ru-RU" i="1" smtClean="0"/>
              <a:t>-Швейное </a:t>
            </a:r>
            <a:r>
              <a:rPr lang="ru-RU" i="1"/>
              <a:t>дело: </a:t>
            </a:r>
            <a:r>
              <a:rPr lang="ru-RU" i="1" smtClean="0"/>
              <a:t> </a:t>
            </a:r>
            <a:r>
              <a:rPr lang="ru-RU" smtClean="0"/>
              <a:t>Электрические </a:t>
            </a:r>
            <a:r>
              <a:rPr lang="ru-RU"/>
              <a:t>швейные машины, </a:t>
            </a:r>
            <a:r>
              <a:rPr lang="ru-RU" smtClean="0"/>
              <a:t>ткани, </a:t>
            </a:r>
            <a:r>
              <a:rPr lang="ru-RU"/>
              <a:t>манекены</a:t>
            </a:r>
            <a:r>
              <a:rPr lang="ru-RU" smtClean="0"/>
              <a:t>. –Электрические инструменты для художественного выжигания по дереву.</a:t>
            </a: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6483927" y="541774"/>
            <a:ext cx="6467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mtClean="0">
                <a:solidFill>
                  <a:srgbClr val="4370B7"/>
                </a:solidFill>
              </a:rPr>
              <a:t>Актуальность</a:t>
            </a:r>
            <a:endParaRPr lang="ru-RU" sz="3600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302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73150" y="4508500"/>
            <a:ext cx="12700" cy="3302000"/>
          </a:xfrm>
          <a:prstGeom prst="roundRect">
            <a:avLst>
              <a:gd name="adj" fmla="val 50000"/>
            </a:avLst>
          </a:prstGeom>
          <a:solidFill>
            <a:srgbClr val="D6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889000" y="47625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F0EAEA"/>
          </a:solidFill>
          <a:ln w="12700">
            <a:solidFill>
              <a:srgbClr val="D6D0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89000" y="45085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200">
                <a:solidFill>
                  <a:srgbClr val="61615C"/>
                </a:solidFill>
                <a:latin typeface="Tomorrow"/>
              </a:defRPr>
            </a:pPr>
            <a:r>
              <a:rPr/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0000" y="49466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D6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889000" y="5969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F0EAEA"/>
          </a:solidFill>
          <a:ln w="12700">
            <a:solidFill>
              <a:srgbClr val="D6D0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89000" y="57023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200">
                <a:solidFill>
                  <a:srgbClr val="61615C"/>
                </a:solidFill>
                <a:latin typeface="Tomorrow"/>
              </a:defRPr>
            </a:pPr>
            <a: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70000" y="6153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D6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889000" y="7239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F0EAEA"/>
          </a:solidFill>
          <a:ln w="12700">
            <a:solidFill>
              <a:srgbClr val="D6D0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89000" y="69723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200">
                <a:solidFill>
                  <a:srgbClr val="61615C"/>
                </a:solidFill>
                <a:latin typeface="Tomorrow"/>
              </a:defRPr>
            </a:pPr>
            <a: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70000" y="7423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D6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905000" y="4381500"/>
            <a:ext cx="12700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rPr err="1"/>
              <a:t>Современное оснащение</a:t>
            </a: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905000" y="4762837"/>
            <a:ext cx="12700000" cy="20313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err="1"/>
              <a:t>Использование современного оборудования, </a:t>
            </a:r>
            <a:r>
              <a:rPr smtClean="0"/>
              <a:t> </a:t>
            </a:r>
            <a:r>
              <a:rPr err="1"/>
              <a:t>делает обучение эффективным и приближенным к производственным условиям</a:t>
            </a:r>
            <a:r>
              <a:rPr smtClean="0"/>
              <a:t>.</a:t>
            </a:r>
            <a:r>
              <a:rPr lang="ru-RU" smtClean="0"/>
              <a:t>  ( </a:t>
            </a:r>
            <a:r>
              <a:rPr lang="ru-RU" b="1" smtClean="0"/>
              <a:t>3D-принтеры</a:t>
            </a:r>
            <a:r>
              <a:rPr lang="ru-RU"/>
              <a:t> позволяют создавать прототипы изделий, изучать основы моделирования и программирования. Ученики могут создавать собственные модели для практических </a:t>
            </a:r>
            <a:r>
              <a:rPr lang="ru-RU" smtClean="0"/>
              <a:t>работ).</a:t>
            </a:r>
          </a:p>
          <a:p>
            <a:pPr>
              <a:defRPr sz="1800" b="0" i="0">
                <a:solidFill>
                  <a:srgbClr val="61615C"/>
                </a:solidFill>
                <a:latin typeface="Tomorrow"/>
              </a:defRPr>
            </a:pPr>
            <a:endParaRPr lang="ru-RU"/>
          </a:p>
          <a:p>
            <a:pPr>
              <a:defRPr sz="1800" b="0" i="0">
                <a:solidFill>
                  <a:srgbClr val="61615C"/>
                </a:solidFill>
                <a:latin typeface="Tomorrow"/>
              </a:defRPr>
            </a:pPr>
            <a:endParaRPr lang="ru-RU" smtClean="0"/>
          </a:p>
          <a:p>
            <a:pPr>
              <a:defRPr sz="1800" b="0" i="0">
                <a:solidFill>
                  <a:srgbClr val="61615C"/>
                </a:solidFill>
                <a:latin typeface="Tomorrow"/>
              </a:defRPr>
            </a:pPr>
            <a:endParaRPr lang="ru-RU"/>
          </a:p>
          <a:p>
            <a:pPr algn="l">
              <a:defRPr sz="1800" b="0" i="0">
                <a:solidFill>
                  <a:srgbClr val="61615C"/>
                </a:solidFill>
                <a:latin typeface="Tomorrow"/>
              </a:defRPr>
            </a:pPr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1905000" y="5778500"/>
            <a:ext cx="12700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rPr err="1"/>
              <a:t>Рыночная востребованность</a:t>
            </a:r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1905000" y="6159500"/>
            <a:ext cx="12700000" cy="9233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err="1"/>
              <a:t>Такое оснащение позволяет готовить специалистов, которые востребованы на современном рынке труда благодаря опыту работы с передовыми технологиями</a:t>
            </a:r>
            <a:r>
              <a:rPr smtClean="0"/>
              <a:t>.</a:t>
            </a:r>
            <a:r>
              <a:rPr lang="ru-RU" smtClean="0"/>
              <a:t>(</a:t>
            </a:r>
            <a:r>
              <a:rPr lang="ru-RU" b="1"/>
              <a:t>Использование цифровых образовательных </a:t>
            </a:r>
            <a:r>
              <a:rPr lang="ru-RU" b="1" smtClean="0"/>
              <a:t>платформ</a:t>
            </a:r>
            <a:r>
              <a:rPr lang="ru-RU"/>
              <a:t> </a:t>
            </a:r>
            <a:r>
              <a:rPr lang="ru-RU" smtClean="0"/>
              <a:t>– библиотека ЦОК, Учи.ру.) </a:t>
            </a: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1905000" y="7082830"/>
            <a:ext cx="12700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rPr err="1"/>
              <a:t>Цифровые технологии</a:t>
            </a:r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1905000" y="7429500"/>
            <a:ext cx="12343015" cy="116955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err="1"/>
              <a:t>Применение цифровых технологий</a:t>
            </a:r>
            <a:r>
              <a:rPr smtClean="0"/>
              <a:t>,</a:t>
            </a:r>
            <a:r>
              <a:rPr lang="ru-RU" smtClean="0"/>
              <a:t> </a:t>
            </a:r>
            <a:r>
              <a:rPr smtClean="0"/>
              <a:t> </a:t>
            </a:r>
            <a:r>
              <a:rPr err="1"/>
              <a:t>способствует отработке практических навыков в виртуальной среде</a:t>
            </a:r>
            <a:r>
              <a:rPr smtClean="0"/>
              <a:t>.</a:t>
            </a:r>
            <a:r>
              <a:rPr lang="ru-RU" smtClean="0"/>
              <a:t> </a:t>
            </a:r>
            <a:r>
              <a:rPr lang="ru-RU" b="1"/>
              <a:t> </a:t>
            </a:r>
            <a:r>
              <a:rPr lang="ru-RU" b="1" smtClean="0"/>
              <a:t>(виртуальная реальность,</a:t>
            </a:r>
            <a:r>
              <a:rPr lang="ru-RU" sz="1600" b="1"/>
              <a:t> Интерактивность и вовлечённость</a:t>
            </a:r>
            <a:r>
              <a:rPr lang="ru-RU" sz="1600"/>
              <a:t> — использование мультимедийных ресурсов (видео, аудио, интерактивные задания) делает обучение более интересным.</a:t>
            </a:r>
          </a:p>
          <a:p>
            <a:pPr>
              <a:defRPr sz="1800" b="0" i="0">
                <a:solidFill>
                  <a:srgbClr val="61615C"/>
                </a:solidFill>
                <a:latin typeface="Tomorrow"/>
              </a:defRPr>
            </a:pPr>
            <a:endParaRPr sz="1600"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647" y="1600200"/>
            <a:ext cx="12518967" cy="56651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smtClean="0"/>
              <a:t> </a:t>
            </a:r>
            <a:r>
              <a:rPr lang="ru-RU" sz="6400" b="1"/>
              <a:t>Модуль «Технологии обработки материалов и пищевых продуктов» в рамках </a:t>
            </a:r>
            <a:r>
              <a:rPr lang="ru-RU" sz="6400" b="1" smtClean="0"/>
              <a:t>предмета</a:t>
            </a:r>
          </a:p>
          <a:p>
            <a:pPr>
              <a:buNone/>
            </a:pPr>
            <a:r>
              <a:rPr lang="ru-RU" sz="6400" b="1" smtClean="0"/>
              <a:t>«Технология» реализует </a:t>
            </a:r>
            <a:r>
              <a:rPr lang="ru-RU" sz="6400" b="1"/>
              <a:t>инновационные технологии, направленные на развитие </a:t>
            </a:r>
            <a:r>
              <a:rPr lang="ru-RU" sz="6400" b="1" smtClean="0"/>
              <a:t>технологических</a:t>
            </a:r>
          </a:p>
          <a:p>
            <a:pPr>
              <a:buNone/>
            </a:pPr>
            <a:r>
              <a:rPr lang="ru-RU" sz="6400" b="1" smtClean="0"/>
              <a:t>компетенций </a:t>
            </a:r>
            <a:r>
              <a:rPr lang="ru-RU" sz="6400" b="1"/>
              <a:t>обучающихся</a:t>
            </a:r>
            <a:r>
              <a:rPr lang="ru-RU" sz="6400"/>
              <a:t>, через освоение технологий обработки разных материалов (</a:t>
            </a:r>
            <a:r>
              <a:rPr lang="ru-RU" sz="6400" smtClean="0"/>
              <a:t>древесины,</a:t>
            </a:r>
          </a:p>
          <a:p>
            <a:pPr>
              <a:buNone/>
            </a:pPr>
            <a:r>
              <a:rPr lang="ru-RU" sz="6400" smtClean="0"/>
              <a:t>металлов</a:t>
            </a:r>
            <a:r>
              <a:rPr lang="ru-RU" sz="6400"/>
              <a:t>, текстильных и композитных материалов, пищевых продуктов) с </a:t>
            </a:r>
            <a:r>
              <a:rPr lang="ru-RU" sz="6400" smtClean="0"/>
              <a:t>использованием</a:t>
            </a:r>
          </a:p>
          <a:p>
            <a:pPr>
              <a:buNone/>
            </a:pPr>
            <a:r>
              <a:rPr lang="ru-RU" sz="6400" smtClean="0"/>
              <a:t>современного </a:t>
            </a:r>
            <a:r>
              <a:rPr lang="ru-RU" sz="6400"/>
              <a:t>оборудования. </a:t>
            </a:r>
            <a:r>
              <a:rPr lang="ru-RU" sz="6400" b="1"/>
              <a:t>Технологии обработки пищевых продуктов</a:t>
            </a:r>
            <a:r>
              <a:rPr lang="ru-RU" sz="6400"/>
              <a:t> — формируются базовые знания и </a:t>
            </a:r>
            <a:r>
              <a:rPr lang="ru-RU" sz="6400" smtClean="0"/>
              <a:t>умения</a:t>
            </a:r>
          </a:p>
          <a:p>
            <a:pPr>
              <a:buNone/>
            </a:pPr>
            <a:r>
              <a:rPr lang="ru-RU" sz="6400" smtClean="0"/>
              <a:t>обучающихся </a:t>
            </a:r>
            <a:r>
              <a:rPr lang="ru-RU" sz="6400"/>
              <a:t>о </a:t>
            </a:r>
            <a:r>
              <a:rPr lang="ru-RU" sz="6400" smtClean="0"/>
              <a:t>рациональном питании</a:t>
            </a:r>
            <a:r>
              <a:rPr lang="ru-RU" sz="6400"/>
              <a:t>, химическом составе разных пищевых продуктов и технологиях </a:t>
            </a:r>
            <a:r>
              <a:rPr lang="ru-RU" sz="6400" smtClean="0"/>
              <a:t>приготовления</a:t>
            </a:r>
          </a:p>
          <a:p>
            <a:pPr>
              <a:buNone/>
            </a:pPr>
            <a:r>
              <a:rPr lang="ru-RU" sz="6400" smtClean="0"/>
              <a:t>изучаемых </a:t>
            </a:r>
            <a:r>
              <a:rPr lang="ru-RU" sz="6400"/>
              <a:t>продуктов питания.</a:t>
            </a:r>
          </a:p>
          <a:p>
            <a:pPr>
              <a:buNone/>
            </a:pPr>
            <a:r>
              <a:rPr lang="ru-RU" sz="6400"/>
              <a:t>Изучение материалов и технологий предполагается в процессе выполнения </a:t>
            </a:r>
            <a:r>
              <a:rPr lang="ru-RU" sz="6400" b="1"/>
              <a:t>учебного проекта</a:t>
            </a:r>
            <a:r>
              <a:rPr lang="ru-RU" sz="6400"/>
              <a:t>, результатом которого будет </a:t>
            </a:r>
            <a:r>
              <a:rPr lang="ru-RU" sz="6400" smtClean="0"/>
              <a:t>продукт-изделие,</a:t>
            </a:r>
          </a:p>
          <a:p>
            <a:pPr>
              <a:buNone/>
            </a:pPr>
            <a:r>
              <a:rPr lang="ru-RU" sz="6400" smtClean="0"/>
              <a:t>изготовленный </a:t>
            </a:r>
            <a:r>
              <a:rPr lang="ru-RU" sz="6400"/>
              <a:t>обучающимися. Модуль может быть представлен как проектный цикл по освоению технологии обработки материалов</a:t>
            </a:r>
            <a:r>
              <a:rPr lang="ru-RU" sz="6400" smtClean="0"/>
              <a:t>.</a:t>
            </a:r>
          </a:p>
          <a:p>
            <a:r>
              <a:rPr lang="ru-RU" sz="6400"/>
              <a:t>Также используются:</a:t>
            </a:r>
          </a:p>
          <a:p>
            <a:r>
              <a:rPr lang="ru-RU" sz="6400" b="1"/>
              <a:t>Практические работы</a:t>
            </a:r>
            <a:r>
              <a:rPr lang="ru-RU" sz="6400"/>
              <a:t> — направлены на выполнение учебно-тренировочных упражнений по овладению инструментами и способами обработки материалов, предваряют (или включены) в процесс выполнения учебных проектов.</a:t>
            </a:r>
          </a:p>
          <a:p>
            <a:r>
              <a:rPr lang="ru-RU" sz="6400" b="1"/>
              <a:t>Задания, связанные с использованием технологического оборудования</a:t>
            </a:r>
            <a:r>
              <a:rPr lang="ru-RU" sz="6400"/>
              <a:t> — например, необходимо изготовить продукт из тонколистового металла или проволоки, выполнив при этом следующие виды обработки: разметка, разделение (разрезание), сверление, гибка, соединение деталей и т. д. с использованием ручных или электрифицированных инструментов</a:t>
            </a:r>
            <a:r>
              <a:rPr lang="ru-RU" sz="6400" smtClean="0"/>
              <a:t>.</a:t>
            </a:r>
          </a:p>
          <a:p>
            <a:pPr marL="0" indent="0">
              <a:buNone/>
            </a:pPr>
            <a:r>
              <a:rPr lang="ru-RU" sz="6400"/>
              <a:t>Для реализации модуля «Технологии обработки материалов и пищевых продуктов» используется </a:t>
            </a:r>
            <a:r>
              <a:rPr lang="ru-RU" sz="6400" b="1"/>
              <a:t>современное оборудование</a:t>
            </a:r>
            <a:r>
              <a:rPr lang="ru-RU" sz="6400"/>
              <a:t>. </a:t>
            </a:r>
            <a:endParaRPr lang="ru-RU" sz="6400" smtClean="0"/>
          </a:p>
          <a:p>
            <a:pPr marL="0" indent="0">
              <a:buNone/>
            </a:pPr>
            <a:r>
              <a:rPr lang="ru-RU" sz="6400" smtClean="0"/>
              <a:t>Например</a:t>
            </a:r>
            <a:r>
              <a:rPr lang="ru-RU" sz="6400"/>
              <a:t>: </a:t>
            </a:r>
            <a:br>
              <a:rPr lang="ru-RU" sz="6400">
                <a:hlinkClick r:id="rId2"/>
              </a:rPr>
            </a:br>
            <a:endParaRPr lang="ru-RU" sz="6400" smtClean="0"/>
          </a:p>
          <a:p>
            <a:r>
              <a:rPr lang="ru-RU" sz="6400" b="1"/>
              <a:t>Швейные машины</a:t>
            </a:r>
            <a:r>
              <a:rPr lang="ru-RU" sz="6400"/>
              <a:t> и универсальные рабочие столы в мастерской обработки ткани.</a:t>
            </a:r>
          </a:p>
          <a:p>
            <a:r>
              <a:rPr lang="ru-RU" sz="6400" b="1"/>
              <a:t>Кухонные блоки</a:t>
            </a:r>
            <a:r>
              <a:rPr lang="ru-RU" sz="6400"/>
              <a:t> с кухонной мебелью, варочной поверхностью, духовкой, вытяжкой, холодильником и мелкой бытовой техникой в кухне-лаборатории.</a:t>
            </a:r>
          </a:p>
          <a:p>
            <a:r>
              <a:rPr lang="ru-RU" sz="6400" b="1"/>
              <a:t>Станки</a:t>
            </a:r>
            <a:r>
              <a:rPr lang="ru-RU" sz="6400"/>
              <a:t> — например, токарные, фрезерные, фрезерно-гравировальные — для изучения станка как технологической машины.</a:t>
            </a:r>
          </a:p>
          <a:p>
            <a:pPr marL="0" indent="0">
              <a:buNone/>
            </a:pPr>
            <a:endParaRPr lang="ru-RU" sz="6400"/>
          </a:p>
          <a:p>
            <a:pPr>
              <a:buNone/>
            </a:pPr>
            <a:r>
              <a:rPr lang="ru-RU" sz="6400"/>
              <a:t> </a:t>
            </a:r>
            <a:br>
              <a:rPr lang="ru-RU" sz="6400">
                <a:hlinkClick r:id="rId3"/>
              </a:rPr>
            </a:br>
            <a:endParaRPr lang="ru-RU" sz="6400" smtClean="0"/>
          </a:p>
          <a:p>
            <a:pPr>
              <a:buNone/>
            </a:pPr>
            <a:endParaRPr lang="ru-RU" smtClean="0"/>
          </a:p>
          <a:p>
            <a:pPr>
              <a:buNone/>
            </a:pPr>
            <a:endParaRPr lang="ru-RU"/>
          </a:p>
          <a:p>
            <a:pPr>
              <a:buNone/>
            </a:pPr>
            <a:endParaRPr lang="ru-RU" smtClean="0"/>
          </a:p>
          <a:p>
            <a:pPr>
              <a:buNone/>
            </a:pPr>
            <a:endParaRPr lang="ru-RU"/>
          </a:p>
          <a:p>
            <a:pPr>
              <a:buNone/>
            </a:pPr>
            <a:endParaRPr lang="ru-RU" smtClean="0"/>
          </a:p>
          <a:p>
            <a:pPr>
              <a:buNone/>
            </a:pPr>
            <a:endParaRPr lang="ru-RU"/>
          </a:p>
          <a:p>
            <a:pPr>
              <a:buNone/>
            </a:pPr>
            <a:endParaRPr lang="ru-RU" smtClean="0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889000" y="1739900"/>
            <a:ext cx="12700000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4400" b="1" i="0">
                <a:solidFill>
                  <a:srgbClr val="1D1D1B"/>
                </a:solidFill>
                <a:latin typeface="Tomorrow"/>
              </a:defRPr>
            </a:pPr>
            <a:r>
              <a:rPr sz="2400" err="1"/>
              <a:t>Развитие компетенций</a:t>
            </a:r>
            <a:endParaRPr sz="2400"/>
          </a:p>
        </p:txBody>
      </p:sp>
      <p:sp>
        <p:nvSpPr>
          <p:cNvPr id="3" name="Rounded Rectangle 2"/>
          <p:cNvSpPr/>
          <p:nvPr/>
        </p:nvSpPr>
        <p:spPr>
          <a:xfrm>
            <a:off x="1079500" y="4502150"/>
            <a:ext cx="12992100" cy="12700"/>
          </a:xfrm>
          <a:prstGeom prst="roundRect">
            <a:avLst>
              <a:gd name="adj" fmla="val 50000"/>
            </a:avLst>
          </a:prstGeom>
          <a:solidFill>
            <a:srgbClr val="D6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4146550" y="4038600"/>
            <a:ext cx="12700" cy="317500"/>
          </a:xfrm>
          <a:prstGeom prst="roundRect">
            <a:avLst>
              <a:gd name="adj" fmla="val 50000"/>
            </a:avLst>
          </a:prstGeom>
          <a:solidFill>
            <a:srgbClr val="D6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7334250" y="4660900"/>
            <a:ext cx="12700" cy="317500"/>
          </a:xfrm>
          <a:prstGeom prst="roundRect">
            <a:avLst>
              <a:gd name="adj" fmla="val 50000"/>
            </a:avLst>
          </a:prstGeom>
          <a:solidFill>
            <a:srgbClr val="D6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509250" y="4038600"/>
            <a:ext cx="12700" cy="317500"/>
          </a:xfrm>
          <a:prstGeom prst="roundRect">
            <a:avLst>
              <a:gd name="adj" fmla="val 50000"/>
            </a:avLst>
          </a:prstGeom>
          <a:solidFill>
            <a:srgbClr val="D6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3937000" y="4292600"/>
            <a:ext cx="431800" cy="431800"/>
          </a:xfrm>
          <a:prstGeom prst="roundRect">
            <a:avLst>
              <a:gd name="adj" fmla="val 5000"/>
            </a:avLst>
          </a:prstGeom>
          <a:solidFill>
            <a:srgbClr val="F0EAEA"/>
          </a:solidFill>
          <a:ln w="12700">
            <a:solidFill>
              <a:srgbClr val="F0EA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7124700" y="4292600"/>
            <a:ext cx="431800" cy="431800"/>
          </a:xfrm>
          <a:prstGeom prst="roundRect">
            <a:avLst>
              <a:gd name="adj" fmla="val 5000"/>
            </a:avLst>
          </a:prstGeom>
          <a:solidFill>
            <a:srgbClr val="F0EAEA"/>
          </a:solidFill>
          <a:ln w="12700">
            <a:solidFill>
              <a:srgbClr val="F0EA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10299700" y="4292600"/>
            <a:ext cx="431800" cy="431800"/>
          </a:xfrm>
          <a:prstGeom prst="roundRect">
            <a:avLst>
              <a:gd name="adj" fmla="val 5000"/>
            </a:avLst>
          </a:prstGeom>
          <a:solidFill>
            <a:srgbClr val="F0EAEA"/>
          </a:solidFill>
          <a:ln w="12700">
            <a:solidFill>
              <a:srgbClr val="F0EAE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041400" y="2730500"/>
            <a:ext cx="6083300" cy="120032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err="1"/>
              <a:t>Технологические компетенции — это практическая способность применять знания для решения производственных задач, формируемая через выполнение </a:t>
            </a:r>
            <a:r>
              <a:rPr err="1" smtClean="0"/>
              <a:t>проектов</a:t>
            </a:r>
            <a:r>
              <a:rPr lang="ru-RU"/>
              <a:t>.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4381500"/>
            <a:ext cx="254000" cy="25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67200" y="5207000"/>
            <a:ext cx="6083300" cy="4318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rPr err="1"/>
              <a:t>Формирование навыков</a:t>
            </a: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267200" y="5727700"/>
            <a:ext cx="6083300" cy="9233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err="1"/>
              <a:t>Ключевую роль в формировании компетенций играют практические работы и проекты, где учащиеся напрямую взаимодействуют с </a:t>
            </a:r>
            <a:r>
              <a:rPr err="1" smtClean="0"/>
              <a:t>материалами</a:t>
            </a:r>
            <a:r>
              <a:rPr lang="ru-RU" b="1" smtClean="0"/>
              <a:t>.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4381500"/>
            <a:ext cx="254000" cy="254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05700" y="2730500"/>
            <a:ext cx="6083300" cy="120032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err="1"/>
              <a:t>Умение использовать современное кухонное оборудование для приготовления сложных блюд демонстрирует сформированную технологическую компетенцию</a:t>
            </a:r>
            <a:r>
              <a:rPr smtClean="0"/>
              <a:t>.</a:t>
            </a:r>
            <a:r>
              <a:rPr lang="ru-RU" smtClean="0"/>
              <a:t> 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600" y="4381500"/>
            <a:ext cx="254000" cy="25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4514850"/>
            <a:ext cx="3042920" cy="36703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20" y="4514850"/>
            <a:ext cx="3095752" cy="3670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614160"/>
            <a:ext cx="2021840" cy="16154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350" y="6614160"/>
            <a:ext cx="1805940" cy="16154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0" y="6651030"/>
            <a:ext cx="2844800" cy="153415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5214164" y="731520"/>
            <a:ext cx="37033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rPr lang="ru-RU" smtClean="0"/>
              <a:t>Формирование навыков </a:t>
            </a:r>
          </a:p>
          <a:p>
            <a:pPr algn="ctr">
              <a:defRPr sz="2200" b="1" i="0">
                <a:solidFill>
                  <a:srgbClr val="61615C"/>
                </a:solidFill>
                <a:latin typeface="Tomorrow"/>
              </a:defRPr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08" y="1672628"/>
            <a:ext cx="3868391" cy="4767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" y="1672630"/>
            <a:ext cx="3535680" cy="4767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417" y="1672629"/>
            <a:ext cx="3644929" cy="476720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62000" y="1270000"/>
            <a:ext cx="12700000" cy="523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4400" b="1" i="0">
                <a:solidFill>
                  <a:srgbClr val="1D1D1B"/>
                </a:solidFill>
                <a:latin typeface="Tomorrow"/>
              </a:defRPr>
            </a:pPr>
            <a:r>
              <a:rPr lang="ru-RU" sz="2800" smtClean="0"/>
              <a:t>                   </a:t>
            </a:r>
            <a:r>
              <a:rPr sz="2800" err="1" smtClean="0"/>
              <a:t>Практическая </a:t>
            </a:r>
            <a:r>
              <a:rPr sz="2800" err="1"/>
              <a:t>значимость</a:t>
            </a:r>
            <a:endParaRPr sz="2800"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00" y="2540000"/>
            <a:ext cx="4318000" cy="43180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0" y="2540000"/>
            <a:ext cx="4318000" cy="431800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200" y="2540000"/>
            <a:ext cx="4318000" cy="431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556000"/>
            <a:ext cx="4064000" cy="43088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rPr err="1"/>
              <a:t>Реальные навыки</a:t>
            </a: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016000" y="4000500"/>
            <a:ext cx="3810000" cy="175432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err="1"/>
              <a:t>Обучающиеся приобретают реальные практические навыки, которые непосредственно применимы в их будущей профессиональной </a:t>
            </a:r>
            <a:r>
              <a:rPr err="1" smtClean="0"/>
              <a:t>деятельности</a:t>
            </a:r>
            <a:r>
              <a:rPr lang="ru-RU" smtClean="0"/>
              <a:t>.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500" y="4508500"/>
            <a:ext cx="355600" cy="35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04400" y="2794000"/>
            <a:ext cx="4445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t>Увлекательность обучения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04400" y="3238500"/>
            <a:ext cx="3810000" cy="14773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rPr err="1"/>
              <a:t>Применение новых </a:t>
            </a:r>
            <a:r>
              <a:rPr err="1" smtClean="0"/>
              <a:t>технологий</a:t>
            </a:r>
            <a:r>
              <a:rPr lang="ru-RU" smtClean="0"/>
              <a:t> и  оборудования</a:t>
            </a:r>
            <a:r>
              <a:rPr smtClean="0"/>
              <a:t> </a:t>
            </a:r>
            <a:r>
              <a:rPr err="1"/>
              <a:t>делает учебный процесс более интересным и увлекательным, повышая вовлеченность школьников</a:t>
            </a:r>
            <a:r>
              <a:rPr smtClean="0"/>
              <a:t>.</a:t>
            </a:r>
            <a:r>
              <a:rPr lang="ru-RU" smtClean="0"/>
              <a:t> 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600" y="3302000"/>
            <a:ext cx="355600" cy="355600"/>
          </a:xfrm>
          <a:prstGeom prst="rect">
            <a:avLst/>
          </a:prstGeom>
        </p:spPr>
      </p:pic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4000" y="5816600"/>
            <a:ext cx="355600" cy="355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7239000"/>
            <a:ext cx="12700000" cy="762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t>Это позволяет учащимся получить опыт работы с передовыми технологиями, который они смогут использовать в дальнейшей карьере.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47" y="5722441"/>
            <a:ext cx="2696105" cy="15165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1037634"/>
            <a:ext cx="3007360" cy="22643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4848541"/>
            <a:ext cx="3015826" cy="226186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6350000" y="1714500"/>
            <a:ext cx="7620000" cy="76944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1D1D1B"/>
                </a:solidFill>
                <a:latin typeface="Tomorrow"/>
              </a:defRPr>
            </a:pPr>
            <a:r>
              <a:rPr err="1"/>
              <a:t>Результаты </a:t>
            </a:r>
            <a:r>
              <a:rPr err="1" smtClean="0"/>
              <a:t>внедрения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50000" y="3175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F0EAEA"/>
          </a:solidFill>
          <a:ln w="12700">
            <a:solidFill>
              <a:srgbClr val="D6D0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350000" y="29210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200">
                <a:solidFill>
                  <a:srgbClr val="61615C"/>
                </a:solidFill>
                <a:latin typeface="Tomorrow"/>
              </a:defRPr>
            </a:pPr>
            <a: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50000" y="4445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F0EAEA"/>
          </a:solidFill>
          <a:ln w="12700">
            <a:solidFill>
              <a:srgbClr val="D6D0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350000" y="41783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200">
                <a:solidFill>
                  <a:srgbClr val="61615C"/>
                </a:solidFill>
                <a:latin typeface="Tomorrow"/>
              </a:defRPr>
            </a:pPr>
            <a: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50000" y="5715000"/>
            <a:ext cx="381000" cy="381000"/>
          </a:xfrm>
          <a:prstGeom prst="roundRect">
            <a:avLst>
              <a:gd name="adj" fmla="val 5000"/>
            </a:avLst>
          </a:prstGeom>
          <a:solidFill>
            <a:srgbClr val="F0EAEA"/>
          </a:solidFill>
          <a:ln w="12700">
            <a:solidFill>
              <a:srgbClr val="D6D0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350000" y="5448300"/>
            <a:ext cx="381000" cy="38100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endParaRPr/>
          </a:p>
          <a:p>
            <a:pPr algn="ctr">
              <a:defRPr sz="2200">
                <a:solidFill>
                  <a:srgbClr val="61615C"/>
                </a:solidFill>
                <a:latin typeface="Tomorrow"/>
              </a:defRPr>
            </a:pPr>
            <a: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5000" y="2984500"/>
            <a:ext cx="6985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t>Мотивация учащихся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5000" y="3365500"/>
            <a:ext cx="6985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t>Внедрение инноваций повышает мотивацию и вовлеченность школьников в учебный процесс.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5000" y="4254500"/>
            <a:ext cx="6985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t>Качество усвоения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85000" y="4635500"/>
            <a:ext cx="6985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t>Улучшается усвоение материала и развивается самостоятельность обучающихся.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5000" y="5524500"/>
            <a:ext cx="6985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61615C"/>
                </a:solidFill>
                <a:latin typeface="Tomorrow"/>
              </a:defRPr>
            </a:pPr>
            <a:r>
              <a:t>Карьерные перспективы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85000" y="5905500"/>
            <a:ext cx="6985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800" b="0" i="0">
                <a:solidFill>
                  <a:srgbClr val="61615C"/>
                </a:solidFill>
                <a:latin typeface="Tomorrow"/>
              </a:defRPr>
            </a:pPr>
            <a:r>
              <a:t>Формируется представление о современных профессиях и карьерных возможностях.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5120" cy="355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0"/>
            <a:ext cx="5405120" cy="45034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96</Paragraphs>
  <Slides>14</Slides>
  <Notes>2</Notes>
  <TotalTime>286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18">
      <vt:lpstr>Arial</vt:lpstr>
      <vt:lpstr>Calibri</vt:lpstr>
      <vt:lpstr>Tomorrow</vt:lpstr>
      <vt:lpstr>Office Theme</vt:lpstr>
      <vt:lpstr>Муниципальное бюджетное общеобразовательное учреждение Зимовниковская средняя общеобразовательная школа №10</vt:lpstr>
      <vt:lpstr>Целевые установки: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Полное наименование образовательной организации</dc:title>
  <dc:description>generated using python-pptx</dc:description>
  <cp:lastModifiedBy>кола</cp:lastModifiedBy>
  <cp:revision>31</cp:revision>
  <dcterms:created xsi:type="dcterms:W3CDTF">2013-01-27T09:14:16Z</dcterms:created>
  <dcterms:modified xsi:type="dcterms:W3CDTF">2026-05-22T11:31:01Z</dcterms:modified>
</cp:coreProperties>
</file>