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80" r:id="rId22"/>
    <p:sldId id="279" r:id="rId23"/>
    <p:sldId id="275" r:id="rId24"/>
    <p:sldId id="282" r:id="rId25"/>
    <p:sldId id="281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4" autoAdjust="0"/>
  </p:normalViewPr>
  <p:slideViewPr>
    <p:cSldViewPr snapToGrid="0">
      <p:cViewPr varScale="1">
        <p:scale>
          <a:sx n="69" d="100"/>
          <a:sy n="69" d="100"/>
        </p:scale>
        <p:origin x="-13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</a:t>
            </a:r>
            <a:r>
              <a:rPr lang="ru-RU" baseline="0" dirty="0" smtClean="0"/>
              <a:t> 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Свердловской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 smtClean="0"/>
              <a:t> с целью его последующей переработки. </a:t>
            </a:r>
          </a:p>
          <a:p>
            <a:r>
              <a:rPr lang="ru-RU" dirty="0" smtClean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 smtClean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187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94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"О санитарно-эпидемиологическом благополучии населения« граждане обязаны выполнять требования санитарного законодательства,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58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208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ial@gzhi.kreml.nnov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Нижегородской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Законодательство Нижегородской области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345" y="1246909"/>
            <a:ext cx="10363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 smtClean="0"/>
          </a:p>
          <a:p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7018" y="1246909"/>
            <a:ext cx="96427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Закон Нижегородской области от 23.11.2001 N 226-З (ред. от 04.06.2020) "Об отходах производства и потребления"</a:t>
            </a:r>
            <a:r>
              <a:rPr lang="ru-RU" sz="1600" b="1" dirty="0" smtClean="0"/>
              <a:t> </a:t>
            </a:r>
            <a:r>
              <a:rPr lang="ru-RU" sz="1600" dirty="0" smtClean="0"/>
              <a:t>(</a:t>
            </a:r>
            <a:r>
              <a:rPr lang="ru-RU" dirty="0" smtClean="0"/>
              <a:t>принят постановлением ЗС НО от 01.11.2001 N 361) (с </a:t>
            </a:r>
            <a:r>
              <a:rPr lang="ru-RU" dirty="0" err="1" smtClean="0"/>
              <a:t>изм</a:t>
            </a:r>
            <a:r>
              <a:rPr lang="ru-RU" dirty="0" smtClean="0"/>
              <a:t>. и доп., вступающими в силу с 14.06.2020)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6291" y="2826327"/>
            <a:ext cx="9365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Постановление Правительства Нижегородской области от 05.06.2018 N 407 (ред. от 03.12.2020) "Об утверждении Порядка накопления твердых коммунальных отходов (в том числе их раздельного накопления) на территории Нижегородской области"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9043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арта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раздельного сбора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мусора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https://rsbor.ru/recyclemap/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638" y="1119206"/>
            <a:ext cx="9010648" cy="54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</a:t>
            </a:r>
            <a:r>
              <a:rPr lang="ru-RU" sz="2800" dirty="0"/>
              <a:t>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</a:t>
            </a:r>
            <a:r>
              <a:rPr lang="ru-RU" sz="2800" dirty="0" smtClean="0"/>
              <a:t>регионе РФ ООО </a:t>
            </a:r>
            <a:r>
              <a:rPr lang="ru-RU" sz="2800" dirty="0"/>
              <a:t>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</a:t>
            </a:r>
            <a:r>
              <a:rPr lang="ru-RU" sz="2800" dirty="0" smtClean="0"/>
              <a:t>контейнеров (сортируемые и не сортируемые отходы). </a:t>
            </a:r>
            <a:r>
              <a:rPr lang="ru-RU" sz="2800" dirty="0"/>
              <a:t>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xmlns="" val="160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Аналогичные проекты по раздельному сбору мусора реализуются с 2020 г. в городах РФ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Нижегородской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области:</a:t>
            </a:r>
          </a:p>
          <a:p>
            <a:endParaRPr lang="ru-RU" sz="2400" dirty="0"/>
          </a:p>
          <a:p>
            <a:r>
              <a:rPr lang="ru-RU" sz="2400" b="1" dirty="0" smtClean="0"/>
              <a:t>Зона 1.</a:t>
            </a:r>
            <a:endParaRPr lang="ru-RU" sz="2400" dirty="0" smtClean="0"/>
          </a:p>
          <a:p>
            <a:r>
              <a:rPr lang="ru-RU" sz="2400" b="1" dirty="0" smtClean="0"/>
              <a:t>Региональный оператор -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ООО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Нижэкология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-  НН» </a:t>
            </a:r>
            <a:r>
              <a:rPr lang="ru-RU" sz="2400" dirty="0" smtClean="0"/>
              <a:t>(603105, г. Нижний Новгород, ул. </a:t>
            </a:r>
            <a:r>
              <a:rPr lang="ru-RU" sz="2400" dirty="0" err="1" smtClean="0"/>
              <a:t>Ошарская</a:t>
            </a:r>
            <a:r>
              <a:rPr lang="ru-RU" sz="2400" dirty="0" smtClean="0"/>
              <a:t> д.95, тел. 831 265-30-00, 265-39-89</a:t>
            </a:r>
          </a:p>
          <a:p>
            <a:r>
              <a:rPr lang="ru-RU" sz="2400" b="1" dirty="0" smtClean="0"/>
              <a:t>Зона 2.</a:t>
            </a:r>
            <a:endParaRPr lang="ru-RU" sz="2400" dirty="0" smtClean="0"/>
          </a:p>
          <a:p>
            <a:pPr fontAlgn="t"/>
            <a:r>
              <a:rPr lang="ru-RU" sz="2400" b="1" dirty="0" smtClean="0"/>
              <a:t>Региональный оператор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ЗАО «Управление отходами -НН» </a:t>
            </a:r>
            <a:r>
              <a:rPr lang="ru-RU" sz="2400" b="1" dirty="0" smtClean="0"/>
              <a:t>- </a:t>
            </a:r>
            <a:r>
              <a:rPr lang="ru-RU" sz="2400" dirty="0" smtClean="0"/>
              <a:t> городской округ г. Нижний Новгород (</a:t>
            </a:r>
            <a:r>
              <a:rPr lang="ru-RU" sz="2400" dirty="0" err="1" smtClean="0"/>
              <a:t>Сормовский</a:t>
            </a:r>
            <a:r>
              <a:rPr lang="ru-RU" sz="2400" dirty="0" smtClean="0"/>
              <a:t> район) г. Заволжье, Чкаловский район, </a:t>
            </a:r>
            <a:r>
              <a:rPr lang="ru-RU" sz="2400" dirty="0" err="1" smtClean="0"/>
              <a:t>Балахнинский</a:t>
            </a:r>
            <a:r>
              <a:rPr lang="ru-RU" sz="2400" dirty="0" smtClean="0"/>
              <a:t> район </a:t>
            </a:r>
            <a:r>
              <a:rPr lang="ru-RU" sz="2400" b="1" dirty="0" smtClean="0"/>
              <a:t>(831)261-35-50</a:t>
            </a:r>
            <a:r>
              <a:rPr lang="ru-RU" sz="2400" dirty="0" smtClean="0"/>
              <a:t> </a:t>
            </a:r>
          </a:p>
          <a:p>
            <a:pPr fontAlgn="t"/>
            <a:r>
              <a:rPr lang="ru-RU" sz="2400" b="1" dirty="0" smtClean="0"/>
              <a:t>Зона 3.</a:t>
            </a:r>
            <a:endParaRPr lang="ru-RU" sz="2400" dirty="0" smtClean="0"/>
          </a:p>
          <a:p>
            <a:pPr fontAlgn="t"/>
            <a:r>
              <a:rPr lang="ru-RU" sz="2400" b="1" dirty="0" smtClean="0"/>
              <a:t>Региональный оператор -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ООО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СитиЛюкс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52»</a:t>
            </a:r>
            <a:endParaRPr lang="ru-RU" sz="2400" dirty="0" smtClean="0"/>
          </a:p>
          <a:p>
            <a:pPr fontAlgn="t"/>
            <a:r>
              <a:rPr lang="ru-RU" sz="2400" dirty="0" err="1" smtClean="0"/>
              <a:t>Богородский</a:t>
            </a:r>
            <a:r>
              <a:rPr lang="ru-RU" sz="2400" dirty="0" smtClean="0"/>
              <a:t>  ,</a:t>
            </a:r>
            <a:r>
              <a:rPr lang="ru-RU" sz="2400" dirty="0" err="1" smtClean="0"/>
              <a:t>Вачский</a:t>
            </a:r>
            <a:r>
              <a:rPr lang="ru-RU" sz="2400" dirty="0" smtClean="0"/>
              <a:t>, Павловский, Сосновский районы </a:t>
            </a:r>
            <a:r>
              <a:rPr lang="ru-RU" sz="2400" b="1" dirty="0" smtClean="0"/>
              <a:t>(83170)2-38-28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200" dirty="0" smtClean="0"/>
              <a:t>Подробная информация по зонам деятельности региональных операторов -  </a:t>
            </a:r>
            <a:r>
              <a:rPr lang="en-US" sz="2200" dirty="0" smtClean="0"/>
              <a:t>http://</a:t>
            </a:r>
            <a:r>
              <a:rPr lang="ru-RU" sz="2200" dirty="0" err="1" smtClean="0"/>
              <a:t>госжилинспекция.нижегородскаяобласть.рф</a:t>
            </a:r>
            <a:r>
              <a:rPr lang="ru-RU" sz="2200" dirty="0" smtClean="0"/>
              <a:t>/</a:t>
            </a:r>
            <a:r>
              <a:rPr lang="en-US" sz="2200" dirty="0" err="1" smtClean="0"/>
              <a:t>site.aspx?IID</a:t>
            </a:r>
            <a:r>
              <a:rPr lang="en-US" sz="2200" dirty="0" smtClean="0"/>
              <a:t>=3771847&amp;SECTIONID=3851625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течение месяца не более 72 часов суммарно;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холодное время года не более 48 часов единовременно;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 smtClean="0"/>
              <a:t>Для </a:t>
            </a:r>
            <a:r>
              <a:rPr lang="ru-RU" sz="2200" dirty="0"/>
              <a:t>привлечения исполнителя услуг к </a:t>
            </a:r>
            <a:r>
              <a:rPr lang="ru-RU" sz="2200" dirty="0" smtClean="0"/>
              <a:t>ответственности за ненадлежащее оборудование и содержание контейнерных площадок потребителю </a:t>
            </a:r>
            <a:r>
              <a:rPr lang="ru-RU" sz="2200" dirty="0"/>
              <a:t>рекомендуется обратиться с жалобой в </a:t>
            </a:r>
            <a:r>
              <a:rPr lang="ru-RU" sz="2200" dirty="0" smtClean="0"/>
              <a:t>Государственную Жилищную Инспекцию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Нижегородской области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по адресу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400" b="1" dirty="0" smtClean="0"/>
              <a:t> </a:t>
            </a:r>
            <a:r>
              <a:rPr lang="ru-RU" sz="2000" dirty="0" smtClean="0"/>
              <a:t>603001, г.Нижний Новгород, ул.Рождественская, д.19</a:t>
            </a:r>
          </a:p>
          <a:p>
            <a:r>
              <a:rPr lang="ru-RU" sz="2000" b="1" dirty="0" smtClean="0"/>
              <a:t>Почтовый адрес для приёма и отправки корреспонденции:</a:t>
            </a:r>
            <a:r>
              <a:rPr lang="ru-RU" sz="2000" dirty="0" smtClean="0"/>
              <a:t> 603082, г.Нижний Новгород, Кремль, корпус 14,  т. 430-11-64, факс 430-69-85 </a:t>
            </a:r>
            <a:r>
              <a:rPr lang="ru-RU" sz="2000" u="sng" dirty="0" err="1" smtClean="0">
                <a:hlinkClick r:id="rId3"/>
              </a:rPr>
              <a:t>official@gzhi.kreml.nnov.ru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636" y="3477491"/>
            <a:ext cx="4714702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гражданину </a:t>
            </a:r>
            <a:r>
              <a:rPr lang="ru-RU" sz="2400" dirty="0"/>
              <a:t>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Нижегородской области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508" y="104925"/>
            <a:ext cx="10280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</a:rPr>
              <a:t>Несоблюдение </a:t>
            </a:r>
            <a:r>
              <a:rPr lang="ru-RU" sz="2400" b="1" dirty="0">
                <a:solidFill>
                  <a:srgbClr val="0070C0"/>
                </a:solidFill>
              </a:rPr>
              <a:t>санитарно-эпидемиологических требований при обращении с ТКО влечет за собой наступление ответственности по ст. 6.35 </a:t>
            </a:r>
            <a:r>
              <a:rPr lang="ru-RU" sz="2400" b="1" dirty="0" err="1">
                <a:solidFill>
                  <a:srgbClr val="0070C0"/>
                </a:solidFill>
              </a:rPr>
              <a:t>КоАП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РФ.  </a:t>
            </a:r>
            <a:r>
              <a:rPr lang="ru-RU" sz="1200" b="1" dirty="0" smtClean="0">
                <a:solidFill>
                  <a:srgbClr val="0070C0"/>
                </a:solidFill>
              </a:rPr>
              <a:t>Постановление </a:t>
            </a:r>
            <a:r>
              <a:rPr lang="ru-RU" sz="1200" b="1" dirty="0" smtClean="0">
                <a:solidFill>
                  <a:srgbClr val="0070C0"/>
                </a:solidFill>
              </a:rPr>
              <a:t>Главного государственного санитарного врача РФ от 28.01.2021 N 3 "Об утверждении санитарных правил и норм </a:t>
            </a:r>
            <a:r>
              <a:rPr lang="ru-RU" sz="1200" b="1" dirty="0" err="1" smtClean="0">
                <a:solidFill>
                  <a:srgbClr val="0070C0"/>
                </a:solidFill>
              </a:rPr>
              <a:t>СанПиН</a:t>
            </a:r>
            <a:r>
              <a:rPr lang="ru-RU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2.1.3684-21</a:t>
            </a:r>
            <a:endParaRPr lang="ru-RU" sz="1200" b="1" dirty="0" smtClean="0">
              <a:solidFill>
                <a:srgbClr val="0070C0"/>
              </a:solidFill>
            </a:endParaRPr>
          </a:p>
          <a:p>
            <a:pPr lvl="0">
              <a:buFontTx/>
              <a:buChar char="-"/>
            </a:pP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домов не должны допускать загрязнение общедомовых площадей, захламление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"</a:t>
            </a:r>
            <a:r>
              <a:rPr lang="ru-RU" sz="5100" dirty="0"/>
              <a:t>Паспорт 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N </a:t>
            </a:r>
            <a:r>
              <a:rPr lang="ru-RU" sz="5100" dirty="0" smtClean="0"/>
              <a:t>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2320</Words>
  <Application>Microsoft Office PowerPoint</Application>
  <PresentationFormat>Произвольный</PresentationFormat>
  <Paragraphs>163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user</cp:lastModifiedBy>
  <cp:revision>144</cp:revision>
  <cp:lastPrinted>2021-02-03T06:11:16Z</cp:lastPrinted>
  <dcterms:created xsi:type="dcterms:W3CDTF">2021-01-27T09:58:32Z</dcterms:created>
  <dcterms:modified xsi:type="dcterms:W3CDTF">2021-03-04T07:08:41Z</dcterms:modified>
</cp:coreProperties>
</file>