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6" r:id="rId3"/>
    <p:sldId id="277" r:id="rId4"/>
    <p:sldId id="291" r:id="rId5"/>
    <p:sldId id="285" r:id="rId6"/>
    <p:sldId id="267" r:id="rId7"/>
    <p:sldId id="295" r:id="rId8"/>
    <p:sldId id="275" r:id="rId9"/>
    <p:sldId id="293" r:id="rId10"/>
    <p:sldId id="290" r:id="rId11"/>
    <p:sldId id="264" r:id="rId12"/>
    <p:sldId id="289" r:id="rId13"/>
    <p:sldId id="297" r:id="rId14"/>
    <p:sldId id="296" r:id="rId15"/>
    <p:sldId id="269" r:id="rId16"/>
    <p:sldId id="270" r:id="rId17"/>
    <p:sldId id="271" r:id="rId18"/>
    <p:sldId id="272" r:id="rId19"/>
    <p:sldId id="288" r:id="rId20"/>
    <p:sldId id="274" r:id="rId21"/>
    <p:sldId id="258" r:id="rId22"/>
    <p:sldId id="261"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66" autoAdjust="0"/>
  </p:normalViewPr>
  <p:slideViewPr>
    <p:cSldViewPr>
      <p:cViewPr varScale="1">
        <p:scale>
          <a:sx n="108" d="100"/>
          <a:sy n="108" d="100"/>
        </p:scale>
        <p:origin x="498" y="102"/>
      </p:cViewPr>
      <p:guideLst>
        <p:guide orient="horz" pos="2160"/>
        <p:guide pos="2880"/>
      </p:guideLst>
    </p:cSldViewPr>
  </p:slideViewPr>
  <p:outlineViewPr>
    <p:cViewPr>
      <p:scale>
        <a:sx n="33" d="100"/>
        <a:sy n="33" d="100"/>
      </p:scale>
      <p:origin x="258" y="868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C1610-0469-4405-B6CB-A76D000F6D5E}" type="datetimeFigureOut">
              <a:rPr lang="ru-RU" smtClean="0"/>
              <a:t>25.05.2022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AC858-A80B-417E-B4DD-FC6E0BFE8C0E}" type="slidenum">
              <a:rPr lang="ru-RU" smtClean="0"/>
              <a:t>‹#›</a:t>
            </a:fld>
            <a:endParaRPr lang="ru-RU"/>
          </a:p>
        </p:txBody>
      </p:sp>
    </p:spTree>
    <p:extLst>
      <p:ext uri="{BB962C8B-B14F-4D97-AF65-F5344CB8AC3E}">
        <p14:creationId xmlns:p14="http://schemas.microsoft.com/office/powerpoint/2010/main" val="417162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8744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374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017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3859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588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53150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5604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2559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501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25.05.2022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8045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9207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25.05.2022</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3762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25.05.2022</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6308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25.05.2022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65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0905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1530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t>25.05.2022</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2171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1074;&#1080;&#1076;&#1077;&#1086;&#1088;&#1077;&#1083;&#1072;&#1082;&#1089;/&#1062;&#1077;&#1083;&#1077;&#1073;&#1085;&#1072;&#1103;%20&#1084;&#1091;&#1079;&#1099;&#1082;&#1072;%20&#1076;&#1083;&#1103;%20&#1076;&#1091;&#1096;&#1080;..mp4"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sychologconsultation.com/wp-content/uploads/2014/11/Hans-Sele_01.jp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gzholdosh.ru/wp-content/uploads/2013/04/00001.jp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476673"/>
            <a:ext cx="7772400" cy="1523577"/>
          </a:xfrm>
        </p:spPr>
        <p:txBody>
          <a:bodyPr>
            <a:normAutofit fontScale="90000"/>
          </a:bodyPr>
          <a:lstStyle/>
          <a:p>
            <a:r>
              <a:rPr lang="ru-RU" dirty="0" smtClean="0">
                <a:latin typeface="Times New Roman" pitchFamily="18" charset="0"/>
                <a:cs typeface="Times New Roman" pitchFamily="18" charset="0"/>
              </a:rPr>
              <a:t>Стрессы в нашей жизни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Пути преодоления стресса</a:t>
            </a:r>
            <a:endParaRPr lang="ru-RU" dirty="0">
              <a:latin typeface="Times New Roman" pitchFamily="18" charset="0"/>
              <a:cs typeface="Times New Roman" pitchFamily="18" charset="0"/>
            </a:endParaRPr>
          </a:p>
        </p:txBody>
      </p:sp>
      <p:sp>
        <p:nvSpPr>
          <p:cNvPr id="4" name="Подзаголовок 3"/>
          <p:cNvSpPr>
            <a:spLocks noGrp="1"/>
          </p:cNvSpPr>
          <p:nvPr>
            <p:ph type="subTitle" idx="1"/>
          </p:nvPr>
        </p:nvSpPr>
        <p:spPr/>
        <p:txBody>
          <a:bodyPr/>
          <a:lstStyle/>
          <a:p>
            <a:r>
              <a:rPr lang="ru-RU" dirty="0" smtClean="0"/>
              <a:t>П</a:t>
            </a:r>
            <a:endParaRPr lang="ru-RU"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73157"/>
            <a:ext cx="6696744" cy="268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9672" y="5877272"/>
            <a:ext cx="4891724" cy="369332"/>
          </a:xfrm>
          <a:prstGeom prst="rect">
            <a:avLst/>
          </a:prstGeom>
          <a:noFill/>
        </p:spPr>
        <p:txBody>
          <a:bodyPr wrap="none" rtlCol="0">
            <a:spAutoFit/>
          </a:bodyPr>
          <a:lstStyle/>
          <a:p>
            <a:r>
              <a:rPr lang="ru-RU" dirty="0" smtClean="0"/>
              <a:t>Подготовила:  педагог-психолог Андреева И.Ю..</a:t>
            </a:r>
            <a:endParaRPr lang="ru-RU" dirty="0"/>
          </a:p>
        </p:txBody>
      </p:sp>
    </p:spTree>
    <p:extLst>
      <p:ext uri="{BB962C8B-B14F-4D97-AF65-F5344CB8AC3E}">
        <p14:creationId xmlns:p14="http://schemas.microsoft.com/office/powerpoint/2010/main" val="30764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20688"/>
            <a:ext cx="8568952" cy="4616648"/>
          </a:xfrm>
          <a:prstGeom prst="rect">
            <a:avLst/>
          </a:prstGeom>
          <a:noFill/>
        </p:spPr>
        <p:txBody>
          <a:bodyPr wrap="square" rtlCol="0">
            <a:spAutoFit/>
          </a:bodyPr>
          <a:lstStyle/>
          <a:p>
            <a:pPr lvl="0" algn="ctr"/>
            <a:r>
              <a:rPr lang="ru-RU" sz="2400" b="1" dirty="0">
                <a:solidFill>
                  <a:prstClr val="black"/>
                </a:solidFill>
                <a:latin typeface="Times New Roman" pitchFamily="18" charset="0"/>
                <a:cs typeface="Times New Roman" pitchFamily="18" charset="0"/>
              </a:rPr>
              <a:t>Фазы развития стресса:</a:t>
            </a:r>
          </a:p>
          <a:p>
            <a:pPr lvl="0"/>
            <a:r>
              <a:rPr lang="ru-RU" dirty="0">
                <a:solidFill>
                  <a:prstClr val="black"/>
                </a:solidFill>
                <a:latin typeface="Times New Roman" pitchFamily="18" charset="0"/>
                <a:cs typeface="Times New Roman" pitchFamily="18" charset="0"/>
              </a:rPr>
              <a:t>1 фаза — </a:t>
            </a:r>
            <a:r>
              <a:rPr lang="ru-RU" b="1" dirty="0">
                <a:solidFill>
                  <a:prstClr val="black"/>
                </a:solidFill>
                <a:latin typeface="Times New Roman" pitchFamily="18" charset="0"/>
                <a:cs typeface="Times New Roman" pitchFamily="18" charset="0"/>
              </a:rPr>
              <a:t>Реакция </a:t>
            </a:r>
            <a:r>
              <a:rPr lang="ru-RU" b="1" dirty="0" smtClean="0">
                <a:solidFill>
                  <a:prstClr val="black"/>
                </a:solidFill>
                <a:latin typeface="Times New Roman" pitchFamily="18" charset="0"/>
                <a:cs typeface="Times New Roman" pitchFamily="18" charset="0"/>
              </a:rPr>
              <a:t>тревоги</a:t>
            </a:r>
          </a:p>
          <a:p>
            <a:pPr lvl="0"/>
            <a:endParaRPr lang="ru-RU" dirty="0">
              <a:solidFill>
                <a:prstClr val="black"/>
              </a:solidFill>
              <a:latin typeface="Times New Roman" pitchFamily="18" charset="0"/>
              <a:cs typeface="Times New Roman" pitchFamily="18" charset="0"/>
            </a:endParaRPr>
          </a:p>
          <a:p>
            <a:pPr lvl="0"/>
            <a:r>
              <a:rPr lang="ru-RU" dirty="0">
                <a:solidFill>
                  <a:prstClr val="black"/>
                </a:solidFill>
                <a:latin typeface="Times New Roman" pitchFamily="18" charset="0"/>
                <a:cs typeface="Times New Roman" pitchFamily="18" charset="0"/>
              </a:rPr>
              <a:t>Появление состояния тревоги, настороженности, напряжённости при возникновении неординарной ситуации и, как следствие, мобилизация защитных сил организма</a:t>
            </a:r>
            <a:r>
              <a:rPr lang="ru-RU" dirty="0" smtClean="0">
                <a:solidFill>
                  <a:prstClr val="black"/>
                </a:solidFill>
                <a:latin typeface="Times New Roman" pitchFamily="18" charset="0"/>
                <a:cs typeface="Times New Roman" pitchFamily="18" charset="0"/>
              </a:rPr>
              <a:t>.</a:t>
            </a:r>
          </a:p>
          <a:p>
            <a:pPr lvl="0"/>
            <a:endParaRPr lang="ru-RU" dirty="0">
              <a:solidFill>
                <a:prstClr val="black"/>
              </a:solidFill>
              <a:latin typeface="Times New Roman" pitchFamily="18" charset="0"/>
              <a:cs typeface="Times New Roman" pitchFamily="18" charset="0"/>
            </a:endParaRPr>
          </a:p>
          <a:p>
            <a:pPr lvl="0"/>
            <a:r>
              <a:rPr lang="ru-RU" dirty="0">
                <a:solidFill>
                  <a:prstClr val="black"/>
                </a:solidFill>
                <a:latin typeface="Times New Roman" pitchFamily="18" charset="0"/>
                <a:cs typeface="Times New Roman" pitchFamily="18" charset="0"/>
              </a:rPr>
              <a:t>2 фаза — </a:t>
            </a:r>
            <a:r>
              <a:rPr lang="ru-RU" b="1" dirty="0" smtClean="0">
                <a:solidFill>
                  <a:prstClr val="black"/>
                </a:solidFill>
                <a:latin typeface="Times New Roman" pitchFamily="18" charset="0"/>
                <a:cs typeface="Times New Roman" pitchFamily="18" charset="0"/>
              </a:rPr>
              <a:t>Сопротивление</a:t>
            </a:r>
          </a:p>
          <a:p>
            <a:pPr lvl="0"/>
            <a:endParaRPr lang="ru-RU" dirty="0">
              <a:solidFill>
                <a:prstClr val="black"/>
              </a:solidFill>
              <a:latin typeface="Times New Roman" pitchFamily="18" charset="0"/>
              <a:cs typeface="Times New Roman" pitchFamily="18" charset="0"/>
            </a:endParaRPr>
          </a:p>
          <a:p>
            <a:pPr lvl="0"/>
            <a:r>
              <a:rPr lang="ru-RU" dirty="0">
                <a:solidFill>
                  <a:prstClr val="black"/>
                </a:solidFill>
                <a:latin typeface="Times New Roman" pitchFamily="18" charset="0"/>
                <a:cs typeface="Times New Roman" pitchFamily="18" charset="0"/>
              </a:rPr>
              <a:t>Начинается сопротивление организма и борьба с ситуацией стресса либо адаптация и привыкание к раздражителю</a:t>
            </a:r>
            <a:r>
              <a:rPr lang="ru-RU" dirty="0" smtClean="0">
                <a:solidFill>
                  <a:prstClr val="black"/>
                </a:solidFill>
                <a:latin typeface="Times New Roman" pitchFamily="18" charset="0"/>
                <a:cs typeface="Times New Roman" pitchFamily="18" charset="0"/>
              </a:rPr>
              <a:t>.</a:t>
            </a:r>
          </a:p>
          <a:p>
            <a:pPr lvl="0"/>
            <a:endParaRPr lang="ru-RU" dirty="0">
              <a:solidFill>
                <a:prstClr val="black"/>
              </a:solidFill>
              <a:latin typeface="Times New Roman" pitchFamily="18" charset="0"/>
              <a:cs typeface="Times New Roman" pitchFamily="18" charset="0"/>
            </a:endParaRPr>
          </a:p>
          <a:p>
            <a:pPr lvl="0"/>
            <a:r>
              <a:rPr lang="ru-RU" dirty="0">
                <a:solidFill>
                  <a:prstClr val="black"/>
                </a:solidFill>
                <a:latin typeface="Times New Roman" pitchFamily="18" charset="0"/>
                <a:cs typeface="Times New Roman" pitchFamily="18" charset="0"/>
              </a:rPr>
              <a:t>3 фаза — </a:t>
            </a:r>
            <a:r>
              <a:rPr lang="ru-RU" b="1" dirty="0">
                <a:solidFill>
                  <a:prstClr val="black"/>
                </a:solidFill>
                <a:latin typeface="Times New Roman" pitchFamily="18" charset="0"/>
                <a:cs typeface="Times New Roman" pitchFamily="18" charset="0"/>
              </a:rPr>
              <a:t>Победа либо истощение </a:t>
            </a:r>
            <a:r>
              <a:rPr lang="ru-RU" b="1" dirty="0" smtClean="0">
                <a:solidFill>
                  <a:prstClr val="black"/>
                </a:solidFill>
                <a:latin typeface="Times New Roman" pitchFamily="18" charset="0"/>
                <a:cs typeface="Times New Roman" pitchFamily="18" charset="0"/>
              </a:rPr>
              <a:t>организма</a:t>
            </a:r>
          </a:p>
          <a:p>
            <a:pPr lvl="0"/>
            <a:endParaRPr lang="ru-RU" dirty="0">
              <a:solidFill>
                <a:prstClr val="black"/>
              </a:solidFill>
              <a:latin typeface="Times New Roman" pitchFamily="18" charset="0"/>
              <a:cs typeface="Times New Roman" pitchFamily="18" charset="0"/>
            </a:endParaRPr>
          </a:p>
          <a:p>
            <a:pPr lvl="0"/>
            <a:r>
              <a:rPr lang="ru-RU" dirty="0">
                <a:solidFill>
                  <a:prstClr val="black"/>
                </a:solidFill>
                <a:latin typeface="Times New Roman" pitchFamily="18" charset="0"/>
                <a:cs typeface="Times New Roman" pitchFamily="18" charset="0"/>
              </a:rPr>
              <a:t>Если собственных ресурсов организма для борьбы с состоянием стресса достаточно, то человек выходит победителем. В противном случае организм истощается, что приводит к </a:t>
            </a:r>
            <a:r>
              <a:rPr lang="ru-RU" dirty="0" smtClean="0">
                <a:solidFill>
                  <a:prstClr val="black"/>
                </a:solidFill>
                <a:latin typeface="Times New Roman" pitchFamily="18" charset="0"/>
                <a:cs typeface="Times New Roman" pitchFamily="18" charset="0"/>
              </a:rPr>
              <a:t>депрессии и </a:t>
            </a:r>
            <a:r>
              <a:rPr lang="ru-RU" dirty="0">
                <a:solidFill>
                  <a:prstClr val="black"/>
                </a:solidFill>
                <a:latin typeface="Times New Roman" pitchFamily="18" charset="0"/>
                <a:cs typeface="Times New Roman" pitchFamily="18" charset="0"/>
              </a:rPr>
              <a:t>различной тяжести </a:t>
            </a:r>
            <a:r>
              <a:rPr lang="ru-RU" dirty="0" smtClean="0">
                <a:solidFill>
                  <a:prstClr val="black"/>
                </a:solidFill>
                <a:latin typeface="Times New Roman" pitchFamily="18" charset="0"/>
                <a:cs typeface="Times New Roman" pitchFamily="18" charset="0"/>
              </a:rPr>
              <a:t>заболеваниям.</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6297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184731" cy="729430"/>
          </a:xfrm>
          <a:prstGeom prst="rect">
            <a:avLst/>
          </a:prstGeom>
          <a:noFill/>
        </p:spPr>
        <p:txBody>
          <a:bodyPr wrap="none" rtlCol="0">
            <a:spAutoFit/>
          </a:bodyPr>
          <a:lstStyle/>
          <a:p>
            <a:pPr>
              <a:lnSpc>
                <a:spcPct val="115000"/>
              </a:lnSpc>
              <a:spcAft>
                <a:spcPts val="0"/>
              </a:spcAft>
            </a:pPr>
            <a:endParaRPr lang="ru-RU" sz="1200" dirty="0">
              <a:solidFill>
                <a:srgbClr val="0F243E"/>
              </a:solidFill>
              <a:latin typeface="Times New Roman"/>
              <a:ea typeface="Calibri"/>
              <a:cs typeface="Times New Roman"/>
            </a:endParaRPr>
          </a:p>
          <a:p>
            <a:pPr>
              <a:lnSpc>
                <a:spcPct val="115000"/>
              </a:lnSpc>
              <a:spcAft>
                <a:spcPts val="0"/>
              </a:spcAft>
            </a:pPr>
            <a:endParaRPr lang="ru-RU" sz="1200" dirty="0" smtClean="0">
              <a:solidFill>
                <a:srgbClr val="0F243E"/>
              </a:solidFill>
              <a:latin typeface="Times New Roman"/>
              <a:ea typeface="Calibri"/>
              <a:cs typeface="Times New Roman"/>
            </a:endParaRPr>
          </a:p>
          <a:p>
            <a:pPr>
              <a:lnSpc>
                <a:spcPct val="115000"/>
              </a:lnSpc>
              <a:spcAft>
                <a:spcPts val="0"/>
              </a:spcAft>
            </a:pPr>
            <a:endParaRPr lang="ru-RU" sz="1200" dirty="0">
              <a:ea typeface="Calibri"/>
              <a:cs typeface="Times New Roman"/>
            </a:endParaRPr>
          </a:p>
        </p:txBody>
      </p:sp>
      <p:sp>
        <p:nvSpPr>
          <p:cNvPr id="3" name="TextBox 2"/>
          <p:cNvSpPr txBox="1"/>
          <p:nvPr/>
        </p:nvSpPr>
        <p:spPr>
          <a:xfrm>
            <a:off x="611560" y="687016"/>
            <a:ext cx="8064896" cy="4093428"/>
          </a:xfrm>
          <a:prstGeom prst="rect">
            <a:avLst/>
          </a:prstGeom>
          <a:noFill/>
        </p:spPr>
        <p:txBody>
          <a:bodyPr wrap="square" rtlCol="0">
            <a:spAutoFit/>
          </a:bodyPr>
          <a:lstStyle/>
          <a:p>
            <a:r>
              <a:rPr lang="ru-RU" sz="2000" b="1" dirty="0">
                <a:latin typeface="Times New Roman" pitchFamily="18" charset="0"/>
                <a:cs typeface="Times New Roman" pitchFamily="18" charset="0"/>
              </a:rPr>
              <a:t>Основные признаки стресса:</a:t>
            </a:r>
          </a:p>
          <a:p>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 физические </a:t>
            </a:r>
            <a:r>
              <a:rPr lang="ru-RU" sz="2000" dirty="0">
                <a:latin typeface="Times New Roman" pitchFamily="18" charset="0"/>
                <a:cs typeface="Times New Roman" pitchFamily="18" charset="0"/>
              </a:rPr>
              <a:t>(бессонница, боли в груди, в животе, в спине, головные боли, головокружение,  хроническая усталость, частые простуды и т. д.); </a:t>
            </a:r>
          </a:p>
          <a:p>
            <a:r>
              <a:rPr lang="ru-RU" sz="2000" b="1" dirty="0">
                <a:latin typeface="Times New Roman" pitchFamily="18" charset="0"/>
                <a:cs typeface="Times New Roman" pitchFamily="18" charset="0"/>
              </a:rPr>
              <a:t>- эмоциональные </a:t>
            </a:r>
            <a:r>
              <a:rPr lang="ru-RU" sz="2000" dirty="0">
                <a:latin typeface="Times New Roman" pitchFamily="18" charset="0"/>
                <a:cs typeface="Times New Roman" pitchFamily="18" charset="0"/>
              </a:rPr>
              <a:t>(излишняя агрессивность, повышенная возбудимость, депрессия, импульсивное поведение, нарушения памяти и концентрации внимания, ночные кошмары, раздражительность и т. д.); </a:t>
            </a:r>
          </a:p>
          <a:p>
            <a:r>
              <a:rPr lang="ru-RU" sz="2000" b="1" dirty="0">
                <a:latin typeface="Times New Roman" pitchFamily="18" charset="0"/>
                <a:cs typeface="Times New Roman" pitchFamily="18" charset="0"/>
              </a:rPr>
              <a:t>- поведенческие </a:t>
            </a:r>
            <a:r>
              <a:rPr lang="ru-RU" sz="2000" dirty="0">
                <a:latin typeface="Times New Roman" pitchFamily="18" charset="0"/>
                <a:cs typeface="Times New Roman" pitchFamily="18" charset="0"/>
              </a:rPr>
              <a:t>(постоянный поиск у себя различных заболеваний, потеря интереса к своему внешнему облику, притопывание ногой или постукивание пальцем, и т. д.). </a:t>
            </a:r>
          </a:p>
          <a:p>
            <a:r>
              <a:rPr lang="ru-RU" sz="2000" dirty="0">
                <a:latin typeface="Times New Roman" pitchFamily="18" charset="0"/>
                <a:cs typeface="Times New Roman" pitchFamily="18" charset="0"/>
              </a:rPr>
              <a:t>Многие из перечисленных состояний со временем усиливаются и могут привести к серьезным заболеваниям. </a:t>
            </a:r>
            <a:r>
              <a:rPr lang="ru-RU" sz="2000" dirty="0" smtClean="0">
                <a:latin typeface="Times New Roman" pitchFamily="18" charset="0"/>
                <a:cs typeface="Times New Roman" pitchFamily="18" charset="0"/>
              </a:rPr>
              <a:t> И др.</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465191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4" y="0"/>
            <a:ext cx="92173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264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992888" cy="1366528"/>
          </a:xfrm>
          <a:prstGeom prst="rect">
            <a:avLst/>
          </a:prstGeom>
          <a:noFill/>
        </p:spPr>
        <p:txBody>
          <a:bodyPr wrap="square" rtlCol="0">
            <a:spAutoFit/>
          </a:bodyPr>
          <a:lstStyle/>
          <a:p>
            <a:pPr marL="449580" algn="ctr" fontAlgn="base">
              <a:lnSpc>
                <a:spcPct val="115000"/>
              </a:lnSpc>
              <a:spcAft>
                <a:spcPts val="0"/>
              </a:spcAft>
            </a:pPr>
            <a:r>
              <a:rPr lang="ru-RU" sz="2400" b="1" cap="all" dirty="0">
                <a:latin typeface="Times New Roman"/>
                <a:ea typeface="Times New Roman"/>
                <a:cs typeface="Times New Roman"/>
              </a:rPr>
              <a:t>СТРЕСС – ЭТО НЕ ТО, </a:t>
            </a:r>
            <a:endParaRPr lang="ru-RU" sz="2400" b="1" cap="all" dirty="0" smtClean="0">
              <a:latin typeface="Times New Roman"/>
              <a:ea typeface="Times New Roman"/>
              <a:cs typeface="Times New Roman"/>
            </a:endParaRPr>
          </a:p>
          <a:p>
            <a:pPr marL="449580" algn="ctr" fontAlgn="base">
              <a:lnSpc>
                <a:spcPct val="115000"/>
              </a:lnSpc>
              <a:spcAft>
                <a:spcPts val="0"/>
              </a:spcAft>
            </a:pPr>
            <a:r>
              <a:rPr lang="ru-RU" sz="2400" b="1" cap="all" dirty="0" smtClean="0">
                <a:latin typeface="Times New Roman"/>
                <a:ea typeface="Times New Roman"/>
                <a:cs typeface="Times New Roman"/>
              </a:rPr>
              <a:t>ЧТО </a:t>
            </a:r>
            <a:r>
              <a:rPr lang="ru-RU" sz="2400" b="1" cap="all" dirty="0">
                <a:latin typeface="Times New Roman"/>
                <a:ea typeface="Times New Roman"/>
                <a:cs typeface="Times New Roman"/>
              </a:rPr>
              <a:t>СЛУЧАЕТСЯ С ЧЕЛОВЕКОМ, </a:t>
            </a:r>
            <a:endParaRPr lang="ru-RU" sz="2400" b="1" cap="all" dirty="0" smtClean="0">
              <a:latin typeface="Times New Roman"/>
              <a:ea typeface="Times New Roman"/>
              <a:cs typeface="Times New Roman"/>
            </a:endParaRPr>
          </a:p>
          <a:p>
            <a:pPr marL="449580" algn="ctr" fontAlgn="base">
              <a:lnSpc>
                <a:spcPct val="115000"/>
              </a:lnSpc>
              <a:spcAft>
                <a:spcPts val="0"/>
              </a:spcAft>
            </a:pPr>
            <a:r>
              <a:rPr lang="ru-RU" sz="2400" b="1" cap="all" dirty="0" smtClean="0">
                <a:latin typeface="Times New Roman"/>
                <a:ea typeface="Times New Roman"/>
                <a:cs typeface="Times New Roman"/>
              </a:rPr>
              <a:t>А </a:t>
            </a:r>
            <a:r>
              <a:rPr lang="ru-RU" sz="2400" b="1" cap="all" dirty="0">
                <a:latin typeface="Times New Roman"/>
                <a:ea typeface="Times New Roman"/>
                <a:cs typeface="Times New Roman"/>
              </a:rPr>
              <a:t>ТО, КАК ОН ЭТО ВОСПРИНИМАЕТ.</a:t>
            </a:r>
            <a:endParaRPr lang="ru-RU" sz="2400" dirty="0">
              <a:ea typeface="Calibri"/>
              <a:cs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409472"/>
            <a:ext cx="4066629" cy="361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745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336705" cy="484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259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230" y="403444"/>
            <a:ext cx="8064896" cy="9967344"/>
          </a:xfrm>
          <a:prstGeom prst="rect">
            <a:avLst/>
          </a:prstGeom>
          <a:noFill/>
        </p:spPr>
        <p:txBody>
          <a:bodyPr wrap="square" rtlCol="0">
            <a:spAutoFit/>
          </a:bodyPr>
          <a:lstStyle/>
          <a:p>
            <a:pPr algn="ctr"/>
            <a:r>
              <a:rPr lang="ru-RU" sz="2400" b="1" dirty="0" smtClean="0"/>
              <a:t>Пути преодоления психологического стресса</a:t>
            </a:r>
          </a:p>
          <a:p>
            <a:pPr algn="ctr"/>
            <a:endParaRPr lang="ru-RU" dirty="0"/>
          </a:p>
          <a:p>
            <a:pPr marL="342900" lvl="0" indent="-342900">
              <a:lnSpc>
                <a:spcPct val="115000"/>
              </a:lnSpc>
              <a:spcAft>
                <a:spcPts val="0"/>
              </a:spcAft>
              <a:buSzPts val="1000"/>
              <a:buFont typeface="Symbol"/>
              <a:buChar char=""/>
              <a:tabLst>
                <a:tab pos="457200" algn="l"/>
              </a:tabLst>
            </a:pPr>
            <a:r>
              <a:rPr lang="ru-RU" b="1" dirty="0">
                <a:latin typeface="Times New Roman"/>
                <a:ea typeface="Times New Roman"/>
                <a:cs typeface="Times New Roman"/>
              </a:rPr>
              <a:t>Путь «</a:t>
            </a:r>
            <a:r>
              <a:rPr lang="ru-RU" b="1" dirty="0" err="1">
                <a:latin typeface="Times New Roman"/>
                <a:ea typeface="Times New Roman"/>
                <a:cs typeface="Times New Roman"/>
              </a:rPr>
              <a:t>Пофигиста</a:t>
            </a:r>
            <a:r>
              <a:rPr lang="ru-RU" b="1" dirty="0">
                <a:latin typeface="Times New Roman"/>
                <a:ea typeface="Times New Roman"/>
                <a:cs typeface="Times New Roman"/>
              </a:rPr>
              <a:t>»</a:t>
            </a:r>
            <a:endParaRPr lang="ru-RU" sz="1200" dirty="0">
              <a:ea typeface="Calibri"/>
              <a:cs typeface="Times New Roman"/>
            </a:endParaRPr>
          </a:p>
          <a:p>
            <a:pPr>
              <a:lnSpc>
                <a:spcPct val="115000"/>
              </a:lnSpc>
              <a:spcAft>
                <a:spcPts val="0"/>
              </a:spcAft>
            </a:pPr>
            <a:r>
              <a:rPr lang="ru-RU" dirty="0">
                <a:latin typeface="Times New Roman"/>
                <a:ea typeface="Times New Roman"/>
                <a:cs typeface="Times New Roman"/>
              </a:rPr>
              <a:t>Здесь рекомендуется просто «забить». "Положить" на неприятную ситуацию и не делать с ней ничего. Это, пожалуй, самый частый совет, который Вы, возможно, не раз слышали от своих друзей и знакомых.</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Плюсы: </a:t>
            </a:r>
            <a:r>
              <a:rPr lang="ru-RU" dirty="0">
                <a:latin typeface="Times New Roman"/>
                <a:ea typeface="Times New Roman"/>
                <a:cs typeface="Times New Roman"/>
              </a:rPr>
              <a:t>в некоторых случаях, это, действительно, весьма рациональный способ борьбы, который осуществить достаточно просто;</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Минусы:</a:t>
            </a:r>
            <a:r>
              <a:rPr lang="ru-RU" dirty="0">
                <a:latin typeface="Times New Roman"/>
                <a:ea typeface="Times New Roman"/>
                <a:cs typeface="Times New Roman"/>
              </a:rPr>
              <a:t> главный недостаток способа в том, что далеко не всегда понятно на что "забивать" без последствий можно, а на что нет. Если же "забивать" на все подряд - это неизбежно вызовет проблемы, если не сразу, то спустя какое-то время. А если не "забивать" ни на что - метод просто не работает. Вторым минусом является то, что далеко не всем ясно КАК именно «забивать».</a:t>
            </a:r>
            <a:endParaRPr lang="ru-RU" sz="1200" dirty="0">
              <a:ea typeface="Calibri"/>
              <a:cs typeface="Times New Roman"/>
            </a:endParaRPr>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a:p>
        </p:txBody>
      </p:sp>
    </p:spTree>
    <p:extLst>
      <p:ext uri="{BB962C8B-B14F-4D97-AF65-F5344CB8AC3E}">
        <p14:creationId xmlns:p14="http://schemas.microsoft.com/office/powerpoint/2010/main" val="4005252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690952" cy="4233467"/>
          </a:xfrm>
          <a:prstGeom prst="rect">
            <a:avLst/>
          </a:prstGeom>
          <a:noFill/>
        </p:spPr>
        <p:txBody>
          <a:bodyPr wrap="none" rtlCol="0">
            <a:spAutoFit/>
          </a:bodyPr>
          <a:lstStyle/>
          <a:p>
            <a:pPr marL="342900" lvl="0" indent="-342900">
              <a:lnSpc>
                <a:spcPct val="115000"/>
              </a:lnSpc>
              <a:spcAft>
                <a:spcPts val="0"/>
              </a:spcAft>
              <a:buSzPts val="1000"/>
              <a:buFont typeface="Symbol"/>
              <a:buChar char=""/>
              <a:tabLst>
                <a:tab pos="457200" algn="l"/>
              </a:tabLst>
            </a:pPr>
            <a:r>
              <a:rPr lang="ru-RU" b="1" dirty="0">
                <a:latin typeface="Times New Roman"/>
                <a:ea typeface="Times New Roman"/>
                <a:cs typeface="Times New Roman"/>
              </a:rPr>
              <a:t>Путь «Броненосца»</a:t>
            </a:r>
            <a:endParaRPr lang="ru-RU" sz="1200" dirty="0">
              <a:ea typeface="Calibri"/>
              <a:cs typeface="Times New Roman"/>
            </a:endParaRPr>
          </a:p>
          <a:p>
            <a:pPr>
              <a:lnSpc>
                <a:spcPct val="115000"/>
              </a:lnSpc>
              <a:spcAft>
                <a:spcPts val="0"/>
              </a:spcAft>
            </a:pPr>
            <a:r>
              <a:rPr lang="ru-RU" dirty="0">
                <a:latin typeface="Times New Roman"/>
                <a:ea typeface="Times New Roman"/>
                <a:cs typeface="Times New Roman"/>
              </a:rPr>
              <a:t>Здесь рекомендуется повысить собственную стрессоустойчивость до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максимума</a:t>
            </a:r>
            <a:r>
              <a:rPr lang="ru-RU" dirty="0">
                <a:latin typeface="Times New Roman"/>
                <a:ea typeface="Times New Roman"/>
                <a:cs typeface="Times New Roman"/>
              </a:rPr>
              <a:t>, развить выносливость (или «толстокожесть»).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Это </a:t>
            </a:r>
            <a:r>
              <a:rPr lang="ru-RU" dirty="0">
                <a:latin typeface="Times New Roman"/>
                <a:ea typeface="Times New Roman"/>
                <a:cs typeface="Times New Roman"/>
              </a:rPr>
              <a:t>позволит Вам выдержать больший стресс в течении большего времени.</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Плюсы:</a:t>
            </a:r>
            <a:r>
              <a:rPr lang="ru-RU" dirty="0">
                <a:latin typeface="Times New Roman"/>
                <a:ea typeface="Times New Roman"/>
                <a:cs typeface="Times New Roman"/>
              </a:rPr>
              <a:t> это хороший </a:t>
            </a:r>
            <a:r>
              <a:rPr lang="ru-RU" dirty="0" smtClean="0">
                <a:latin typeface="Times New Roman"/>
                <a:ea typeface="Times New Roman"/>
                <a:cs typeface="Times New Roman"/>
              </a:rPr>
              <a:t>совет. </a:t>
            </a:r>
            <a:r>
              <a:rPr lang="ru-RU" dirty="0">
                <a:latin typeface="Times New Roman"/>
                <a:ea typeface="Times New Roman"/>
                <a:cs typeface="Times New Roman"/>
              </a:rPr>
              <a:t>Жизнь постоянно ставит нас перед разными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испытаниями</a:t>
            </a:r>
            <a:r>
              <a:rPr lang="ru-RU" dirty="0">
                <a:latin typeface="Times New Roman"/>
                <a:ea typeface="Times New Roman"/>
                <a:cs typeface="Times New Roman"/>
              </a:rPr>
              <a:t>, и иметь высокую стрессоустойчивость полезно.</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Минусы:</a:t>
            </a:r>
            <a:r>
              <a:rPr lang="ru-RU" dirty="0">
                <a:latin typeface="Times New Roman"/>
                <a:ea typeface="Times New Roman"/>
                <a:cs typeface="Times New Roman"/>
              </a:rPr>
              <a:t> это общий совет. Он малоприменим к конкретному стрессу, или,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когда </a:t>
            </a:r>
            <a:r>
              <a:rPr lang="ru-RU" dirty="0">
                <a:latin typeface="Times New Roman"/>
                <a:ea typeface="Times New Roman"/>
                <a:cs typeface="Times New Roman"/>
              </a:rPr>
              <a:t>ты "уже дошел до крайности". В любом случае, это, </a:t>
            </a:r>
            <a:r>
              <a:rPr lang="ru-RU" dirty="0" smtClean="0">
                <a:latin typeface="Times New Roman"/>
                <a:ea typeface="Times New Roman"/>
                <a:cs typeface="Times New Roman"/>
              </a:rPr>
              <a:t>к </a:t>
            </a:r>
            <a:r>
              <a:rPr lang="ru-RU" dirty="0">
                <a:latin typeface="Times New Roman"/>
                <a:ea typeface="Times New Roman"/>
                <a:cs typeface="Times New Roman"/>
              </a:rPr>
              <a:t>сожалению,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лишь </a:t>
            </a:r>
            <a:r>
              <a:rPr lang="ru-RU" dirty="0">
                <a:latin typeface="Times New Roman"/>
                <a:ea typeface="Times New Roman"/>
                <a:cs typeface="Times New Roman"/>
              </a:rPr>
              <a:t>временная полумера, которая дает отсрочку до </a:t>
            </a:r>
            <a:r>
              <a:rPr lang="ru-RU" dirty="0" smtClean="0">
                <a:latin typeface="Times New Roman"/>
                <a:ea typeface="Times New Roman"/>
                <a:cs typeface="Times New Roman"/>
              </a:rPr>
              <a:t>неизбежного </a:t>
            </a:r>
            <a:r>
              <a:rPr lang="ru-RU" dirty="0">
                <a:latin typeface="Times New Roman"/>
                <a:ea typeface="Times New Roman"/>
                <a:cs typeface="Times New Roman"/>
              </a:rPr>
              <a:t>срыва.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Еще </a:t>
            </a:r>
            <a:r>
              <a:rPr lang="ru-RU" dirty="0">
                <a:latin typeface="Times New Roman"/>
                <a:ea typeface="Times New Roman"/>
                <a:cs typeface="Times New Roman"/>
              </a:rPr>
              <a:t>одним существенным минусом является то, что сдерживаемый в себе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стресс </a:t>
            </a:r>
            <a:r>
              <a:rPr lang="ru-RU" dirty="0">
                <a:latin typeface="Times New Roman"/>
                <a:ea typeface="Times New Roman"/>
                <a:cs typeface="Times New Roman"/>
              </a:rPr>
              <a:t>расшатывает </a:t>
            </a:r>
            <a:r>
              <a:rPr lang="ru-RU" dirty="0" smtClean="0">
                <a:latin typeface="Times New Roman"/>
                <a:ea typeface="Times New Roman"/>
                <a:cs typeface="Times New Roman"/>
              </a:rPr>
              <a:t>нервную </a:t>
            </a:r>
            <a:r>
              <a:rPr lang="ru-RU" dirty="0">
                <a:latin typeface="Times New Roman"/>
                <a:ea typeface="Times New Roman"/>
                <a:cs typeface="Times New Roman"/>
              </a:rPr>
              <a:t>систему. При таком раскладе человек спокоен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лишь </a:t>
            </a:r>
            <a:r>
              <a:rPr lang="ru-RU" dirty="0">
                <a:latin typeface="Times New Roman"/>
                <a:ea typeface="Times New Roman"/>
                <a:cs typeface="Times New Roman"/>
              </a:rPr>
              <a:t>внешне, </a:t>
            </a:r>
            <a:r>
              <a:rPr lang="ru-RU" dirty="0" smtClean="0">
                <a:latin typeface="Times New Roman"/>
                <a:ea typeface="Times New Roman"/>
                <a:cs typeface="Times New Roman"/>
              </a:rPr>
              <a:t>а </a:t>
            </a:r>
            <a:r>
              <a:rPr lang="ru-RU" dirty="0">
                <a:latin typeface="Times New Roman"/>
                <a:ea typeface="Times New Roman"/>
                <a:cs typeface="Times New Roman"/>
              </a:rPr>
              <a:t>внутри очень напряжен - взвинчен или, напротив, глубоко </a:t>
            </a:r>
            <a:endParaRPr lang="ru-RU" dirty="0" smtClean="0">
              <a:latin typeface="Times New Roman"/>
              <a:ea typeface="Times New Roman"/>
              <a:cs typeface="Times New Roman"/>
            </a:endParaRPr>
          </a:p>
          <a:p>
            <a:pPr>
              <a:lnSpc>
                <a:spcPct val="115000"/>
              </a:lnSpc>
              <a:spcAft>
                <a:spcPts val="0"/>
              </a:spcAft>
            </a:pPr>
            <a:r>
              <a:rPr lang="ru-RU" dirty="0" smtClean="0">
                <a:latin typeface="Times New Roman"/>
                <a:ea typeface="Times New Roman"/>
                <a:cs typeface="Times New Roman"/>
              </a:rPr>
              <a:t>несчастен</a:t>
            </a:r>
            <a:r>
              <a:rPr lang="ru-RU" dirty="0">
                <a:latin typeface="Times New Roman"/>
                <a:ea typeface="Times New Roman"/>
                <a:cs typeface="Times New Roman"/>
              </a:rPr>
              <a:t>.</a:t>
            </a:r>
            <a:endParaRPr lang="ru-RU" sz="1200" dirty="0">
              <a:ea typeface="Calibri"/>
              <a:cs typeface="Times New Roman"/>
            </a:endParaRPr>
          </a:p>
        </p:txBody>
      </p:sp>
    </p:spTree>
    <p:extLst>
      <p:ext uri="{BB962C8B-B14F-4D97-AF65-F5344CB8AC3E}">
        <p14:creationId xmlns:p14="http://schemas.microsoft.com/office/powerpoint/2010/main" val="1292066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352928" cy="4233467"/>
          </a:xfrm>
          <a:prstGeom prst="rect">
            <a:avLst/>
          </a:prstGeom>
          <a:noFill/>
        </p:spPr>
        <p:txBody>
          <a:bodyPr wrap="square" rtlCol="0">
            <a:spAutoFit/>
          </a:bodyPr>
          <a:lstStyle/>
          <a:p>
            <a:pPr marL="342900" lvl="0" indent="-342900">
              <a:lnSpc>
                <a:spcPct val="115000"/>
              </a:lnSpc>
              <a:spcAft>
                <a:spcPts val="0"/>
              </a:spcAft>
              <a:buSzPts val="1000"/>
              <a:buFont typeface="Symbol"/>
              <a:buChar char=""/>
              <a:tabLst>
                <a:tab pos="457200" algn="l"/>
              </a:tabLst>
            </a:pPr>
            <a:r>
              <a:rPr lang="ru-RU" b="1" dirty="0">
                <a:latin typeface="Times New Roman"/>
                <a:ea typeface="Times New Roman"/>
                <a:cs typeface="Times New Roman"/>
              </a:rPr>
              <a:t>Путь «Весов»</a:t>
            </a:r>
            <a:endParaRPr lang="ru-RU" sz="1200" dirty="0">
              <a:ea typeface="Calibri"/>
              <a:cs typeface="Times New Roman"/>
            </a:endParaRPr>
          </a:p>
          <a:p>
            <a:pPr>
              <a:lnSpc>
                <a:spcPct val="115000"/>
              </a:lnSpc>
              <a:spcAft>
                <a:spcPts val="0"/>
              </a:spcAft>
            </a:pPr>
            <a:r>
              <a:rPr lang="ru-RU" dirty="0">
                <a:latin typeface="Times New Roman"/>
                <a:ea typeface="Times New Roman"/>
                <a:cs typeface="Times New Roman"/>
              </a:rPr>
              <a:t>Здесь рекомендуется уничтожать негативные эмоции приятными в соотношении 1:2. То есть, на единицу негатива тратится две единица позитива. Например, облили грязью из-под колес твой новый плащ - два раза сходи в кино на любимый фильм и побалуй себя вкусным мороженым.</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Плюсы:</a:t>
            </a:r>
            <a:r>
              <a:rPr lang="ru-RU" dirty="0">
                <a:latin typeface="Times New Roman"/>
                <a:ea typeface="Times New Roman"/>
                <a:cs typeface="Times New Roman"/>
              </a:rPr>
              <a:t> это сравнительно быстро и действует успокаивающе.</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Минусы:</a:t>
            </a:r>
            <a:r>
              <a:rPr lang="ru-RU" dirty="0">
                <a:latin typeface="Times New Roman"/>
                <a:ea typeface="Times New Roman"/>
                <a:cs typeface="Times New Roman"/>
              </a:rPr>
              <a:t>  этот способ доступен не всегда. На практике же, чаще всего, им вовсе никто не пользуется . Так как в состоянии стресса человек настроен думать о плохом, нежели вспоминать или придумывать хорошее. Кроме того, во время стресса обычно вообще продуктивно не думается. Другим минусом здесь будет то, что, когда мы избавляемся от негативных эмоций через уничтожение их позитивом, мы уничтожаем также и позитив (в соотношении 1:1). Таким образом,  мы просто их «сравниваем», то есть выходим в «НОЛЬ».</a:t>
            </a:r>
            <a:endParaRPr lang="ru-RU" sz="1200" dirty="0">
              <a:ea typeface="Calibri"/>
              <a:cs typeface="Times New Roman"/>
            </a:endParaRPr>
          </a:p>
        </p:txBody>
      </p:sp>
    </p:spTree>
    <p:extLst>
      <p:ext uri="{BB962C8B-B14F-4D97-AF65-F5344CB8AC3E}">
        <p14:creationId xmlns:p14="http://schemas.microsoft.com/office/powerpoint/2010/main" val="3756143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24936" cy="6297108"/>
          </a:xfrm>
          <a:prstGeom prst="rect">
            <a:avLst/>
          </a:prstGeom>
          <a:noFill/>
        </p:spPr>
        <p:txBody>
          <a:bodyPr wrap="square" rtlCol="0">
            <a:spAutoFit/>
          </a:bodyPr>
          <a:lstStyle/>
          <a:p>
            <a:pPr marL="342900" lvl="0" indent="-342900">
              <a:lnSpc>
                <a:spcPct val="115000"/>
              </a:lnSpc>
              <a:spcAft>
                <a:spcPts val="0"/>
              </a:spcAft>
              <a:buSzPts val="1000"/>
              <a:buFont typeface="Symbol"/>
              <a:buChar char=""/>
              <a:tabLst>
                <a:tab pos="457200" algn="l"/>
              </a:tabLst>
            </a:pPr>
            <a:r>
              <a:rPr lang="ru-RU" b="1" dirty="0">
                <a:latin typeface="Times New Roman"/>
                <a:ea typeface="Times New Roman"/>
                <a:cs typeface="Times New Roman"/>
              </a:rPr>
              <a:t>Путь «Идеальный»</a:t>
            </a:r>
            <a:endParaRPr lang="ru-RU" sz="1200" dirty="0">
              <a:ea typeface="Calibri"/>
              <a:cs typeface="Times New Roman"/>
            </a:endParaRPr>
          </a:p>
          <a:p>
            <a:pPr>
              <a:lnSpc>
                <a:spcPct val="115000"/>
              </a:lnSpc>
              <a:spcAft>
                <a:spcPts val="0"/>
              </a:spcAft>
            </a:pPr>
            <a:r>
              <a:rPr lang="ru-RU" dirty="0">
                <a:latin typeface="Times New Roman"/>
                <a:ea typeface="Times New Roman"/>
                <a:cs typeface="Times New Roman"/>
              </a:rPr>
              <a:t>Этот путь принципиально отличен от первых трех. Здесь мы сосредотачиваемся не на том, чтобы рассеять свое внимание и игнорировать стресс-фактор (как в первом случае). И не на том, чтобы усилить свое сопротивление (второй путь) или уравновесить "зло добром" (третий). А на том, чтобы избавиться от самого стресс-фактора.</a:t>
            </a:r>
            <a:endParaRPr lang="ru-RU" sz="1200" dirty="0">
              <a:ea typeface="Calibri"/>
              <a:cs typeface="Times New Roman"/>
            </a:endParaRPr>
          </a:p>
          <a:p>
            <a:pPr>
              <a:lnSpc>
                <a:spcPct val="115000"/>
              </a:lnSpc>
              <a:spcAft>
                <a:spcPts val="0"/>
              </a:spcAft>
            </a:pPr>
            <a:r>
              <a:rPr lang="ru-RU" dirty="0">
                <a:latin typeface="Times New Roman"/>
                <a:ea typeface="Times New Roman"/>
                <a:cs typeface="Times New Roman"/>
              </a:rPr>
              <a:t>Метод состоит в том, чтобы быстро опознать, правильно идентифицировать и особым образом обработать стресс-факторы (источники стресса). </a:t>
            </a:r>
            <a:endParaRPr lang="ru-RU" sz="1200" dirty="0">
              <a:ea typeface="Calibri"/>
              <a:cs typeface="Times New Roman"/>
            </a:endParaRPr>
          </a:p>
          <a:p>
            <a:pPr>
              <a:lnSpc>
                <a:spcPct val="115000"/>
              </a:lnSpc>
              <a:spcAft>
                <a:spcPts val="0"/>
              </a:spcAft>
            </a:pPr>
            <a:r>
              <a:rPr lang="ru-RU" dirty="0">
                <a:latin typeface="Times New Roman"/>
                <a:ea typeface="Times New Roman"/>
                <a:cs typeface="Times New Roman"/>
              </a:rPr>
              <a:t>НЕТ стресс-фактора - НЕТ  и стресса. Пожалуй, лучшее решение - если нет источника напряжения, ничего не надо в себе сдерживать, и ни от чего не надо избавляться .</a:t>
            </a:r>
            <a:endParaRPr lang="ru-RU" sz="1200" dirty="0">
              <a:ea typeface="Calibri"/>
              <a:cs typeface="Times New Roman"/>
            </a:endParaRPr>
          </a:p>
          <a:p>
            <a:pPr>
              <a:lnSpc>
                <a:spcPct val="115000"/>
              </a:lnSpc>
              <a:spcAft>
                <a:spcPts val="0"/>
              </a:spcAft>
            </a:pPr>
            <a:r>
              <a:rPr lang="ru-RU" b="1" dirty="0">
                <a:latin typeface="Times New Roman"/>
                <a:ea typeface="Times New Roman"/>
                <a:cs typeface="Times New Roman"/>
              </a:rPr>
              <a:t>Плюсы: </a:t>
            </a:r>
            <a:r>
              <a:rPr lang="ru-RU" dirty="0">
                <a:latin typeface="Times New Roman"/>
                <a:ea typeface="Times New Roman"/>
                <a:cs typeface="Times New Roman"/>
              </a:rPr>
              <a:t>90% стресса можно устранить этим способом раз и навсегда, т.к. психологический стресс, как правило поступает в нашу жизнь из одних и тех же повторяющихся источников. Метод позволяет осознанно избегать всего того, что расстраивает, раздражает, напрягает и, так или иначе, мешает жить счастливо и радостно.</a:t>
            </a:r>
            <a:endParaRPr lang="ru-RU" sz="1200" dirty="0">
              <a:ea typeface="Calibri"/>
              <a:cs typeface="Times New Roman"/>
            </a:endParaRPr>
          </a:p>
          <a:p>
            <a:r>
              <a:rPr lang="ru-RU" b="1" dirty="0">
                <a:latin typeface="Times New Roman"/>
                <a:ea typeface="Times New Roman"/>
              </a:rPr>
              <a:t>Минусы: </a:t>
            </a:r>
            <a:r>
              <a:rPr lang="ru-RU" dirty="0">
                <a:latin typeface="Times New Roman"/>
                <a:ea typeface="Times New Roman"/>
              </a:rPr>
              <a:t>пожалуй только один - Вы больше не сможете ссылаться на то, что все вокруг против Вас, и Вы ничего не можете с этим поделать. Впрочем, это тоже плюс. Ведь так Вы страхуете себя от депрессии в позиции жертвы.</a:t>
            </a:r>
            <a:r>
              <a:rPr lang="ru-RU" dirty="0">
                <a:solidFill>
                  <a:srgbClr val="0F243E"/>
                </a:solidFill>
                <a:latin typeface="Times New Roman"/>
                <a:ea typeface="Times New Roman"/>
              </a:rPr>
              <a:t/>
            </a:r>
            <a:br>
              <a:rPr lang="ru-RU" dirty="0">
                <a:solidFill>
                  <a:srgbClr val="0F243E"/>
                </a:solidFill>
                <a:latin typeface="Times New Roman"/>
                <a:ea typeface="Times New Roman"/>
              </a:rPr>
            </a:br>
            <a:endParaRPr lang="ru-RU" dirty="0"/>
          </a:p>
        </p:txBody>
      </p:sp>
    </p:spTree>
    <p:extLst>
      <p:ext uri="{BB962C8B-B14F-4D97-AF65-F5344CB8AC3E}">
        <p14:creationId xmlns:p14="http://schemas.microsoft.com/office/powerpoint/2010/main" val="347556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90" y="1340768"/>
            <a:ext cx="8746307" cy="43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668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954562"/>
          </a:xfrm>
        </p:spPr>
        <p:txBody>
          <a:bodyPr>
            <a:normAutofit/>
          </a:bodyPr>
          <a:lstStyle/>
          <a:p>
            <a:pPr algn="l">
              <a:lnSpc>
                <a:spcPct val="115000"/>
              </a:lnSpc>
              <a:spcAft>
                <a:spcPts val="1000"/>
              </a:spcAft>
            </a:pPr>
            <a:r>
              <a:rPr lang="ru-RU" dirty="0" smtClean="0">
                <a:latin typeface="Times New Roman" pitchFamily="18" charset="0"/>
                <a:ea typeface="Calibri"/>
                <a:cs typeface="Times New Roman" pitchFamily="18" charset="0"/>
              </a:rPr>
              <a:t>Эпиграф дня:</a:t>
            </a:r>
            <a:br>
              <a:rPr lang="ru-RU" dirty="0" smtClean="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a:r>
            <a:br>
              <a:rPr lang="ru-RU" dirty="0">
                <a:latin typeface="Times New Roman" pitchFamily="18" charset="0"/>
                <a:ea typeface="Calibri"/>
                <a:cs typeface="Times New Roman" pitchFamily="18" charset="0"/>
              </a:rPr>
            </a:br>
            <a:r>
              <a:rPr lang="ru-RU" dirty="0" smtClean="0">
                <a:latin typeface="Times New Roman" pitchFamily="18" charset="0"/>
                <a:ea typeface="Calibri"/>
                <a:cs typeface="Times New Roman" pitchFamily="18" charset="0"/>
              </a:rPr>
              <a:t>"</a:t>
            </a:r>
            <a:r>
              <a:rPr lang="ru-RU" dirty="0">
                <a:latin typeface="Times New Roman" pitchFamily="18" charset="0"/>
                <a:ea typeface="Calibri"/>
                <a:cs typeface="Times New Roman" pitchFamily="18" charset="0"/>
              </a:rPr>
              <a:t>Умей спокойно относиться к тому, чего не в силах изменить". </a:t>
            </a:r>
            <a:r>
              <a:rPr lang="ru-RU" dirty="0" smtClean="0">
                <a:latin typeface="Times New Roman" pitchFamily="18" charset="0"/>
                <a:ea typeface="Calibri"/>
                <a:cs typeface="Times New Roman" pitchFamily="18" charset="0"/>
              </a:rPr>
              <a:t/>
            </a:r>
            <a:br>
              <a:rPr lang="ru-RU" dirty="0" smtClean="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	</a:t>
            </a:r>
            <a:r>
              <a:rPr lang="ru-RU" dirty="0" smtClean="0">
                <a:latin typeface="Times New Roman" pitchFamily="18" charset="0"/>
                <a:ea typeface="Calibri"/>
                <a:cs typeface="Times New Roman" pitchFamily="18" charset="0"/>
              </a:rPr>
              <a:t>						Сенека</a:t>
            </a:r>
            <a:r>
              <a:rPr lang="ru-RU" dirty="0">
                <a:ea typeface="Calibri"/>
                <a:cs typeface="Times New Roman"/>
              </a:rPr>
              <a:t/>
            </a:r>
            <a:br>
              <a:rPr lang="ru-RU" dirty="0">
                <a:ea typeface="Calibri"/>
                <a:cs typeface="Times New Roman"/>
              </a:rPr>
            </a:br>
            <a:r>
              <a:rPr lang="ru-RU" dirty="0" smtClean="0">
                <a:ea typeface="Calibri"/>
                <a:cs typeface="Times New Roman"/>
              </a:rPr>
              <a:t/>
            </a:r>
            <a:br>
              <a:rPr lang="ru-RU" dirty="0" smtClean="0">
                <a:ea typeface="Calibri"/>
                <a:cs typeface="Times New Roman"/>
              </a:rPr>
            </a:b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3659471"/>
            <a:ext cx="4608513" cy="30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342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420888"/>
            <a:ext cx="7848872"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Тест на усталость</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742315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3" descr="Описание: http://www.artus.by/img/hist/1210946547_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0050"/>
            <a:ext cx="6120680"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451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latin typeface="Times New Roman" pitchFamily="18" charset="0"/>
                <a:ea typeface="Times New Roman"/>
                <a:cs typeface="Times New Roman" pitchFamily="18" charset="0"/>
              </a:rPr>
              <a:t>ТЕСТ НА УСТАЛОСТЬ</a:t>
            </a: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endParaRPr lang="ru-RU" dirty="0">
              <a:latin typeface="Times New Roman" pitchFamily="18" charset="0"/>
              <a:cs typeface="Times New Roman" pitchFamily="18" charset="0"/>
            </a:endParaRPr>
          </a:p>
        </p:txBody>
      </p:sp>
      <p:sp>
        <p:nvSpPr>
          <p:cNvPr id="3" name="Прямоугольник 2"/>
          <p:cNvSpPr/>
          <p:nvPr/>
        </p:nvSpPr>
        <p:spPr>
          <a:xfrm>
            <a:off x="971600" y="1916832"/>
            <a:ext cx="7488832" cy="2677656"/>
          </a:xfrm>
          <a:prstGeom prst="rect">
            <a:avLst/>
          </a:prstGeom>
        </p:spPr>
        <p:txBody>
          <a:bodyPr wrap="square">
            <a:spAutoFit/>
          </a:bodyPr>
          <a:lstStyle/>
          <a:p>
            <a:pPr>
              <a:spcAft>
                <a:spcPts val="0"/>
              </a:spcAft>
            </a:pPr>
            <a:r>
              <a:rPr lang="ru-RU" sz="2800" dirty="0">
                <a:latin typeface="Times New Roman" pitchFamily="18" charset="0"/>
                <a:ea typeface="Times New Roman"/>
                <a:cs typeface="Times New Roman" pitchFamily="18" charset="0"/>
              </a:rPr>
              <a:t>По утверждению японского психиатра </a:t>
            </a:r>
            <a:r>
              <a:rPr lang="ru-RU" sz="2800" dirty="0" err="1">
                <a:latin typeface="Times New Roman" pitchFamily="18" charset="0"/>
                <a:ea typeface="Times New Roman"/>
                <a:cs typeface="Times New Roman" pitchFamily="18" charset="0"/>
              </a:rPr>
              <a:t>Акиоши</a:t>
            </a:r>
            <a:r>
              <a:rPr lang="ru-RU" sz="2800" dirty="0">
                <a:latin typeface="Times New Roman" pitchFamily="18" charset="0"/>
                <a:ea typeface="Times New Roman"/>
                <a:cs typeface="Times New Roman" pitchFamily="18" charset="0"/>
              </a:rPr>
              <a:t> </a:t>
            </a:r>
            <a:r>
              <a:rPr lang="ru-RU" sz="2800" dirty="0" err="1">
                <a:latin typeface="Times New Roman" pitchFamily="18" charset="0"/>
                <a:ea typeface="Times New Roman"/>
                <a:cs typeface="Times New Roman" pitchFamily="18" charset="0"/>
              </a:rPr>
              <a:t>Китаока</a:t>
            </a:r>
            <a:r>
              <a:rPr lang="ru-RU" sz="2800" dirty="0">
                <a:latin typeface="Times New Roman" pitchFamily="18" charset="0"/>
                <a:ea typeface="Times New Roman"/>
                <a:cs typeface="Times New Roman" pitchFamily="18" charset="0"/>
              </a:rPr>
              <a:t> (</a:t>
            </a:r>
            <a:r>
              <a:rPr lang="ru-RU" sz="2800" dirty="0" err="1">
                <a:latin typeface="Times New Roman" pitchFamily="18" charset="0"/>
                <a:ea typeface="Times New Roman"/>
                <a:cs typeface="Times New Roman" pitchFamily="18" charset="0"/>
              </a:rPr>
              <a:t>Akioshi</a:t>
            </a:r>
            <a:r>
              <a:rPr lang="ru-RU" sz="2800" dirty="0">
                <a:latin typeface="Times New Roman" pitchFamily="18" charset="0"/>
                <a:ea typeface="Times New Roman"/>
                <a:cs typeface="Times New Roman" pitchFamily="18" charset="0"/>
              </a:rPr>
              <a:t> </a:t>
            </a:r>
            <a:r>
              <a:rPr lang="ru-RU" sz="2800" dirty="0" err="1">
                <a:latin typeface="Times New Roman" pitchFamily="18" charset="0"/>
                <a:ea typeface="Times New Roman"/>
                <a:cs typeface="Times New Roman" pitchFamily="18" charset="0"/>
              </a:rPr>
              <a:t>Kitaoka</a:t>
            </a:r>
            <a:r>
              <a:rPr lang="ru-RU" sz="2800" dirty="0">
                <a:latin typeface="Times New Roman" pitchFamily="18" charset="0"/>
                <a:ea typeface="Times New Roman"/>
                <a:cs typeface="Times New Roman" pitchFamily="18" charset="0"/>
              </a:rPr>
              <a:t>), эта иллюзия должны быть неподвижна или слабо двигаться для </a:t>
            </a:r>
            <a:r>
              <a:rPr lang="ru-RU" sz="2800" dirty="0" smtClean="0">
                <a:latin typeface="Times New Roman" pitchFamily="18" charset="0"/>
                <a:ea typeface="Times New Roman"/>
                <a:cs typeface="Times New Roman" pitchFamily="18" charset="0"/>
              </a:rPr>
              <a:t>спокойного, уравновешенного, </a:t>
            </a:r>
            <a:r>
              <a:rPr lang="ru-RU" sz="2800" dirty="0">
                <a:latin typeface="Times New Roman" pitchFamily="18" charset="0"/>
                <a:ea typeface="Times New Roman"/>
                <a:cs typeface="Times New Roman" pitchFamily="18" charset="0"/>
              </a:rPr>
              <a:t>отдохнувшего человека. Если же картинка активно движется - вам нужен отдых.</a:t>
            </a:r>
            <a:endParaRPr lang="ru-RU" sz="28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966076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577" y="592991"/>
            <a:ext cx="7128792" cy="2308324"/>
          </a:xfrm>
          <a:prstGeom prst="rect">
            <a:avLst/>
          </a:prstGeom>
          <a:noFill/>
        </p:spPr>
        <p:txBody>
          <a:bodyPr wrap="square" rtlCol="0">
            <a:spAutoFit/>
          </a:bodyPr>
          <a:lstStyle/>
          <a:p>
            <a:r>
              <a:rPr lang="ru-RU" sz="3600" dirty="0" smtClean="0">
                <a:hlinkClick r:id="rId3" action="ppaction://hlinkfile"/>
              </a:rPr>
              <a:t>Видеорелаксация</a:t>
            </a:r>
            <a:endParaRPr lang="ru-RU" sz="3600" dirty="0" smtClean="0"/>
          </a:p>
          <a:p>
            <a:endParaRPr lang="ru-RU" sz="3600" dirty="0"/>
          </a:p>
          <a:p>
            <a:endParaRPr lang="ru-RU" sz="3600" dirty="0" smtClean="0"/>
          </a:p>
          <a:p>
            <a:endParaRPr lang="ru-RU" sz="3600" dirty="0"/>
          </a:p>
        </p:txBody>
      </p:sp>
    </p:spTree>
    <p:extLst>
      <p:ext uri="{BB962C8B-B14F-4D97-AF65-F5344CB8AC3E}">
        <p14:creationId xmlns:p14="http://schemas.microsoft.com/office/powerpoint/2010/main" val="2170312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малик оптимизм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p:cNvSpPr txBox="1"/>
          <p:nvPr/>
        </p:nvSpPr>
        <p:spPr>
          <a:xfrm>
            <a:off x="1763688" y="1268760"/>
            <a:ext cx="6120680" cy="769441"/>
          </a:xfrm>
          <a:prstGeom prst="rect">
            <a:avLst/>
          </a:prstGeom>
          <a:noFill/>
        </p:spPr>
        <p:txBody>
          <a:bodyPr wrap="square" rtlCol="0">
            <a:spAutoFit/>
          </a:bodyPr>
          <a:lstStyle/>
          <a:p>
            <a:pPr algn="ctr"/>
            <a:r>
              <a:rPr lang="ru-RU" sz="4400" dirty="0" smtClean="0"/>
              <a:t>Спасибо за внимание</a:t>
            </a:r>
            <a:endParaRPr lang="ru-RU" sz="4400" dirty="0"/>
          </a:p>
        </p:txBody>
      </p:sp>
    </p:spTree>
    <p:extLst>
      <p:ext uri="{BB962C8B-B14F-4D97-AF65-F5344CB8AC3E}">
        <p14:creationId xmlns:p14="http://schemas.microsoft.com/office/powerpoint/2010/main" val="208871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01849"/>
            <a:ext cx="5598368" cy="428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descr="Ганс Селье">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53894"/>
            <a:ext cx="2152650" cy="2857500"/>
          </a:xfrm>
          <a:prstGeom prst="rect">
            <a:avLst/>
          </a:prstGeom>
          <a:noFill/>
          <a:ln>
            <a:noFill/>
          </a:ln>
        </p:spPr>
      </p:pic>
      <p:sp>
        <p:nvSpPr>
          <p:cNvPr id="2" name="TextBox 1"/>
          <p:cNvSpPr txBox="1"/>
          <p:nvPr/>
        </p:nvSpPr>
        <p:spPr>
          <a:xfrm>
            <a:off x="1115616" y="836712"/>
            <a:ext cx="7344816" cy="1569660"/>
          </a:xfrm>
          <a:prstGeom prst="rect">
            <a:avLst/>
          </a:prstGeom>
          <a:noFill/>
        </p:spPr>
        <p:txBody>
          <a:bodyPr wrap="square" rtlCol="0">
            <a:spAutoFit/>
          </a:bodyPr>
          <a:lstStyle/>
          <a:p>
            <a:r>
              <a:rPr lang="ru-RU" sz="2400" dirty="0" smtClean="0">
                <a:latin typeface="Times New Roman" pitchFamily="18" charset="0"/>
                <a:cs typeface="Times New Roman" pitchFamily="18" charset="0"/>
              </a:rPr>
              <a:t>Исследователь </a:t>
            </a:r>
            <a:r>
              <a:rPr lang="ru-RU" sz="2400" dirty="0">
                <a:latin typeface="Times New Roman" pitchFamily="18" charset="0"/>
                <a:cs typeface="Times New Roman" pitchFamily="18" charset="0"/>
              </a:rPr>
              <a:t>стресса канадский патофизиолог, дважды лауреат Нобелевской премии Ганс </a:t>
            </a:r>
            <a:r>
              <a:rPr lang="ru-RU" sz="2400" dirty="0" err="1">
                <a:latin typeface="Times New Roman" pitchFamily="18" charset="0"/>
                <a:cs typeface="Times New Roman" pitchFamily="18" charset="0"/>
              </a:rPr>
              <a:t>Селье</a:t>
            </a:r>
            <a:r>
              <a:rPr lang="ru-RU" sz="2400" dirty="0">
                <a:latin typeface="Times New Roman" pitchFamily="18" charset="0"/>
                <a:cs typeface="Times New Roman" pitchFamily="18" charset="0"/>
              </a:rPr>
              <a:t> (1907–1982) разработал теорию адаптивного синдрома (стресса</a:t>
            </a:r>
            <a:r>
              <a:rPr lang="ru-RU" dirty="0"/>
              <a:t>). </a:t>
            </a:r>
          </a:p>
        </p:txBody>
      </p:sp>
      <p:sp>
        <p:nvSpPr>
          <p:cNvPr id="4" name="Прямоугольник 3"/>
          <p:cNvSpPr/>
          <p:nvPr/>
        </p:nvSpPr>
        <p:spPr>
          <a:xfrm>
            <a:off x="4438650" y="2274838"/>
            <a:ext cx="4165798" cy="2523768"/>
          </a:xfrm>
          <a:prstGeom prst="rect">
            <a:avLst/>
          </a:prstGeom>
        </p:spPr>
        <p:txBody>
          <a:bodyPr wrap="square">
            <a:spAutoFit/>
          </a:bodyPr>
          <a:lstStyle/>
          <a:p>
            <a:r>
              <a:rPr lang="ru-RU" sz="2000" b="1" dirty="0">
                <a:solidFill>
                  <a:srgbClr val="0F243E"/>
                </a:solidFill>
                <a:latin typeface="Times New Roman" pitchFamily="18" charset="0"/>
                <a:ea typeface="Times New Roman"/>
                <a:cs typeface="Times New Roman" pitchFamily="18" charset="0"/>
              </a:rPr>
              <a:t>Стресс</a:t>
            </a:r>
            <a:r>
              <a:rPr lang="ru-RU" sz="2000" dirty="0">
                <a:solidFill>
                  <a:srgbClr val="0F243E"/>
                </a:solidFill>
                <a:latin typeface="Times New Roman" pitchFamily="18" charset="0"/>
                <a:ea typeface="Times New Roman"/>
                <a:cs typeface="Times New Roman" pitchFamily="18" charset="0"/>
              </a:rPr>
              <a:t> - (от англ. перегрузка)  реакция организма на </a:t>
            </a:r>
          </a:p>
          <a:p>
            <a:r>
              <a:rPr lang="ru-RU" sz="2000" dirty="0">
                <a:solidFill>
                  <a:srgbClr val="0F243E"/>
                </a:solidFill>
                <a:latin typeface="Times New Roman" pitchFamily="18" charset="0"/>
                <a:ea typeface="Times New Roman"/>
                <a:cs typeface="Times New Roman" pitchFamily="18" charset="0"/>
              </a:rPr>
              <a:t>раздражающие факторы и проявляющееся в виде </a:t>
            </a:r>
          </a:p>
          <a:p>
            <a:r>
              <a:rPr lang="ru-RU" sz="2000" dirty="0">
                <a:solidFill>
                  <a:srgbClr val="0F243E"/>
                </a:solidFill>
                <a:latin typeface="Times New Roman" pitchFamily="18" charset="0"/>
                <a:ea typeface="Times New Roman"/>
                <a:cs typeface="Times New Roman" pitchFamily="18" charset="0"/>
              </a:rPr>
              <a:t>органических, физиологических, нервно-психических </a:t>
            </a:r>
          </a:p>
          <a:p>
            <a:r>
              <a:rPr lang="ru-RU" sz="2000" dirty="0">
                <a:solidFill>
                  <a:srgbClr val="0F243E"/>
                </a:solidFill>
                <a:latin typeface="Times New Roman" pitchFamily="18" charset="0"/>
                <a:ea typeface="Times New Roman"/>
                <a:cs typeface="Times New Roman" pitchFamily="18" charset="0"/>
              </a:rPr>
              <a:t>расстройств.»</a:t>
            </a:r>
            <a:r>
              <a:rPr lang="ru-RU" dirty="0">
                <a:solidFill>
                  <a:srgbClr val="0F243E"/>
                </a:solidFill>
                <a:latin typeface="Times New Roman" pitchFamily="18" charset="0"/>
                <a:ea typeface="Times New Roman"/>
                <a:cs typeface="Times New Roman" pitchFamily="18" charset="0"/>
              </a:rPr>
              <a:t/>
            </a:r>
            <a:br>
              <a:rPr lang="ru-RU" dirty="0">
                <a:solidFill>
                  <a:srgbClr val="0F243E"/>
                </a:solidFill>
                <a:latin typeface="Times New Roman" pitchFamily="18" charset="0"/>
                <a:ea typeface="Times New Roman"/>
                <a:cs typeface="Times New Roman" pitchFamily="18" charset="0"/>
              </a:rPr>
            </a:br>
            <a:endParaRPr lang="ru-RU" dirty="0">
              <a:latin typeface="Times New Roman" pitchFamily="18" charset="0"/>
              <a:cs typeface="Times New Roman" pitchFamily="18" charset="0"/>
            </a:endParaRPr>
          </a:p>
        </p:txBody>
      </p:sp>
      <p:pic>
        <p:nvPicPr>
          <p:cNvPr id="6" name="Рисунок 5" descr="профилактика стресса">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436096" y="4564984"/>
            <a:ext cx="3024336" cy="2032367"/>
          </a:xfrm>
          <a:prstGeom prst="rect">
            <a:avLst/>
          </a:prstGeom>
          <a:noFill/>
          <a:ln>
            <a:noFill/>
          </a:ln>
        </p:spPr>
      </p:pic>
    </p:spTree>
    <p:extLst>
      <p:ext uri="{BB962C8B-B14F-4D97-AF65-F5344CB8AC3E}">
        <p14:creationId xmlns:p14="http://schemas.microsoft.com/office/powerpoint/2010/main" val="178240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Стрессоры:</a:t>
            </a:r>
            <a:endParaRPr lang="ru-RU" dirty="0">
              <a:latin typeface="Times New Roman" pitchFamily="18" charset="0"/>
              <a:cs typeface="Times New Roman" pitchFamily="18" charset="0"/>
            </a:endParaRPr>
          </a:p>
        </p:txBody>
      </p:sp>
      <p:sp>
        <p:nvSpPr>
          <p:cNvPr id="3" name="TextBox 2"/>
          <p:cNvSpPr txBox="1"/>
          <p:nvPr/>
        </p:nvSpPr>
        <p:spPr>
          <a:xfrm>
            <a:off x="575048" y="1481298"/>
            <a:ext cx="8317432" cy="2862322"/>
          </a:xfrm>
          <a:prstGeom prst="rect">
            <a:avLst/>
          </a:prstGeom>
          <a:noFill/>
        </p:spPr>
        <p:txBody>
          <a:bodyPr wrap="square" rtlCol="0">
            <a:spAutoFit/>
          </a:bodyPr>
          <a:lstStyle/>
          <a:p>
            <a:r>
              <a:rPr lang="ru-RU" b="1" dirty="0" smtClean="0">
                <a:latin typeface="Times New Roman" pitchFamily="18" charset="0"/>
                <a:cs typeface="Times New Roman" pitchFamily="18" charset="0"/>
              </a:rPr>
              <a:t>Первая категория– это стрессоры, которые нам неподвластны. </a:t>
            </a:r>
            <a:r>
              <a:rPr lang="ru-RU" dirty="0" smtClean="0">
                <a:latin typeface="Times New Roman" pitchFamily="18" charset="0"/>
                <a:cs typeface="Times New Roman" pitchFamily="18" charset="0"/>
              </a:rPr>
              <a:t>Это цены, налоги, правительство, погода, привычки и характеры других людей.</a:t>
            </a:r>
          </a:p>
          <a:p>
            <a:endParaRPr lang="ru-RU"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Вторая категория – это стрессоры, на которые мы можем и должны повлиять. </a:t>
            </a:r>
            <a:r>
              <a:rPr lang="ru-RU" dirty="0" smtClean="0">
                <a:latin typeface="Times New Roman" pitchFamily="18" charset="0"/>
                <a:cs typeface="Times New Roman" pitchFamily="18" charset="0"/>
              </a:rPr>
              <a:t>Это наши неконструктивные действия, неумение ставить жизненные цели и определять приоритеты, неспособность управлять своим временем, а также различные трудности в межличностном взаимодействии.</a:t>
            </a:r>
          </a:p>
          <a:p>
            <a:endParaRPr lang="ru-RU"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Третья категория – события и явления, которые мы сами превращаем в проблемы</a:t>
            </a:r>
            <a:r>
              <a:rPr lang="ru-RU" dirty="0" smtClean="0">
                <a:latin typeface="Times New Roman" pitchFamily="18" charset="0"/>
                <a:cs typeface="Times New Roman" pitchFamily="18" charset="0"/>
              </a:rPr>
              <a:t>. Это беспокойство о будущем и </a:t>
            </a:r>
            <a:r>
              <a:rPr lang="ru-RU" dirty="0">
                <a:solidFill>
                  <a:prstClr val="black"/>
                </a:solidFill>
                <a:latin typeface="Times New Roman" pitchFamily="18" charset="0"/>
                <a:cs typeface="Times New Roman" pitchFamily="18" charset="0"/>
              </a:rPr>
              <a:t>по поводу </a:t>
            </a:r>
            <a:r>
              <a:rPr lang="ru-RU" dirty="0" smtClean="0">
                <a:latin typeface="Times New Roman" pitchFamily="18" charset="0"/>
                <a:cs typeface="Times New Roman" pitchFamily="18" charset="0"/>
              </a:rPr>
              <a:t>прошлого.</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05786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Виды стресса</a:t>
            </a:r>
            <a:endParaRPr lang="ru-RU" dirty="0">
              <a:latin typeface="Times New Roman" pitchFamily="18" charset="0"/>
              <a:cs typeface="Times New Roman" pitchFamily="18" charset="0"/>
            </a:endParaRPr>
          </a:p>
        </p:txBody>
      </p:sp>
      <p:sp>
        <p:nvSpPr>
          <p:cNvPr id="3" name="TextBox 2"/>
          <p:cNvSpPr txBox="1"/>
          <p:nvPr/>
        </p:nvSpPr>
        <p:spPr>
          <a:xfrm>
            <a:off x="395536" y="1196752"/>
            <a:ext cx="8424936" cy="4893647"/>
          </a:xfrm>
          <a:prstGeom prst="rect">
            <a:avLst/>
          </a:prstGeom>
          <a:noFill/>
        </p:spPr>
        <p:txBody>
          <a:bodyPr wrap="square" rtlCol="0">
            <a:spAutoFit/>
          </a:bodyPr>
          <a:lstStyle/>
          <a:p>
            <a:pPr lvl="0"/>
            <a:r>
              <a:rPr lang="ru-RU" sz="2000" b="1" dirty="0">
                <a:solidFill>
                  <a:prstClr val="black"/>
                </a:solidFill>
                <a:latin typeface="Times New Roman" pitchFamily="18" charset="0"/>
                <a:cs typeface="Times New Roman" pitchFamily="18" charset="0"/>
              </a:rPr>
              <a:t>Положительный </a:t>
            </a:r>
            <a:r>
              <a:rPr lang="ru-RU" sz="2000" b="1" dirty="0" smtClean="0">
                <a:solidFill>
                  <a:prstClr val="black"/>
                </a:solidFill>
                <a:latin typeface="Times New Roman" pitchFamily="18" charset="0"/>
                <a:cs typeface="Times New Roman" pitchFamily="18" charset="0"/>
              </a:rPr>
              <a:t>(</a:t>
            </a:r>
            <a:r>
              <a:rPr lang="ru-RU" sz="2000" b="1" dirty="0" err="1" smtClean="0">
                <a:solidFill>
                  <a:prstClr val="black"/>
                </a:solidFill>
                <a:latin typeface="Times New Roman" pitchFamily="18" charset="0"/>
                <a:cs typeface="Times New Roman" pitchFamily="18" charset="0"/>
              </a:rPr>
              <a:t>эустресс</a:t>
            </a:r>
            <a:r>
              <a:rPr lang="ru-RU" sz="2000" b="1" dirty="0" smtClean="0">
                <a:solidFill>
                  <a:prstClr val="black"/>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lvl="0"/>
            <a:r>
              <a:rPr lang="ru-RU" sz="2000" dirty="0" smtClean="0">
                <a:latin typeface="Times New Roman" pitchFamily="18" charset="0"/>
                <a:cs typeface="Times New Roman" pitchFamily="18" charset="0"/>
              </a:rPr>
              <a:t>Для </a:t>
            </a:r>
            <a:r>
              <a:rPr lang="ru-RU" sz="2000" dirty="0">
                <a:latin typeface="Times New Roman" pitchFamily="18" charset="0"/>
                <a:cs typeface="Times New Roman" pitchFamily="18" charset="0"/>
              </a:rPr>
              <a:t>полноценной жизни каждому необходима небольшая доза полезного стресса - это движущая сила в решении сложных задач. Назовем это состояние «реакцией пробуждения». Чтобы утром встать с кровати и пойти на работу, нужно полностью проснуться. А чтобы достичь оптимального уровня активности и работать продуктивно, человеку </a:t>
            </a:r>
            <a:r>
              <a:rPr lang="ru-RU" sz="2000" dirty="0" smtClean="0">
                <a:latin typeface="Times New Roman" pitchFamily="18" charset="0"/>
                <a:cs typeface="Times New Roman" pitchFamily="18" charset="0"/>
              </a:rPr>
              <a:t>необходима реакция пробуждения, или </a:t>
            </a:r>
            <a:r>
              <a:rPr lang="ru-RU" sz="2000" dirty="0" err="1" smtClean="0">
                <a:latin typeface="Times New Roman" pitchFamily="18" charset="0"/>
                <a:cs typeface="Times New Roman" pitchFamily="18" charset="0"/>
              </a:rPr>
              <a:t>эустресс</a:t>
            </a:r>
            <a:r>
              <a:rPr lang="ru-RU" sz="2000" dirty="0" smtClean="0">
                <a:latin typeface="Times New Roman" pitchFamily="18" charset="0"/>
                <a:cs typeface="Times New Roman" pitchFamily="18" charset="0"/>
              </a:rPr>
              <a:t> (небольшая </a:t>
            </a:r>
            <a:r>
              <a:rPr lang="ru-RU" sz="2000" dirty="0">
                <a:latin typeface="Times New Roman" pitchFamily="18" charset="0"/>
                <a:cs typeface="Times New Roman" pitchFamily="18" charset="0"/>
              </a:rPr>
              <a:t>порция адреналина</a:t>
            </a:r>
            <a:r>
              <a:rPr lang="ru-RU" sz="2000" dirty="0" smtClean="0">
                <a:latin typeface="Times New Roman" pitchFamily="18" charset="0"/>
                <a:cs typeface="Times New Roman" pitchFamily="18" charset="0"/>
              </a:rPr>
              <a:t>).</a:t>
            </a:r>
          </a:p>
          <a:p>
            <a:pPr lvl="0"/>
            <a:endParaRPr lang="ru-RU" sz="2000" b="1" dirty="0" smtClean="0">
              <a:latin typeface="Times New Roman" pitchFamily="18" charset="0"/>
              <a:cs typeface="Times New Roman" pitchFamily="18" charset="0"/>
            </a:endParaRPr>
          </a:p>
          <a:p>
            <a:pPr lvl="0"/>
            <a:r>
              <a:rPr lang="ru-RU" sz="2000" dirty="0" err="1" smtClean="0">
                <a:latin typeface="Times New Roman" pitchFamily="18" charset="0"/>
                <a:cs typeface="Times New Roman" pitchFamily="18" charset="0"/>
              </a:rPr>
              <a:t>Эустресс</a:t>
            </a:r>
            <a:r>
              <a:rPr lang="ru-RU" sz="2000" dirty="0" smtClean="0">
                <a:latin typeface="Times New Roman" pitchFamily="18" charset="0"/>
                <a:cs typeface="Times New Roman" pitchFamily="18" charset="0"/>
              </a:rPr>
              <a:t> ведёт </a:t>
            </a:r>
            <a:r>
              <a:rPr lang="ru-RU" sz="2000" dirty="0">
                <a:latin typeface="Times New Roman" pitchFamily="18" charset="0"/>
                <a:cs typeface="Times New Roman" pitchFamily="18" charset="0"/>
              </a:rPr>
              <a:t>к длительному пребыванию в состоянии приподнятого настроения, что, весьма благотворно влияет на организм: повышается иммунитет, отступают болезни, человек чувствует прилив радости, отлично выглядит и замечательно себя </a:t>
            </a:r>
            <a:r>
              <a:rPr lang="ru-RU" sz="2000" dirty="0" smtClean="0">
                <a:latin typeface="Times New Roman" pitchFamily="18" charset="0"/>
                <a:cs typeface="Times New Roman" pitchFamily="18" charset="0"/>
              </a:rPr>
              <a:t>чувствует.</a:t>
            </a:r>
            <a:endParaRPr lang="ru-RU" sz="2000" dirty="0">
              <a:latin typeface="Times New Roman" pitchFamily="18" charset="0"/>
              <a:cs typeface="Times New Roman" pitchFamily="18" charset="0"/>
            </a:endParaRPr>
          </a:p>
          <a:p>
            <a:pPr lvl="0"/>
            <a:endParaRPr lang="ru-RU" sz="2000" b="1" dirty="0">
              <a:latin typeface="Times New Roman" pitchFamily="18" charset="0"/>
              <a:cs typeface="Times New Roman" pitchFamily="18" charset="0"/>
            </a:endParaRPr>
          </a:p>
          <a:p>
            <a:pPr lvl="0"/>
            <a:endParaRPr lang="ru-RU" sz="2000" b="1" dirty="0" smtClean="0">
              <a:latin typeface="Times New Roman" pitchFamily="18" charset="0"/>
              <a:cs typeface="Times New Roman" pitchFamily="18" charset="0"/>
            </a:endParaRPr>
          </a:p>
          <a:p>
            <a:endParaRPr lang="ru-RU" sz="1600" dirty="0" smtClean="0"/>
          </a:p>
          <a:p>
            <a:endParaRPr lang="ru-RU" sz="1600" dirty="0" smtClean="0"/>
          </a:p>
        </p:txBody>
      </p:sp>
    </p:spTree>
    <p:extLst>
      <p:ext uri="{BB962C8B-B14F-4D97-AF65-F5344CB8AC3E}">
        <p14:creationId xmlns:p14="http://schemas.microsoft.com/office/powerpoint/2010/main" val="133005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апитолина александровна\Новая папка (2)\1304319923_1294742224_motivator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557"/>
            <a:ext cx="7344816" cy="653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2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5601533"/>
          </a:xfrm>
          <a:prstGeom prst="rect">
            <a:avLst/>
          </a:prstGeom>
          <a:noFill/>
        </p:spPr>
        <p:txBody>
          <a:bodyPr wrap="square" rtlCol="0">
            <a:spAutoFit/>
          </a:bodyPr>
          <a:lstStyle/>
          <a:p>
            <a:pPr lvl="0"/>
            <a:r>
              <a:rPr lang="ru-RU" b="1" dirty="0">
                <a:latin typeface="Times New Roman" pitchFamily="18" charset="0"/>
                <a:cs typeface="Times New Roman" pitchFamily="18" charset="0"/>
              </a:rPr>
              <a:t>Отрицательный –</a:t>
            </a:r>
            <a:r>
              <a:rPr lang="ru-RU" dirty="0">
                <a:latin typeface="Times New Roman" pitchFamily="18" charset="0"/>
                <a:cs typeface="Times New Roman" pitchFamily="18" charset="0"/>
              </a:rPr>
              <a:t> стресс надолго выбивает из колеи и заметно подрывает здоровье.</a:t>
            </a:r>
          </a:p>
          <a:p>
            <a:pPr lvl="0"/>
            <a:r>
              <a:rPr lang="ru-RU" b="1" dirty="0">
                <a:latin typeface="Times New Roman" pitchFamily="18" charset="0"/>
                <a:cs typeface="Times New Roman" pitchFamily="18" charset="0"/>
              </a:rPr>
              <a:t>Основные виды отрицательного стресса: </a:t>
            </a:r>
            <a:endParaRPr lang="ru-RU" b="1" dirty="0" smtClean="0">
              <a:latin typeface="Times New Roman" pitchFamily="18" charset="0"/>
              <a:cs typeface="Times New Roman" pitchFamily="18" charset="0"/>
            </a:endParaRPr>
          </a:p>
          <a:p>
            <a:pPr lvl="0"/>
            <a:endParaRPr lang="ru-RU" b="1" dirty="0">
              <a:latin typeface="Times New Roman" pitchFamily="18" charset="0"/>
              <a:cs typeface="Times New Roman" pitchFamily="18" charset="0"/>
            </a:endParaRPr>
          </a:p>
          <a:p>
            <a:pPr lvl="0" algn="just">
              <a:buFont typeface="Arial"/>
              <a:buChar char="•"/>
            </a:pPr>
            <a:r>
              <a:rPr lang="ru-RU" b="1" dirty="0">
                <a:latin typeface="Times New Roman" pitchFamily="18" charset="0"/>
                <a:cs typeface="Times New Roman" pitchFamily="18" charset="0"/>
              </a:rPr>
              <a:t>психологический или эмоциональный стресс</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Психологические стрессы, как правило, появляются в ситуациях, связанных с переживанием сильных эмоций. Любая ситуация, которая внешне не имеет угрозы для человека, но вызывает сильные эмоции, становится причиной психологического стресса. Сюда так же относиться стресс, не имеющий реальных причин, т.е. нафантазированный самим человеком</a:t>
            </a:r>
            <a:r>
              <a:rPr lang="ru-RU" dirty="0" smtClean="0">
                <a:latin typeface="Times New Roman" pitchFamily="18" charset="0"/>
                <a:cs typeface="Times New Roman" pitchFamily="18" charset="0"/>
              </a:rPr>
              <a:t>.</a:t>
            </a:r>
          </a:p>
          <a:p>
            <a:pPr lvl="0" algn="just"/>
            <a:endParaRPr lang="ru-RU" dirty="0">
              <a:latin typeface="Times New Roman" pitchFamily="18" charset="0"/>
              <a:cs typeface="Times New Roman" pitchFamily="18" charset="0"/>
            </a:endParaRPr>
          </a:p>
          <a:p>
            <a:pPr lvl="0" algn="just"/>
            <a:r>
              <a:rPr lang="ru-RU" dirty="0" smtClean="0">
                <a:latin typeface="Times New Roman" pitchFamily="18" charset="0"/>
                <a:cs typeface="Times New Roman" pitchFamily="18" charset="0"/>
              </a:rPr>
              <a:t>МЫСЛИ</a:t>
            </a:r>
            <a:endParaRPr lang="ru-RU" dirty="0">
              <a:latin typeface="Times New Roman" pitchFamily="18" charset="0"/>
              <a:cs typeface="Times New Roman" pitchFamily="18" charset="0"/>
            </a:endParaRPr>
          </a:p>
          <a:p>
            <a:pPr lvl="0" algn="just"/>
            <a:endParaRPr lang="ru-RU" dirty="0">
              <a:latin typeface="Times New Roman" pitchFamily="18" charset="0"/>
              <a:cs typeface="Times New Roman" pitchFamily="18" charset="0"/>
            </a:endParaRPr>
          </a:p>
          <a:p>
            <a:pPr lvl="0" algn="just">
              <a:buFont typeface="Arial"/>
              <a:buChar char="•"/>
            </a:pPr>
            <a:r>
              <a:rPr lang="ru-RU" b="1" dirty="0">
                <a:latin typeface="Times New Roman" pitchFamily="18" charset="0"/>
                <a:cs typeface="Times New Roman" pitchFamily="18" charset="0"/>
              </a:rPr>
              <a:t>физиологический стресс</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Физиологические стрессы возникают в результате воздействия на человека внешних факторов, таких как, холод, жара, боль, жажда, голод и т.д. Очень показательный пример – реакция организма на диеты.</a:t>
            </a:r>
            <a:endParaRPr lang="ru-RU" b="1" dirty="0" smtClean="0">
              <a:latin typeface="Times New Roman" pitchFamily="18" charset="0"/>
              <a:cs typeface="Times New Roman" pitchFamily="18" charset="0"/>
            </a:endParaRPr>
          </a:p>
          <a:p>
            <a:pPr lvl="0"/>
            <a:endParaRPr lang="ru-RU" sz="2000" b="1" dirty="0">
              <a:solidFill>
                <a:prstClr val="black"/>
              </a:solidFill>
              <a:cs typeface="Times New Roman" pitchFamily="18" charset="0"/>
            </a:endParaRPr>
          </a:p>
          <a:p>
            <a:pPr lvl="0"/>
            <a:endParaRPr lang="ru-RU" sz="2400" b="1" dirty="0">
              <a:solidFill>
                <a:prstClr val="black"/>
              </a:solidFill>
            </a:endParaRPr>
          </a:p>
        </p:txBody>
      </p:sp>
    </p:spTree>
    <p:extLst>
      <p:ext uri="{BB962C8B-B14F-4D97-AF65-F5344CB8AC3E}">
        <p14:creationId xmlns:p14="http://schemas.microsoft.com/office/powerpoint/2010/main" val="99753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капитолина александровна\Новая папка (2)\motivator-6069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1898"/>
            <a:ext cx="8280919" cy="663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9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8352928" cy="6186309"/>
          </a:xfrm>
          <a:prstGeom prst="rect">
            <a:avLst/>
          </a:prstGeom>
          <a:noFill/>
        </p:spPr>
        <p:txBody>
          <a:bodyPr wrap="square" rtlCol="0">
            <a:spAutoFit/>
          </a:bodyPr>
          <a:lstStyle/>
          <a:p>
            <a:pPr marL="285750" indent="-285750" algn="just">
              <a:buFont typeface="Arial" pitchFamily="34" charset="0"/>
              <a:buChar char="•"/>
            </a:pPr>
            <a:r>
              <a:rPr lang="ru-RU" b="1" dirty="0" smtClean="0">
                <a:latin typeface="Times New Roman" pitchFamily="18" charset="0"/>
                <a:cs typeface="Times New Roman" pitchFamily="18" charset="0"/>
              </a:rPr>
              <a:t>кратковременный </a:t>
            </a:r>
            <a:r>
              <a:rPr lang="ru-RU" b="1" dirty="0">
                <a:latin typeface="Times New Roman" pitchFamily="18" charset="0"/>
                <a:cs typeface="Times New Roman" pitchFamily="18" charset="0"/>
              </a:rPr>
              <a:t>стресс </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Кратковременный стресс это самый естественный стресс – он тесно связан с инстинктами, например, реакция на резкий звук, внезапное движение.  Для этого вида стрессов характерна внезапность и быстрое прохождение всех стадий стресса. Как правило, действие такого стресса очень коротко и никакой опасности не представляет</a:t>
            </a:r>
            <a:r>
              <a:rPr lang="ru-RU" dirty="0" smtClean="0">
                <a:latin typeface="Times New Roman" pitchFamily="18" charset="0"/>
                <a:cs typeface="Times New Roman" pitchFamily="18" charset="0"/>
              </a:rPr>
              <a:t>.</a:t>
            </a:r>
          </a:p>
          <a:p>
            <a:pPr lvl="0" algn="just">
              <a:buFont typeface="Arial"/>
              <a:buChar char="•"/>
            </a:pPr>
            <a:r>
              <a:rPr lang="ru-RU" b="1" dirty="0" smtClean="0">
                <a:latin typeface="Times New Roman" pitchFamily="18" charset="0"/>
                <a:cs typeface="Times New Roman" pitchFamily="18" charset="0"/>
              </a:rPr>
              <a:t> хронический </a:t>
            </a:r>
            <a:r>
              <a:rPr lang="ru-RU" b="1" dirty="0">
                <a:latin typeface="Times New Roman" pitchFamily="18" charset="0"/>
                <a:cs typeface="Times New Roman" pitchFamily="18" charset="0"/>
              </a:rPr>
              <a:t>стресс</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Хронические стрессы – самый опасный вид стрессов. </a:t>
            </a:r>
          </a:p>
          <a:p>
            <a:pPr lvl="0" algn="just"/>
            <a:r>
              <a:rPr lang="ru-RU" dirty="0">
                <a:latin typeface="Times New Roman" pitchFamily="18" charset="0"/>
                <a:cs typeface="Times New Roman" pitchFamily="18" charset="0"/>
              </a:rPr>
              <a:t>Хронический стресс это такой стресс, которому вы подвержены постоянно, который идет с вами фоном по жизни и вы настолько к нему привыкли, что вроде как и не замечаете. Например, вас что-то раздражает, какая-та ситуация в жизни, в которой вы находитесь и деться от которой, как вам кажется, не можете. Опасен хронический стресс тем, что часто приводит к нервным срывам, депрессиям  и суицидам. Так же хронический стресс тесно связан со страхами и </a:t>
            </a:r>
            <a:r>
              <a:rPr lang="ru-RU" dirty="0" smtClean="0">
                <a:latin typeface="Times New Roman" pitchFamily="18" charset="0"/>
                <a:cs typeface="Times New Roman" pitchFamily="18" charset="0"/>
              </a:rPr>
              <a:t>фобиями.</a:t>
            </a:r>
          </a:p>
          <a:p>
            <a:pPr lvl="0" algn="just">
              <a:buFont typeface="Arial"/>
              <a:buChar char="•"/>
            </a:pPr>
            <a:r>
              <a:rPr lang="ru-RU" b="1" dirty="0" smtClean="0">
                <a:latin typeface="Times New Roman" pitchFamily="18" charset="0"/>
                <a:cs typeface="Times New Roman" pitchFamily="18" charset="0"/>
              </a:rPr>
              <a:t> нервный </a:t>
            </a:r>
            <a:r>
              <a:rPr lang="ru-RU" b="1" dirty="0">
                <a:latin typeface="Times New Roman" pitchFamily="18" charset="0"/>
                <a:cs typeface="Times New Roman" pitchFamily="18" charset="0"/>
              </a:rPr>
              <a:t>стресс</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В основном это название является некоей компиляцией бытовых представлений уровня "все болезни от нервов" и "стресс вреден". А все болезни - действительно от нервов, хотя бы потому, что в возникновении, течении и излечении любого заболевания (не важно - соматического либо психического) важную роль играет нервная система.</a:t>
            </a:r>
            <a:endParaRPr lang="ru-RU" dirty="0" smtClean="0">
              <a:latin typeface="Times New Roman" pitchFamily="18" charset="0"/>
              <a:cs typeface="Times New Roman" pitchFamily="18" charset="0"/>
            </a:endParaRPr>
          </a:p>
          <a:p>
            <a:pPr algn="just"/>
            <a:endParaRPr lang="ru-RU" dirty="0">
              <a:solidFill>
                <a:srgbClr val="222222"/>
              </a:solidFill>
              <a:latin typeface="BrandonGrotesque-Bold"/>
            </a:endParaRPr>
          </a:p>
          <a:p>
            <a:pPr algn="just"/>
            <a:endParaRPr lang="ru-RU" b="0" i="0" dirty="0">
              <a:solidFill>
                <a:srgbClr val="222222"/>
              </a:solidFill>
              <a:effectLst/>
              <a:latin typeface="BrandonGrotesque-Bold"/>
            </a:endParaRPr>
          </a:p>
        </p:txBody>
      </p:sp>
    </p:spTree>
    <p:extLst>
      <p:ext uri="{BB962C8B-B14F-4D97-AF65-F5344CB8AC3E}">
        <p14:creationId xmlns:p14="http://schemas.microsoft.com/office/powerpoint/2010/main" val="1298163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701</TotalTime>
  <Words>709</Words>
  <Application>Microsoft Office PowerPoint</Application>
  <PresentationFormat>Экран (4:3)</PresentationFormat>
  <Paragraphs>114</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BrandonGrotesque-Bold</vt:lpstr>
      <vt:lpstr>Calibri</vt:lpstr>
      <vt:lpstr>Century Gothic</vt:lpstr>
      <vt:lpstr>Symbol</vt:lpstr>
      <vt:lpstr>Times New Roman</vt:lpstr>
      <vt:lpstr>Wingdings 3</vt:lpstr>
      <vt:lpstr>Легкий дым</vt:lpstr>
      <vt:lpstr>Стрессы в нашей жизни Пути преодоления стресса</vt:lpstr>
      <vt:lpstr>Эпиграф дня:  "Умей спокойно относиться к тому, чего не в силах изменить".         Сенека  </vt:lpstr>
      <vt:lpstr>Презентация PowerPoint</vt:lpstr>
      <vt:lpstr>Стрессоры:</vt:lpstr>
      <vt:lpstr>Виды стресса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ТЕСТ НА УСТАЛОСТЬ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стресс</dc:title>
  <dc:creator>1</dc:creator>
  <cp:lastModifiedBy>User</cp:lastModifiedBy>
  <cp:revision>55</cp:revision>
  <dcterms:created xsi:type="dcterms:W3CDTF">2014-12-16T17:49:14Z</dcterms:created>
  <dcterms:modified xsi:type="dcterms:W3CDTF">2022-05-25T05:42:09Z</dcterms:modified>
</cp:coreProperties>
</file>