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17"/>
  </p:notesMasterIdLst>
  <p:handoutMasterIdLst>
    <p:handoutMasterId r:id="rId18"/>
  </p:handoutMasterIdLst>
  <p:sldIdLst>
    <p:sldId id="256" r:id="rId2"/>
    <p:sldId id="304" r:id="rId3"/>
    <p:sldId id="273" r:id="rId4"/>
    <p:sldId id="289" r:id="rId5"/>
    <p:sldId id="270" r:id="rId6"/>
    <p:sldId id="291" r:id="rId7"/>
    <p:sldId id="271" r:id="rId8"/>
    <p:sldId id="306" r:id="rId9"/>
    <p:sldId id="298" r:id="rId10"/>
    <p:sldId id="296" r:id="rId11"/>
    <p:sldId id="305" r:id="rId12"/>
    <p:sldId id="274" r:id="rId13"/>
    <p:sldId id="302" r:id="rId14"/>
    <p:sldId id="310" r:id="rId15"/>
    <p:sldId id="31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epole" initials="P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444" autoAdjust="0"/>
  </p:normalViewPr>
  <p:slideViewPr>
    <p:cSldViewPr>
      <p:cViewPr>
        <p:scale>
          <a:sx n="60" d="100"/>
          <a:sy n="60" d="100"/>
        </p:scale>
        <p:origin x="-702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4ABBC7-70AD-463A-9EAC-85FC44476379}" type="datetimeFigureOut">
              <a:rPr lang="ru-RU" smtClean="0"/>
              <a:pPr/>
              <a:t>31.01.2024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54535C-7923-4822-9D35-7DA12F6752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4508909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CFE568-EAB5-40DE-BB30-15C26EB11A47}" type="datetimeFigureOut">
              <a:rPr lang="ru-RU" smtClean="0"/>
              <a:pPr/>
              <a:t>31.01.2024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ACC2BF-5327-4F38-938F-59391ABCED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81438378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800" smtClean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CE390-F8B0-4995-98A4-8E8466D5DBAE}" type="datetime1">
              <a:rPr lang="ru-RU" smtClean="0"/>
              <a:pPr/>
              <a:t>31.01.2024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ЗДОРОВЫЙ ОБРАЗ ЖИЗНИ</a:t>
            </a: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77B3B1-8824-450F-AC22-CEB7E09E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DAFFD-FD4A-4C34-AB57-4B601CEA896E}" type="datetime1">
              <a:rPr lang="ru-RU" smtClean="0"/>
              <a:pPr/>
              <a:t>31.01.2024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ЗДОРОВЫЙ ОБРАЗ ЖИЗНИ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577B3B1-8824-450F-AC22-CEB7E09E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ЗДОРОВЫЙ ОБРАЗ ЖИЗНИ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A2A95-EE28-4745-AE5A-6A8473A243CE}" type="datetime1">
              <a:rPr lang="ru-RU" smtClean="0"/>
              <a:pPr/>
              <a:t>31.01.2024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77B3B1-8824-450F-AC22-CEB7E09E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7C5F8BF-AB6D-4455-BA26-BBFF7EF34938}" type="datetime1">
              <a:rPr lang="ru-RU" smtClean="0"/>
              <a:pPr/>
              <a:t>31.01.2024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ЗДОРОВЫЙ ОБРАЗ ЖИЗНИ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7B3B1-8824-450F-AC22-CEB7E09E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77A09-474A-4E11-B6F1-4C1DDC648FEB}" type="datetime1">
              <a:rPr lang="ru-RU" smtClean="0"/>
              <a:pPr/>
              <a:t>31.01.2024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ru-RU" smtClean="0"/>
              <a:t>ЗДОРОВЫЙ ОБРАЗ ЖИЗНИ</a:t>
            </a:r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577B3B1-8824-450F-AC22-CEB7E09E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5A30B-55A8-48E7-9F21-5A9887DAD518}" type="datetime1">
              <a:rPr lang="ru-RU" smtClean="0"/>
              <a:pPr/>
              <a:t>31.01.2024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ЗДОРОВЫЙ ОБРАЗ ЖИЗНИ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577B3B1-8824-450F-AC22-CEB7E09E70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1970F-2923-4473-AA2F-51127C9F88CE}" type="datetime1">
              <a:rPr lang="ru-RU" smtClean="0"/>
              <a:pPr/>
              <a:t>31.01.2024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ЗДОРОВЫЙ ОБРАЗ ЖИЗНИ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577B3B1-8824-450F-AC22-CEB7E09E70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77B3B1-8824-450F-AC22-CEB7E09E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00939-974B-418C-BF36-7E3D61E8572C}" type="datetime1">
              <a:rPr lang="ru-RU" smtClean="0"/>
              <a:pPr/>
              <a:t>31.01.2024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ru-RU" smtClean="0"/>
              <a:t>ЗДОРОВЫЙ ОБРАЗ ЖИЗНИ</a:t>
            </a: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577B3B1-8824-450F-AC22-CEB7E09E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1F3454B-014A-4D46-8324-9CC43569B0A3}" type="datetime1">
              <a:rPr lang="ru-RU" smtClean="0"/>
              <a:pPr/>
              <a:t>31.01.2024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ru-RU" smtClean="0"/>
              <a:t>ЗДОРОВЫЙ ОБРАЗ ЖИЗНИ</a:t>
            </a: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2AEBD-71F0-4D8A-8E5C-DD52C977B1FE}" type="datetime1">
              <a:rPr lang="ru-RU" smtClean="0"/>
              <a:pPr/>
              <a:t>31.01.2024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ЗДОРОВЫЙ ОБРАЗ ЖИЗНИ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7B3B1-8824-450F-AC22-CEB7E09E70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577B3B1-8824-450F-AC22-CEB7E09E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EF0D1-3B00-419D-88B4-307CEEE4D9CE}" type="datetime1">
              <a:rPr lang="ru-RU" smtClean="0"/>
              <a:pPr/>
              <a:t>31.01.2024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ЗДОРОВЫЙ ОБРАЗ ЖИЗНИ</a:t>
            </a:r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53889E5-C35F-43D4-A373-57C57F7CF5F5}" type="datetime1">
              <a:rPr lang="ru-RU" smtClean="0"/>
              <a:pPr/>
              <a:t>31.01.2024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ЗДОРОВЫЙ ОБРАЗ ЖИЗНИ</a:t>
            </a:r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77B3B1-8824-450F-AC22-CEB7E09E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10" Type="http://schemas.openxmlformats.org/officeDocument/2006/relationships/image" Target="../media/image12.png"/><Relationship Id="rId4" Type="http://schemas.openxmlformats.org/officeDocument/2006/relationships/image" Target="../media/image6.wmf"/><Relationship Id="rId9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36912"/>
            <a:ext cx="7694672" cy="403244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Здоровая семья – здоровый ребёнок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9458" name="Picture 2" descr="https://afisha.newsler.ru/data/events/3111/86b4bbdac1129219d7d60338f4d588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1"/>
            <a:ext cx="8784976" cy="51125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ostya\Pictures\разное\24.03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14728"/>
            <a:ext cx="8358246" cy="64425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548680"/>
            <a:ext cx="8610160" cy="595158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>
                <a:solidFill>
                  <a:srgbClr val="FF0000"/>
                </a:solidFill>
              </a:rPr>
              <a:t>Здоровые дети - это великое счастье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</a:p>
          <a:p>
            <a:pPr algn="just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dirty="0" smtClean="0"/>
              <a:t>Здоровье и физическое состояние школьников вызывают серьезную тревогу.</a:t>
            </a:r>
          </a:p>
          <a:p>
            <a:r>
              <a:rPr lang="ru-RU" dirty="0" smtClean="0"/>
              <a:t>Около 25-30 % детей,  приходящих в 1-е классы, имеют те или иные отклонения в состоянии здоровья, а среди выпускников школ уже 70-80 % нельзя назвать абсолютно здоровыми. </a:t>
            </a:r>
          </a:p>
          <a:p>
            <a:r>
              <a:rPr lang="ru-RU" dirty="0" smtClean="0"/>
              <a:t>Сейчас, когда так стремительно возрастает темп жизни,  когда цивилизация на каждом шагу уготавливает для каждого из нас великое множество стрессовых ситуаций, – создание здорового образа жизни,</a:t>
            </a:r>
            <a:r>
              <a:rPr lang="ru-RU" b="1" dirty="0" smtClean="0"/>
              <a:t> </a:t>
            </a:r>
            <a:r>
              <a:rPr lang="ru-RU" dirty="0" smtClean="0"/>
              <a:t>мобилизующего природные резервы человеческого организма, становится главнейшей, насущной всеобщей нашей задачей.</a:t>
            </a:r>
          </a:p>
          <a:p>
            <a:pPr algn="just"/>
            <a:endParaRPr lang="ru-RU" dirty="0" smtClean="0">
              <a:solidFill>
                <a:srgbClr val="002060"/>
              </a:solidFill>
            </a:endParaRPr>
          </a:p>
          <a:p>
            <a:pPr algn="just"/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Группа 47"/>
          <p:cNvGrpSpPr/>
          <p:nvPr/>
        </p:nvGrpSpPr>
        <p:grpSpPr>
          <a:xfrm>
            <a:off x="285720" y="500042"/>
            <a:ext cx="8501122" cy="6143668"/>
            <a:chOff x="0" y="0"/>
            <a:chExt cx="9144000" cy="6858000"/>
          </a:xfrm>
        </p:grpSpPr>
        <p:grpSp>
          <p:nvGrpSpPr>
            <p:cNvPr id="2" name="Group 2"/>
            <p:cNvGrpSpPr>
              <a:grpSpLocks/>
            </p:cNvGrpSpPr>
            <p:nvPr/>
          </p:nvGrpSpPr>
          <p:grpSpPr bwMode="auto">
            <a:xfrm>
              <a:off x="5715000" y="4624388"/>
              <a:ext cx="3165475" cy="1835150"/>
              <a:chOff x="3840" y="2976"/>
              <a:chExt cx="1728" cy="1104"/>
            </a:xfrm>
          </p:grpSpPr>
          <p:sp>
            <p:nvSpPr>
              <p:cNvPr id="495619" name="Rectangle 3"/>
              <p:cNvSpPr>
                <a:spLocks noChangeArrowheads="1"/>
              </p:cNvSpPr>
              <p:nvPr/>
            </p:nvSpPr>
            <p:spPr bwMode="auto">
              <a:xfrm>
                <a:off x="3840" y="2976"/>
                <a:ext cx="1728" cy="1104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rect">
                  <a:fillToRect l="100000" t="100000"/>
                </a:path>
              </a:gradFill>
              <a:ln w="127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0527" name="WordArt 4"/>
              <p:cNvSpPr>
                <a:spLocks noChangeArrowheads="1" noChangeShapeType="1" noTextEdit="1"/>
              </p:cNvSpPr>
              <p:nvPr/>
            </p:nvSpPr>
            <p:spPr bwMode="auto">
              <a:xfrm>
                <a:off x="4272" y="3024"/>
                <a:ext cx="1296" cy="336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endParaRPr lang="ru-RU" sz="3600" kern="10" dirty="0">
                  <a:ln w="9525">
                    <a:solidFill>
                      <a:srgbClr val="CCECFF"/>
                    </a:solidFill>
                    <a:miter lim="800000"/>
                    <a:headEnd/>
                    <a:tailEnd/>
                  </a:ln>
                  <a:solidFill>
                    <a:srgbClr val="CCECFF"/>
                  </a:solidFill>
                  <a:latin typeface="Times New Roman" pitchFamily="18" charset="0"/>
                  <a:cs typeface="Arial"/>
                </a:endParaRPr>
              </a:p>
            </p:txBody>
          </p:sp>
        </p:grpSp>
        <p:sp>
          <p:nvSpPr>
            <p:cNvPr id="495621" name="Rectangle 5"/>
            <p:cNvSpPr>
              <a:spLocks noChangeArrowheads="1"/>
            </p:cNvSpPr>
            <p:nvPr/>
          </p:nvSpPr>
          <p:spPr bwMode="auto">
            <a:xfrm>
              <a:off x="323528" y="836712"/>
              <a:ext cx="3603625" cy="1993900"/>
            </a:xfrm>
            <a:prstGeom prst="rect">
              <a:avLst/>
            </a:prstGeom>
            <a:gradFill rotWithShape="0">
              <a:gsLst>
                <a:gs pos="0">
                  <a:srgbClr val="96AB94"/>
                </a:gs>
                <a:gs pos="17000">
                  <a:srgbClr val="D4DEFF"/>
                </a:gs>
                <a:gs pos="47000">
                  <a:srgbClr val="D4DEFF"/>
                </a:gs>
                <a:gs pos="100000">
                  <a:srgbClr val="8488C4"/>
                </a:gs>
              </a:gsLst>
              <a:lin ang="5400000" scaled="1"/>
            </a:gradFill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51520" y="4725144"/>
              <a:ext cx="8702675" cy="1914525"/>
              <a:chOff x="768" y="2976"/>
              <a:chExt cx="4752" cy="1152"/>
            </a:xfrm>
          </p:grpSpPr>
          <p:sp>
            <p:nvSpPr>
              <p:cNvPr id="20524" name="Freeform 7"/>
              <p:cNvSpPr>
                <a:spLocks/>
              </p:cNvSpPr>
              <p:nvPr/>
            </p:nvSpPr>
            <p:spPr bwMode="auto">
              <a:xfrm>
                <a:off x="768" y="2976"/>
                <a:ext cx="4752" cy="1152"/>
              </a:xfrm>
              <a:custGeom>
                <a:avLst/>
                <a:gdLst>
                  <a:gd name="T0" fmla="*/ 0 w 1824"/>
                  <a:gd name="T1" fmla="*/ 0 h 816"/>
                  <a:gd name="T2" fmla="*/ 0 w 1824"/>
                  <a:gd name="T3" fmla="*/ 3241 h 816"/>
                  <a:gd name="T4" fmla="*/ 84028 w 1824"/>
                  <a:gd name="T5" fmla="*/ 3241 h 816"/>
                  <a:gd name="T6" fmla="*/ 59694 w 1824"/>
                  <a:gd name="T7" fmla="*/ 192 h 816"/>
                  <a:gd name="T8" fmla="*/ 57490 w 1824"/>
                  <a:gd name="T9" fmla="*/ 0 h 816"/>
                  <a:gd name="T10" fmla="*/ 0 w 1824"/>
                  <a:gd name="T11" fmla="*/ 0 h 8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24"/>
                  <a:gd name="T19" fmla="*/ 0 h 816"/>
                  <a:gd name="T20" fmla="*/ 1824 w 1824"/>
                  <a:gd name="T21" fmla="*/ 816 h 81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24" h="816">
                    <a:moveTo>
                      <a:pt x="0" y="0"/>
                    </a:moveTo>
                    <a:lnTo>
                      <a:pt x="0" y="816"/>
                    </a:lnTo>
                    <a:lnTo>
                      <a:pt x="1824" y="816"/>
                    </a:lnTo>
                    <a:lnTo>
                      <a:pt x="1296" y="48"/>
                    </a:lnTo>
                    <a:lnTo>
                      <a:pt x="1248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5E47"/>
                  </a:gs>
                  <a:gs pos="100000">
                    <a:srgbClr val="FFCC99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20525" name="WordArt 8"/>
              <p:cNvSpPr>
                <a:spLocks noChangeArrowheads="1" noChangeShapeType="1" noTextEdit="1"/>
              </p:cNvSpPr>
              <p:nvPr/>
            </p:nvSpPr>
            <p:spPr bwMode="auto">
              <a:xfrm>
                <a:off x="864" y="3072"/>
                <a:ext cx="2592" cy="384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3600" kern="10" dirty="0">
                    <a:ln w="9525">
                      <a:solidFill>
                        <a:srgbClr val="CCECFF"/>
                      </a:solidFill>
                      <a:miter lim="800000"/>
                      <a:headEnd/>
                      <a:tailEnd/>
                    </a:ln>
                    <a:solidFill>
                      <a:schemeClr val="accent1"/>
                    </a:solidFill>
                    <a:latin typeface="Times New Roman" pitchFamily="18" charset="0"/>
                    <a:cs typeface="Arial"/>
                  </a:rPr>
                  <a:t>в рейтинге заболеваний нарушения</a:t>
                </a:r>
              </a:p>
              <a:p>
                <a:pPr algn="ctr"/>
                <a:r>
                  <a:rPr lang="ru-RU" sz="3600" kern="10" dirty="0">
                    <a:ln w="9525">
                      <a:solidFill>
                        <a:srgbClr val="CCECFF"/>
                      </a:solidFill>
                      <a:miter lim="800000"/>
                      <a:headEnd/>
                      <a:tailEnd/>
                    </a:ln>
                    <a:solidFill>
                      <a:schemeClr val="accent1"/>
                    </a:solidFill>
                    <a:latin typeface="Times New Roman" pitchFamily="18" charset="0"/>
                    <a:cs typeface="Arial"/>
                  </a:rPr>
                  <a:t>работы опорно-двигательного аппарата</a:t>
                </a:r>
              </a:p>
            </p:txBody>
          </p:sp>
        </p:grpSp>
        <p:grpSp>
          <p:nvGrpSpPr>
            <p:cNvPr id="4" name="Group 9"/>
            <p:cNvGrpSpPr>
              <a:grpSpLocks/>
            </p:cNvGrpSpPr>
            <p:nvPr/>
          </p:nvGrpSpPr>
          <p:grpSpPr bwMode="auto">
            <a:xfrm>
              <a:off x="251520" y="2708920"/>
              <a:ext cx="6505575" cy="1993900"/>
              <a:chOff x="768" y="1824"/>
              <a:chExt cx="3552" cy="1200"/>
            </a:xfrm>
          </p:grpSpPr>
          <p:sp>
            <p:nvSpPr>
              <p:cNvPr id="20521" name="Freeform 10"/>
              <p:cNvSpPr>
                <a:spLocks/>
              </p:cNvSpPr>
              <p:nvPr/>
            </p:nvSpPr>
            <p:spPr bwMode="auto">
              <a:xfrm>
                <a:off x="768" y="1824"/>
                <a:ext cx="3552" cy="1200"/>
              </a:xfrm>
              <a:custGeom>
                <a:avLst/>
                <a:gdLst>
                  <a:gd name="T0" fmla="*/ 0 w 1248"/>
                  <a:gd name="T1" fmla="*/ 0 h 864"/>
                  <a:gd name="T2" fmla="*/ 0 w 1248"/>
                  <a:gd name="T3" fmla="*/ 3215 h 864"/>
                  <a:gd name="T4" fmla="*/ 81898 w 1248"/>
                  <a:gd name="T5" fmla="*/ 3215 h 864"/>
                  <a:gd name="T6" fmla="*/ 44107 w 1248"/>
                  <a:gd name="T7" fmla="*/ 0 h 864"/>
                  <a:gd name="T8" fmla="*/ 0 w 1248"/>
                  <a:gd name="T9" fmla="*/ 0 h 8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48"/>
                  <a:gd name="T16" fmla="*/ 0 h 864"/>
                  <a:gd name="T17" fmla="*/ 1248 w 1248"/>
                  <a:gd name="T18" fmla="*/ 864 h 86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48" h="864">
                    <a:moveTo>
                      <a:pt x="0" y="0"/>
                    </a:moveTo>
                    <a:lnTo>
                      <a:pt x="0" y="864"/>
                    </a:lnTo>
                    <a:lnTo>
                      <a:pt x="1248" y="864"/>
                    </a:lnTo>
                    <a:lnTo>
                      <a:pt x="672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663012"/>
                  </a:gs>
                  <a:gs pos="30000">
                    <a:srgbClr val="A65528"/>
                  </a:gs>
                  <a:gs pos="70000">
                    <a:srgbClr val="D49E6C"/>
                  </a:gs>
                  <a:gs pos="100000">
                    <a:srgbClr val="D6B19C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20522" name="WordArt 11"/>
              <p:cNvSpPr>
                <a:spLocks noChangeArrowheads="1" noChangeShapeType="1" noTextEdit="1"/>
              </p:cNvSpPr>
              <p:nvPr/>
            </p:nvSpPr>
            <p:spPr bwMode="auto">
              <a:xfrm>
                <a:off x="816" y="2016"/>
                <a:ext cx="1632" cy="166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3600" kern="10" dirty="0">
                    <a:ln w="9525">
                      <a:solidFill>
                        <a:srgbClr val="BEB3FF"/>
                      </a:solidFill>
                      <a:miter lim="800000"/>
                      <a:headEnd/>
                      <a:tailEnd/>
                    </a:ln>
                    <a:solidFill>
                      <a:srgbClr val="BEB3FF"/>
                    </a:solidFill>
                    <a:latin typeface="Times New Roman" pitchFamily="18" charset="0"/>
                    <a:cs typeface="Arial"/>
                  </a:rPr>
                  <a:t>за последние 20 лет число детей,</a:t>
                </a:r>
              </a:p>
            </p:txBody>
          </p:sp>
          <p:sp>
            <p:nvSpPr>
              <p:cNvPr id="20523" name="WordArt 12"/>
              <p:cNvSpPr>
                <a:spLocks noChangeArrowheads="1" noChangeShapeType="1" noTextEdit="1"/>
              </p:cNvSpPr>
              <p:nvPr/>
            </p:nvSpPr>
            <p:spPr bwMode="auto">
              <a:xfrm>
                <a:off x="816" y="2304"/>
                <a:ext cx="2448" cy="213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3600" kern="10" dirty="0">
                    <a:ln w="9525">
                      <a:solidFill>
                        <a:srgbClr val="11007A"/>
                      </a:solidFill>
                      <a:miter lim="800000"/>
                      <a:headEnd/>
                      <a:tailEnd/>
                    </a:ln>
                    <a:solidFill>
                      <a:srgbClr val="11007A"/>
                    </a:solidFill>
                    <a:latin typeface="Times New Roman" pitchFamily="18" charset="0"/>
                    <a:cs typeface="Arial"/>
                  </a:rPr>
                  <a:t>биологически не соответствующих 6-7 годам, увеличилось</a:t>
                </a:r>
              </a:p>
            </p:txBody>
          </p:sp>
        </p:grpSp>
        <p:grpSp>
          <p:nvGrpSpPr>
            <p:cNvPr id="5" name="Group 13"/>
            <p:cNvGrpSpPr>
              <a:grpSpLocks/>
            </p:cNvGrpSpPr>
            <p:nvPr/>
          </p:nvGrpSpPr>
          <p:grpSpPr bwMode="auto">
            <a:xfrm>
              <a:off x="3429000" y="2632075"/>
              <a:ext cx="5451475" cy="2073275"/>
              <a:chOff x="2592" y="1776"/>
              <a:chExt cx="2976" cy="1248"/>
            </a:xfrm>
          </p:grpSpPr>
          <p:sp>
            <p:nvSpPr>
              <p:cNvPr id="20519" name="Freeform 14"/>
              <p:cNvSpPr>
                <a:spLocks/>
              </p:cNvSpPr>
              <p:nvPr/>
            </p:nvSpPr>
            <p:spPr bwMode="auto">
              <a:xfrm>
                <a:off x="2592" y="1776"/>
                <a:ext cx="2976" cy="1248"/>
              </a:xfrm>
              <a:custGeom>
                <a:avLst/>
                <a:gdLst>
                  <a:gd name="T0" fmla="*/ 0 w 1152"/>
                  <a:gd name="T1" fmla="*/ 0 h 864"/>
                  <a:gd name="T2" fmla="*/ 51308 w 1152"/>
                  <a:gd name="T3" fmla="*/ 0 h 864"/>
                  <a:gd name="T4" fmla="*/ 51308 w 1152"/>
                  <a:gd name="T5" fmla="*/ 3761 h 864"/>
                  <a:gd name="T6" fmla="*/ 25652 w 1152"/>
                  <a:gd name="T7" fmla="*/ 3761 h 864"/>
                  <a:gd name="T8" fmla="*/ 0 w 1152"/>
                  <a:gd name="T9" fmla="*/ 0 h 8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52"/>
                  <a:gd name="T16" fmla="*/ 0 h 864"/>
                  <a:gd name="T17" fmla="*/ 1152 w 1152"/>
                  <a:gd name="T18" fmla="*/ 864 h 86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52" h="864">
                    <a:moveTo>
                      <a:pt x="0" y="0"/>
                    </a:moveTo>
                    <a:lnTo>
                      <a:pt x="1152" y="0"/>
                    </a:lnTo>
                    <a:lnTo>
                      <a:pt x="1152" y="864"/>
                    </a:lnTo>
                    <a:lnTo>
                      <a:pt x="576" y="864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B27272"/>
                  </a:gs>
                  <a:gs pos="50000">
                    <a:srgbClr val="FFA3A3"/>
                  </a:gs>
                  <a:gs pos="100000">
                    <a:srgbClr val="B2727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20520" name="WordArt 15"/>
              <p:cNvSpPr>
                <a:spLocks noChangeArrowheads="1" noChangeShapeType="1" noTextEdit="1"/>
              </p:cNvSpPr>
              <p:nvPr/>
            </p:nvSpPr>
            <p:spPr bwMode="auto">
              <a:xfrm>
                <a:off x="3216" y="2016"/>
                <a:ext cx="2304" cy="192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3600" kern="10" dirty="0">
                    <a:ln w="9525">
                      <a:solidFill>
                        <a:srgbClr val="11007A"/>
                      </a:solidFill>
                      <a:miter lim="800000"/>
                      <a:headEnd/>
                      <a:tailEnd/>
                    </a:ln>
                    <a:solidFill>
                      <a:srgbClr val="11007A"/>
                    </a:solidFill>
                    <a:latin typeface="Times New Roman" pitchFamily="18" charset="0"/>
                    <a:cs typeface="Arial"/>
                  </a:rPr>
                  <a:t>из них нуждаются в реабилитации</a:t>
                </a:r>
              </a:p>
            </p:txBody>
          </p:sp>
        </p:grpSp>
        <p:grpSp>
          <p:nvGrpSpPr>
            <p:cNvPr id="6" name="Group 16"/>
            <p:cNvGrpSpPr>
              <a:grpSpLocks/>
            </p:cNvGrpSpPr>
            <p:nvPr/>
          </p:nvGrpSpPr>
          <p:grpSpPr bwMode="auto">
            <a:xfrm>
              <a:off x="527050" y="717550"/>
              <a:ext cx="8353425" cy="1993900"/>
              <a:chOff x="1008" y="624"/>
              <a:chExt cx="4560" cy="1200"/>
            </a:xfrm>
          </p:grpSpPr>
          <p:sp>
            <p:nvSpPr>
              <p:cNvPr id="20516" name="Freeform 17"/>
              <p:cNvSpPr>
                <a:spLocks/>
              </p:cNvSpPr>
              <p:nvPr/>
            </p:nvSpPr>
            <p:spPr bwMode="auto">
              <a:xfrm>
                <a:off x="1008" y="624"/>
                <a:ext cx="4560" cy="1200"/>
              </a:xfrm>
              <a:custGeom>
                <a:avLst/>
                <a:gdLst>
                  <a:gd name="T0" fmla="*/ 0 w 1824"/>
                  <a:gd name="T1" fmla="*/ 0 h 954"/>
                  <a:gd name="T2" fmla="*/ 71250 w 1824"/>
                  <a:gd name="T3" fmla="*/ 0 h 954"/>
                  <a:gd name="T4" fmla="*/ 71250 w 1824"/>
                  <a:gd name="T5" fmla="*/ 2387 h 954"/>
                  <a:gd name="T6" fmla="*/ 26020 w 1824"/>
                  <a:gd name="T7" fmla="*/ 2387 h 954"/>
                  <a:gd name="T8" fmla="*/ 0 w 1824"/>
                  <a:gd name="T9" fmla="*/ 0 h 9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24"/>
                  <a:gd name="T16" fmla="*/ 0 h 954"/>
                  <a:gd name="T17" fmla="*/ 1824 w 1824"/>
                  <a:gd name="T18" fmla="*/ 954 h 95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24" h="954">
                    <a:moveTo>
                      <a:pt x="0" y="0"/>
                    </a:moveTo>
                    <a:lnTo>
                      <a:pt x="1824" y="0"/>
                    </a:lnTo>
                    <a:lnTo>
                      <a:pt x="1824" y="954"/>
                    </a:lnTo>
                    <a:lnTo>
                      <a:pt x="666" y="954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20517" name="WordArt 18"/>
              <p:cNvSpPr>
                <a:spLocks noChangeArrowheads="1" noChangeShapeType="1" noTextEdit="1"/>
              </p:cNvSpPr>
              <p:nvPr/>
            </p:nvSpPr>
            <p:spPr bwMode="auto">
              <a:xfrm>
                <a:off x="1440" y="720"/>
                <a:ext cx="4097" cy="213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3600" kern="10" dirty="0">
                    <a:ln w="9525">
                      <a:solidFill>
                        <a:srgbClr val="11007A"/>
                      </a:solidFill>
                      <a:miter lim="800000"/>
                      <a:headEnd/>
                      <a:tailEnd/>
                    </a:ln>
                    <a:solidFill>
                      <a:srgbClr val="11007A"/>
                    </a:solidFill>
                    <a:latin typeface="Times New Roman" pitchFamily="18" charset="0"/>
                    <a:cs typeface="Arial"/>
                  </a:rPr>
                  <a:t>число детей с недостатками развития и неблагополучным состоянием здоровья </a:t>
                </a:r>
              </a:p>
            </p:txBody>
          </p:sp>
          <p:sp>
            <p:nvSpPr>
              <p:cNvPr id="20518" name="WordArt 19"/>
              <p:cNvSpPr>
                <a:spLocks noChangeArrowheads="1" noChangeShapeType="1" noTextEdit="1"/>
              </p:cNvSpPr>
              <p:nvPr/>
            </p:nvSpPr>
            <p:spPr bwMode="auto">
              <a:xfrm>
                <a:off x="2304" y="1008"/>
                <a:ext cx="3216" cy="131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3600" kern="10" dirty="0">
                    <a:ln w="9525">
                      <a:solidFill>
                        <a:srgbClr val="11007A"/>
                      </a:solidFill>
                      <a:miter lim="800000"/>
                      <a:headEnd/>
                      <a:tailEnd/>
                    </a:ln>
                    <a:solidFill>
                      <a:srgbClr val="11007A"/>
                    </a:solidFill>
                    <a:latin typeface="Times New Roman" pitchFamily="18" charset="0"/>
                    <a:cs typeface="Arial"/>
                  </a:rPr>
                  <a:t>среди новорожденных составляет</a:t>
                </a:r>
              </a:p>
            </p:txBody>
          </p:sp>
        </p:grpSp>
        <p:grpSp>
          <p:nvGrpSpPr>
            <p:cNvPr id="7" name="Group 20"/>
            <p:cNvGrpSpPr>
              <a:grpSpLocks/>
            </p:cNvGrpSpPr>
            <p:nvPr/>
          </p:nvGrpSpPr>
          <p:grpSpPr bwMode="auto">
            <a:xfrm>
              <a:off x="6804025" y="1674813"/>
              <a:ext cx="1230313" cy="876300"/>
              <a:chOff x="3072" y="960"/>
              <a:chExt cx="672" cy="528"/>
            </a:xfrm>
          </p:grpSpPr>
          <p:sp>
            <p:nvSpPr>
              <p:cNvPr id="20514" name="Rectangle 21"/>
              <p:cNvSpPr>
                <a:spLocks noChangeArrowheads="1"/>
              </p:cNvSpPr>
              <p:nvPr/>
            </p:nvSpPr>
            <p:spPr bwMode="auto">
              <a:xfrm>
                <a:off x="3168" y="960"/>
                <a:ext cx="576" cy="528"/>
              </a:xfrm>
              <a:prstGeom prst="rect">
                <a:avLst/>
              </a:prstGeom>
              <a:gradFill rotWithShape="0">
                <a:gsLst>
                  <a:gs pos="0">
                    <a:srgbClr val="96AB94"/>
                  </a:gs>
                  <a:gs pos="8501">
                    <a:srgbClr val="D4DEFF"/>
                  </a:gs>
                  <a:gs pos="23500">
                    <a:srgbClr val="D4DEFF"/>
                  </a:gs>
                  <a:gs pos="50000">
                    <a:srgbClr val="8488C4"/>
                  </a:gs>
                  <a:gs pos="76500">
                    <a:srgbClr val="D4DEFF"/>
                  </a:gs>
                  <a:gs pos="91499">
                    <a:srgbClr val="D4DEFF"/>
                  </a:gs>
                  <a:gs pos="100000">
                    <a:srgbClr val="96AB94"/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20515" name="Picture 22" descr="BD20119_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072" y="982"/>
                <a:ext cx="667" cy="481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</p:pic>
        </p:grpSp>
        <p:grpSp>
          <p:nvGrpSpPr>
            <p:cNvPr id="8" name="Group 23"/>
            <p:cNvGrpSpPr>
              <a:grpSpLocks/>
            </p:cNvGrpSpPr>
            <p:nvPr/>
          </p:nvGrpSpPr>
          <p:grpSpPr bwMode="auto">
            <a:xfrm>
              <a:off x="8042275" y="3429000"/>
              <a:ext cx="1101725" cy="1036638"/>
              <a:chOff x="3168" y="3168"/>
              <a:chExt cx="602" cy="624"/>
            </a:xfrm>
          </p:grpSpPr>
          <p:sp>
            <p:nvSpPr>
              <p:cNvPr id="20512" name="Rectangle 24"/>
              <p:cNvSpPr>
                <a:spLocks noChangeArrowheads="1"/>
              </p:cNvSpPr>
              <p:nvPr/>
            </p:nvSpPr>
            <p:spPr bwMode="auto">
              <a:xfrm>
                <a:off x="3168" y="3168"/>
                <a:ext cx="480" cy="624"/>
              </a:xfrm>
              <a:prstGeom prst="rect">
                <a:avLst/>
              </a:prstGeom>
              <a:gradFill rotWithShape="0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20513" name="Picture 25" descr="PE02370_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264" y="3216"/>
                <a:ext cx="506" cy="572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</p:pic>
        </p:grpSp>
        <p:grpSp>
          <p:nvGrpSpPr>
            <p:cNvPr id="9" name="Group 26"/>
            <p:cNvGrpSpPr>
              <a:grpSpLocks/>
            </p:cNvGrpSpPr>
            <p:nvPr/>
          </p:nvGrpSpPr>
          <p:grpSpPr bwMode="auto">
            <a:xfrm>
              <a:off x="5148263" y="4221163"/>
              <a:ext cx="1055687" cy="957262"/>
              <a:chOff x="2256" y="3360"/>
              <a:chExt cx="576" cy="576"/>
            </a:xfrm>
          </p:grpSpPr>
          <p:sp>
            <p:nvSpPr>
              <p:cNvPr id="20510" name="Rectangle 27"/>
              <p:cNvSpPr>
                <a:spLocks noChangeArrowheads="1"/>
              </p:cNvSpPr>
              <p:nvPr/>
            </p:nvSpPr>
            <p:spPr bwMode="auto">
              <a:xfrm>
                <a:off x="2256" y="3360"/>
                <a:ext cx="576" cy="576"/>
              </a:xfrm>
              <a:prstGeom prst="rect">
                <a:avLst/>
              </a:prstGeom>
              <a:gradFill rotWithShape="0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20511" name="Picture 28" descr="PE01235_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256" y="3408"/>
                <a:ext cx="556" cy="473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</p:pic>
        </p:grpSp>
        <p:grpSp>
          <p:nvGrpSpPr>
            <p:cNvPr id="10" name="Group 32"/>
            <p:cNvGrpSpPr>
              <a:grpSpLocks/>
            </p:cNvGrpSpPr>
            <p:nvPr/>
          </p:nvGrpSpPr>
          <p:grpSpPr bwMode="auto">
            <a:xfrm>
              <a:off x="3276600" y="2205038"/>
              <a:ext cx="1166813" cy="957262"/>
              <a:chOff x="3504" y="3216"/>
              <a:chExt cx="637" cy="576"/>
            </a:xfrm>
          </p:grpSpPr>
          <p:sp>
            <p:nvSpPr>
              <p:cNvPr id="20508" name="Rectangle 33"/>
              <p:cNvSpPr>
                <a:spLocks noChangeArrowheads="1"/>
              </p:cNvSpPr>
              <p:nvPr/>
            </p:nvSpPr>
            <p:spPr bwMode="auto">
              <a:xfrm>
                <a:off x="3504" y="3216"/>
                <a:ext cx="576" cy="576"/>
              </a:xfrm>
              <a:prstGeom prst="rect">
                <a:avLst/>
              </a:prstGeom>
              <a:gradFill rotWithShape="0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20509" name="Picture 34" descr="PE02342_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552" y="3264"/>
                <a:ext cx="589" cy="463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</p:pic>
        </p:grpSp>
        <p:sp>
          <p:nvSpPr>
            <p:cNvPr id="495651" name="WordArt 35"/>
            <p:cNvSpPr>
              <a:spLocks noChangeArrowheads="1" noChangeShapeType="1" noTextEdit="1"/>
            </p:cNvSpPr>
            <p:nvPr/>
          </p:nvSpPr>
          <p:spPr bwMode="auto">
            <a:xfrm>
              <a:off x="4572000" y="1844675"/>
              <a:ext cx="1758950" cy="5984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kern="10">
                  <a:ln w="9525">
                    <a:noFill/>
                    <a:round/>
                    <a:headEnd type="none" w="sm" len="sm"/>
                    <a:tailEnd type="none" w="sm" len="sm"/>
                  </a:ln>
                  <a:gradFill rotWithShape="1">
                    <a:gsLst>
                      <a:gs pos="0">
                        <a:srgbClr val="FFBF00"/>
                      </a:gs>
                      <a:gs pos="5000">
                        <a:srgbClr val="F27300"/>
                      </a:gs>
                      <a:gs pos="12500">
                        <a:srgbClr val="8F0040"/>
                      </a:gs>
                      <a:gs pos="25000">
                        <a:srgbClr val="400040"/>
                      </a:gs>
                      <a:gs pos="39999">
                        <a:srgbClr val="000040"/>
                      </a:gs>
                      <a:gs pos="50000">
                        <a:srgbClr val="000000"/>
                      </a:gs>
                      <a:gs pos="60001">
                        <a:srgbClr val="000040"/>
                      </a:gs>
                      <a:gs pos="75000">
                        <a:srgbClr val="400040"/>
                      </a:gs>
                      <a:gs pos="87500">
                        <a:srgbClr val="8F0040"/>
                      </a:gs>
                      <a:gs pos="95000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rgbClr val="C0C0C0"/>
                    </a:outerShdw>
                  </a:effectLst>
                  <a:latin typeface="Impact"/>
                </a:rPr>
                <a:t>85%</a:t>
              </a:r>
            </a:p>
          </p:txBody>
        </p:sp>
        <p:sp>
          <p:nvSpPr>
            <p:cNvPr id="495652" name="WordArt 36"/>
            <p:cNvSpPr>
              <a:spLocks noChangeArrowheads="1" noChangeShapeType="1" noTextEdit="1"/>
            </p:cNvSpPr>
            <p:nvPr/>
          </p:nvSpPr>
          <p:spPr bwMode="auto">
            <a:xfrm>
              <a:off x="5891213" y="3508375"/>
              <a:ext cx="1757362" cy="5984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kern="10" dirty="0">
                  <a:ln w="9525">
                    <a:noFill/>
                    <a:round/>
                    <a:headEnd type="none" w="sm" len="sm"/>
                    <a:tailEnd type="none" w="sm" len="sm"/>
                  </a:ln>
                  <a:gradFill rotWithShape="1">
                    <a:gsLst>
                      <a:gs pos="0">
                        <a:srgbClr val="FFBF00"/>
                      </a:gs>
                      <a:gs pos="5000">
                        <a:srgbClr val="F27300"/>
                      </a:gs>
                      <a:gs pos="12500">
                        <a:srgbClr val="8F0040"/>
                      </a:gs>
                      <a:gs pos="25000">
                        <a:srgbClr val="400040"/>
                      </a:gs>
                      <a:gs pos="39999">
                        <a:srgbClr val="000040"/>
                      </a:gs>
                      <a:gs pos="50000">
                        <a:srgbClr val="000000"/>
                      </a:gs>
                      <a:gs pos="60001">
                        <a:srgbClr val="000040"/>
                      </a:gs>
                      <a:gs pos="75000">
                        <a:srgbClr val="400040"/>
                      </a:gs>
                      <a:gs pos="87500">
                        <a:srgbClr val="8F0040"/>
                      </a:gs>
                      <a:gs pos="95000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rgbClr val="C0C0C0"/>
                    </a:outerShdw>
                  </a:effectLst>
                  <a:latin typeface="Impact"/>
                </a:rPr>
                <a:t>30%</a:t>
              </a:r>
            </a:p>
          </p:txBody>
        </p:sp>
        <p:sp>
          <p:nvSpPr>
            <p:cNvPr id="495653" name="Rectangle 37"/>
            <p:cNvSpPr>
              <a:spLocks noChangeArrowheads="1"/>
            </p:cNvSpPr>
            <p:nvPr/>
          </p:nvSpPr>
          <p:spPr bwMode="auto">
            <a:xfrm>
              <a:off x="0" y="239713"/>
              <a:ext cx="968375" cy="796925"/>
            </a:xfrm>
            <a:prstGeom prst="rect">
              <a:avLst/>
            </a:prstGeom>
            <a:gradFill rotWithShape="0"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495654" name="Picture 38" descr="HH01882_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74625" y="638175"/>
              <a:ext cx="615950" cy="350838"/>
            </a:xfrm>
            <a:prstGeom prst="rect">
              <a:avLst/>
            </a:prstGeom>
            <a:gradFill rotWithShape="0"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bg1"/>
              </a:solidFill>
              <a:miter lim="800000"/>
              <a:headEnd/>
              <a:tailEnd/>
            </a:ln>
          </p:spPr>
        </p:pic>
        <p:pic>
          <p:nvPicPr>
            <p:cNvPr id="495655" name="Picture 39" descr="HM00374_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15950" y="239713"/>
              <a:ext cx="280988" cy="29845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</p:spPr>
        </p:pic>
        <p:pic>
          <p:nvPicPr>
            <p:cNvPr id="495656" name="Picture 40" descr="BD05200_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0" y="158750"/>
              <a:ext cx="401638" cy="544513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</p:spPr>
        </p:pic>
        <p:sp>
          <p:nvSpPr>
            <p:cNvPr id="495657" name="WordArt 41"/>
            <p:cNvSpPr>
              <a:spLocks noChangeArrowheads="1" noChangeShapeType="1" noTextEdit="1"/>
            </p:cNvSpPr>
            <p:nvPr/>
          </p:nvSpPr>
          <p:spPr bwMode="auto">
            <a:xfrm>
              <a:off x="900113" y="3860800"/>
              <a:ext cx="2374900" cy="75882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kern="10">
                  <a:ln w="9525">
                    <a:noFill/>
                    <a:round/>
                    <a:headEnd type="none" w="sm" len="sm"/>
                    <a:tailEnd type="none" w="sm" len="sm"/>
                  </a:ln>
                  <a:gradFill rotWithShape="1">
                    <a:gsLst>
                      <a:gs pos="0">
                        <a:srgbClr val="FFBF00"/>
                      </a:gs>
                      <a:gs pos="10001">
                        <a:srgbClr val="F27300"/>
                      </a:gs>
                      <a:gs pos="25000">
                        <a:srgbClr val="8F0040"/>
                      </a:gs>
                      <a:gs pos="50000">
                        <a:srgbClr val="400040"/>
                      </a:gs>
                      <a:gs pos="80000">
                        <a:srgbClr val="00004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rgbClr val="C0C0C0"/>
                    </a:outerShdw>
                  </a:effectLst>
                  <a:latin typeface="Impact"/>
                </a:rPr>
                <a:t>в 3 раза</a:t>
              </a:r>
            </a:p>
          </p:txBody>
        </p:sp>
        <p:sp>
          <p:nvSpPr>
            <p:cNvPr id="495659" name="WordArt 43"/>
            <p:cNvSpPr>
              <a:spLocks noChangeArrowheads="1" noChangeShapeType="1" noTextEdit="1"/>
            </p:cNvSpPr>
            <p:nvPr/>
          </p:nvSpPr>
          <p:spPr bwMode="auto">
            <a:xfrm>
              <a:off x="1758950" y="5662613"/>
              <a:ext cx="3341688" cy="63658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kern="10">
                  <a:ln w="9525">
                    <a:noFill/>
                    <a:round/>
                    <a:headEnd type="none" w="sm" len="sm"/>
                    <a:tailEnd type="none" w="sm" len="sm"/>
                  </a:ln>
                  <a:gradFill rotWithShape="1">
                    <a:gsLst>
                      <a:gs pos="0">
                        <a:srgbClr val="FFBF00"/>
                      </a:gs>
                      <a:gs pos="5000">
                        <a:srgbClr val="F27300"/>
                      </a:gs>
                      <a:gs pos="12500">
                        <a:srgbClr val="8F0040"/>
                      </a:gs>
                      <a:gs pos="25000">
                        <a:srgbClr val="400040"/>
                      </a:gs>
                      <a:gs pos="39999">
                        <a:srgbClr val="000040"/>
                      </a:gs>
                      <a:gs pos="50000">
                        <a:srgbClr val="000000"/>
                      </a:gs>
                      <a:gs pos="60001">
                        <a:srgbClr val="000040"/>
                      </a:gs>
                      <a:gs pos="75000">
                        <a:srgbClr val="400040"/>
                      </a:gs>
                      <a:gs pos="87500">
                        <a:srgbClr val="8F0040"/>
                      </a:gs>
                      <a:gs pos="95000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rgbClr val="C0C0C0"/>
                    </a:outerShdw>
                  </a:effectLst>
                  <a:latin typeface="Impact"/>
                </a:rPr>
                <a:t>на 1 месте</a:t>
              </a:r>
            </a:p>
          </p:txBody>
        </p:sp>
        <p:grpSp>
          <p:nvGrpSpPr>
            <p:cNvPr id="11" name="Group 44"/>
            <p:cNvGrpSpPr>
              <a:grpSpLocks/>
            </p:cNvGrpSpPr>
            <p:nvPr/>
          </p:nvGrpSpPr>
          <p:grpSpPr bwMode="auto">
            <a:xfrm>
              <a:off x="984250" y="0"/>
              <a:ext cx="7835900" cy="692150"/>
              <a:chOff x="1344" y="192"/>
              <a:chExt cx="4224" cy="384"/>
            </a:xfrm>
          </p:grpSpPr>
          <p:sp>
            <p:nvSpPr>
              <p:cNvPr id="20506" name="WordArt 45"/>
              <p:cNvSpPr>
                <a:spLocks noChangeArrowheads="1" noChangeShapeType="1" noTextEdit="1"/>
              </p:cNvSpPr>
              <p:nvPr/>
            </p:nvSpPr>
            <p:spPr bwMode="auto">
              <a:xfrm>
                <a:off x="1344" y="192"/>
                <a:ext cx="4224" cy="240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3600" kern="10">
                    <a:ln w="9525">
                      <a:solidFill>
                        <a:schemeClr val="bg1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FFBF00"/>
                        </a:gs>
                        <a:gs pos="10001">
                          <a:srgbClr val="F27300"/>
                        </a:gs>
                        <a:gs pos="25000">
                          <a:srgbClr val="8F0040"/>
                        </a:gs>
                        <a:gs pos="50000">
                          <a:srgbClr val="400040"/>
                        </a:gs>
                        <a:gs pos="80000">
                          <a:srgbClr val="00004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effectLst>
                      <a:prstShdw prst="shdw17" dist="17961" dir="2700000">
                        <a:srgbClr val="999999"/>
                      </a:prstShdw>
                    </a:effectLst>
                    <a:latin typeface="Impact"/>
                  </a:rPr>
                  <a:t>ПО ДАННЫМ ФИЗИОЛОГО-ГИГИЕНИЧЕСКОГО МОНИТОРИНГА</a:t>
                </a:r>
              </a:p>
            </p:txBody>
          </p:sp>
          <p:sp>
            <p:nvSpPr>
              <p:cNvPr id="20507" name="WordArt 46"/>
              <p:cNvSpPr>
                <a:spLocks noChangeArrowheads="1" noChangeShapeType="1" noTextEdit="1"/>
              </p:cNvSpPr>
              <p:nvPr/>
            </p:nvSpPr>
            <p:spPr bwMode="auto">
              <a:xfrm>
                <a:off x="1344" y="432"/>
                <a:ext cx="4224" cy="144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3600" kern="10">
                    <a:ln w="9525">
                      <a:solidFill>
                        <a:schemeClr val="bg1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FFBF00"/>
                        </a:gs>
                        <a:gs pos="10001">
                          <a:srgbClr val="F27300"/>
                        </a:gs>
                        <a:gs pos="25000">
                          <a:srgbClr val="8F0040"/>
                        </a:gs>
                        <a:gs pos="50000">
                          <a:srgbClr val="400040"/>
                        </a:gs>
                        <a:gs pos="80000">
                          <a:srgbClr val="00004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effectLst>
                      <a:prstShdw prst="shdw17" dist="17961" dir="2700000">
                        <a:srgbClr val="999999"/>
                      </a:prstShdw>
                    </a:effectLst>
                    <a:latin typeface="Impact"/>
                  </a:rPr>
                  <a:t>НИИ ГИГИЕНЫ И ПРОФИЛАКТИКИ ЗАБОЛЕВАНИЙ ДЕТЕЙ РАО,</a:t>
                </a:r>
              </a:p>
            </p:txBody>
          </p:sp>
        </p:grpSp>
        <p:sp>
          <p:nvSpPr>
            <p:cNvPr id="495663" name="WordArt 47"/>
            <p:cNvSpPr>
              <a:spLocks noChangeArrowheads="1" noChangeShapeType="1" noTextEdit="1"/>
            </p:cNvSpPr>
            <p:nvPr/>
          </p:nvSpPr>
          <p:spPr bwMode="auto">
            <a:xfrm>
              <a:off x="323850" y="1341438"/>
              <a:ext cx="1255713" cy="54451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kern="10">
                  <a:ln w="9525">
                    <a:noFill/>
                    <a:round/>
                    <a:headEnd type="none" w="sm" len="sm"/>
                    <a:tailEnd type="none" w="sm" len="sm"/>
                  </a:ln>
                  <a:gradFill rotWithShape="1">
                    <a:gsLst>
                      <a:gs pos="0">
                        <a:srgbClr val="FFBF00"/>
                      </a:gs>
                      <a:gs pos="5000">
                        <a:srgbClr val="F27300"/>
                      </a:gs>
                      <a:gs pos="12500">
                        <a:srgbClr val="8F0040"/>
                      </a:gs>
                      <a:gs pos="25000">
                        <a:srgbClr val="400040"/>
                      </a:gs>
                      <a:gs pos="39999">
                        <a:srgbClr val="000040"/>
                      </a:gs>
                      <a:gs pos="50000">
                        <a:srgbClr val="000000"/>
                      </a:gs>
                      <a:gs pos="60001">
                        <a:srgbClr val="000040"/>
                      </a:gs>
                      <a:gs pos="75000">
                        <a:srgbClr val="400040"/>
                      </a:gs>
                      <a:gs pos="87500">
                        <a:srgbClr val="8F0040"/>
                      </a:gs>
                      <a:gs pos="95000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rgbClr val="C0C0C0"/>
                    </a:outerShdw>
                  </a:effectLst>
                  <a:latin typeface="Impact"/>
                </a:rPr>
                <a:t>10%</a:t>
              </a:r>
            </a:p>
          </p:txBody>
        </p:sp>
        <p:sp>
          <p:nvSpPr>
            <p:cNvPr id="495664" name="WordArt 48"/>
            <p:cNvSpPr>
              <a:spLocks noChangeArrowheads="1" noChangeShapeType="1" noTextEdit="1"/>
            </p:cNvSpPr>
            <p:nvPr/>
          </p:nvSpPr>
          <p:spPr bwMode="auto">
            <a:xfrm>
              <a:off x="107950" y="1916113"/>
              <a:ext cx="2592388" cy="777875"/>
            </a:xfrm>
            <a:prstGeom prst="rect">
              <a:avLst/>
            </a:prstGeom>
          </p:spPr>
          <p:txBody>
            <a:bodyPr wrap="none" fromWordArt="1">
              <a:prstTxWarp prst="textFadeUp">
                <a:avLst>
                  <a:gd name="adj" fmla="val 4102"/>
                </a:avLst>
              </a:prstTxWarp>
            </a:bodyPr>
            <a:lstStyle/>
            <a:p>
              <a:pPr algn="ctr"/>
              <a:r>
                <a:rPr lang="ru-RU" sz="36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 pitchFamily="18" charset="0"/>
                  <a:cs typeface="Arial"/>
                </a:rPr>
                <a:t>молодёжи имеет состояние</a:t>
              </a:r>
            </a:p>
            <a:p>
              <a:pPr algn="ctr"/>
              <a:r>
                <a:rPr lang="ru-RU" sz="36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 pitchFamily="18" charset="0"/>
                  <a:cs typeface="Arial"/>
                </a:rPr>
                <a:t>здоровья, близкое к норме</a:t>
              </a:r>
            </a:p>
          </p:txBody>
        </p:sp>
        <p:sp>
          <p:nvSpPr>
            <p:cNvPr id="495665" name="WordArt 49"/>
            <p:cNvSpPr>
              <a:spLocks noChangeArrowheads="1" noChangeShapeType="1" noTextEdit="1"/>
            </p:cNvSpPr>
            <p:nvPr/>
          </p:nvSpPr>
          <p:spPr bwMode="auto">
            <a:xfrm>
              <a:off x="138113" y="1082675"/>
              <a:ext cx="730250" cy="15557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 pitchFamily="18" charset="0"/>
                  <a:cs typeface="Arial"/>
                </a:rPr>
                <a:t>лишь</a:t>
              </a:r>
            </a:p>
          </p:txBody>
        </p:sp>
        <p:sp>
          <p:nvSpPr>
            <p:cNvPr id="495666" name="Line 50"/>
            <p:cNvSpPr>
              <a:spLocks noChangeShapeType="1"/>
            </p:cNvSpPr>
            <p:nvPr/>
          </p:nvSpPr>
          <p:spPr bwMode="auto">
            <a:xfrm>
              <a:off x="2268538" y="692150"/>
              <a:ext cx="6629400" cy="0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pic>
          <p:nvPicPr>
            <p:cNvPr id="20505" name="Picture 51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24000" contrast="-24000"/>
            </a:blip>
            <a:srcRect l="23874" t="15218" r="6520"/>
            <a:stretch>
              <a:fillRect/>
            </a:stretch>
          </p:blipFill>
          <p:spPr bwMode="auto">
            <a:xfrm>
              <a:off x="0" y="5838825"/>
              <a:ext cx="1116013" cy="10191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460375" y="620713"/>
            <a:ext cx="8469343" cy="5737225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dirty="0" smtClean="0"/>
              <a:t>   И кто, как не родители, призваны принять самое активное участие в решении этой проблемы. Кто, как не папы и мамы, дедушки и бабушки, пестующие своих детей и внуков с пеленок</a:t>
            </a:r>
            <a:r>
              <a:rPr lang="ru-RU" baseline="-25000" dirty="0" smtClean="0"/>
              <a:t>;</a:t>
            </a:r>
            <a:r>
              <a:rPr lang="ru-RU" dirty="0" smtClean="0"/>
              <a:t> могут обеспечить им рациональное питание, приобщить их к спорту, уберечь от вредных привычек, научить правилам гигиены и главное –настроить самих ребят так, чтобы они  без подсказок</a:t>
            </a:r>
          </a:p>
          <a:p>
            <a:pPr algn="just">
              <a:buNone/>
            </a:pPr>
            <a:r>
              <a:rPr lang="ru-RU" dirty="0" smtClean="0"/>
              <a:t>    и  напоминаний </a:t>
            </a:r>
          </a:p>
          <a:p>
            <a:pPr algn="just">
              <a:buNone/>
            </a:pPr>
            <a:r>
              <a:rPr lang="ru-RU" dirty="0" smtClean="0"/>
              <a:t>    взрослых стремились </a:t>
            </a:r>
          </a:p>
          <a:p>
            <a:pPr algn="just">
              <a:buNone/>
            </a:pPr>
            <a:r>
              <a:rPr lang="ru-RU" dirty="0" smtClean="0"/>
              <a:t>    жить разумно,</a:t>
            </a:r>
          </a:p>
          <a:p>
            <a:pPr algn="just">
              <a:buNone/>
            </a:pPr>
            <a:r>
              <a:rPr lang="ru-RU" dirty="0" smtClean="0"/>
              <a:t>    правильно,</a:t>
            </a:r>
          </a:p>
          <a:p>
            <a:pPr algn="just">
              <a:buNone/>
            </a:pPr>
            <a:r>
              <a:rPr lang="ru-RU" dirty="0" smtClean="0"/>
              <a:t>    не во вред, а на пользу</a:t>
            </a:r>
          </a:p>
          <a:p>
            <a:pPr algn="just">
              <a:buNone/>
            </a:pPr>
            <a:r>
              <a:rPr lang="ru-RU" dirty="0" smtClean="0"/>
              <a:t>    своему здоровью. 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Picture 3" descr="C:\Documents and Settings\Pepole\Рабочий стол\happy-family-apog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357562"/>
            <a:ext cx="4654299" cy="3071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Rectangle 1"/>
          <p:cNvSpPr>
            <a:spLocks noGrp="1" noChangeArrowheads="1"/>
          </p:cNvSpPr>
          <p:nvPr>
            <p:ph sz="quarter" idx="1"/>
          </p:nvPr>
        </p:nvSpPr>
        <p:spPr>
          <a:xfrm>
            <a:off x="1403648" y="1022539"/>
            <a:ext cx="6858018" cy="5093702"/>
          </a:xfrm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marL="0" indent="0" algn="ctr">
              <a:spcBef>
                <a:spcPct val="0"/>
              </a:spcBef>
              <a:buFontTx/>
              <a:buNone/>
              <a:defRPr/>
            </a:pPr>
            <a:endParaRPr lang="ru-RU" b="1" dirty="0" smtClean="0">
              <a:solidFill>
                <a:srgbClr val="002060"/>
              </a:solidFill>
            </a:endParaRPr>
          </a:p>
          <a:p>
            <a:pPr marL="0" indent="0" algn="ctr">
              <a:spcBef>
                <a:spcPct val="0"/>
              </a:spcBef>
              <a:buFontTx/>
              <a:buNone/>
              <a:defRPr/>
            </a:pPr>
            <a:endParaRPr lang="ru-RU" b="1" dirty="0" smtClean="0">
              <a:solidFill>
                <a:srgbClr val="002060"/>
              </a:solidFill>
            </a:endParaRPr>
          </a:p>
          <a:p>
            <a:pPr marL="0" indent="0" algn="ctr">
              <a:spcBef>
                <a:spcPct val="0"/>
              </a:spcBef>
              <a:buFontTx/>
              <a:buNone/>
              <a:defRPr/>
            </a:pPr>
            <a:r>
              <a:rPr lang="ru-RU" b="1" dirty="0" smtClean="0">
                <a:solidFill>
                  <a:srgbClr val="002060"/>
                </a:solidFill>
              </a:rPr>
              <a:t>Закон “Об образовании” (ст.18) возлагает всю ответственность за воспитание детей на семью, </a:t>
            </a:r>
          </a:p>
          <a:p>
            <a:pPr marL="0" indent="0" algn="ctr">
              <a:spcBef>
                <a:spcPct val="0"/>
              </a:spcBef>
              <a:buFontTx/>
              <a:buNone/>
              <a:defRPr/>
            </a:pPr>
            <a:r>
              <a:rPr lang="ru-RU" b="1" dirty="0" smtClean="0">
                <a:solidFill>
                  <a:srgbClr val="002060"/>
                </a:solidFill>
              </a:rPr>
              <a:t>а все остальные социальные институты (в том числе школьные учреждения) призваны содействовать и дополнять семейную воспитательную деятельность.</a:t>
            </a:r>
          </a:p>
          <a:p>
            <a:pPr marL="0" indent="0" algn="ctr">
              <a:spcBef>
                <a:spcPct val="0"/>
              </a:spcBef>
              <a:buFontTx/>
              <a:buNone/>
              <a:defRPr/>
            </a:pPr>
            <a:endParaRPr lang="ru-RU" sz="2800" dirty="0" smtClean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28604"/>
            <a:ext cx="8072494" cy="605437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Рациональное питание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Правильное питание </a:t>
            </a:r>
            <a:r>
              <a:rPr lang="ru-RU" dirty="0" smtClean="0">
                <a:solidFill>
                  <a:srgbClr val="002060"/>
                </a:solidFill>
              </a:rPr>
              <a:t>– это то, о чем должны заботиться родители в первую очередь, желая видеть своего ребенка здоровым.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 Родителям нельзя забывать о том, что соблюдение режима питания – основа здорового образа жизни. Правильное питание организовать не просто. Нужно заботиться о том, чтобы в рационе ребенка правильно сочетались различные продукты и химические вещества.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620688"/>
            <a:ext cx="3659188" cy="228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395536" y="3356992"/>
            <a:ext cx="8290173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002060"/>
                </a:solidFill>
              </a:rPr>
              <a:t>      Главное </a:t>
            </a:r>
            <a:r>
              <a:rPr lang="ru-RU" sz="2800" b="1" dirty="0">
                <a:solidFill>
                  <a:srgbClr val="002060"/>
                </a:solidFill>
              </a:rPr>
              <a:t>правило, о котором часто забывают родители, – питание должно быть </a:t>
            </a:r>
            <a:r>
              <a:rPr lang="ru-RU" sz="2800" b="1" dirty="0">
                <a:solidFill>
                  <a:srgbClr val="FF0000"/>
                </a:solidFill>
              </a:rPr>
              <a:t>разнообразным</a:t>
            </a:r>
            <a:r>
              <a:rPr lang="ru-RU" sz="2800" b="1" dirty="0">
                <a:solidFill>
                  <a:srgbClr val="002060"/>
                </a:solidFill>
              </a:rPr>
              <a:t>. Это важнейший фактор, который способствует нормальному интеллектуальному и физическому развитию ребенка.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6516216" y="692696"/>
            <a:ext cx="2376264" cy="1944216"/>
            <a:chOff x="1475656" y="620688"/>
            <a:chExt cx="3096344" cy="2318482"/>
          </a:xfrm>
        </p:grpSpPr>
        <p:pic>
          <p:nvPicPr>
            <p:cNvPr id="17410" name="Picture 2" descr="http://img.perezhilton.com/wp-content/uploads/2008/06/atheburger__oPt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475656" y="620688"/>
              <a:ext cx="3096344" cy="231848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cxnSp>
          <p:nvCxnSpPr>
            <p:cNvPr id="8" name="Прямая соединительная линия 7"/>
            <p:cNvCxnSpPr/>
            <p:nvPr/>
          </p:nvCxnSpPr>
          <p:spPr>
            <a:xfrm>
              <a:off x="1475656" y="620688"/>
              <a:ext cx="3096344" cy="2304256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 flipH="1">
              <a:off x="1475656" y="620688"/>
              <a:ext cx="3096344" cy="2304256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>
            <a:off x="251520" y="620688"/>
            <a:ext cx="2232248" cy="2088232"/>
            <a:chOff x="251520" y="620688"/>
            <a:chExt cx="2232248" cy="2088232"/>
          </a:xfrm>
        </p:grpSpPr>
        <p:pic>
          <p:nvPicPr>
            <p:cNvPr id="13" name="Рисунок 12"/>
            <p:cNvPicPr/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1520" y="620688"/>
              <a:ext cx="2232248" cy="208823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cxnSp>
          <p:nvCxnSpPr>
            <p:cNvPr id="15" name="Прямая соединительная линия 14"/>
            <p:cNvCxnSpPr/>
            <p:nvPr/>
          </p:nvCxnSpPr>
          <p:spPr>
            <a:xfrm>
              <a:off x="251520" y="692696"/>
              <a:ext cx="2232248" cy="2016224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flipH="1">
              <a:off x="251520" y="620688"/>
              <a:ext cx="2160240" cy="2016224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714357"/>
          </a:xfrm>
        </p:spPr>
        <p:txBody>
          <a:bodyPr/>
          <a:lstStyle/>
          <a:p>
            <a:pPr algn="ctr">
              <a:defRPr/>
            </a:pPr>
            <a:r>
              <a:rPr lang="ru-RU" sz="3600" b="1" u="sng" dirty="0" smtClean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Полноценное питание</a:t>
            </a:r>
            <a:endParaRPr lang="ru-RU" sz="3600" b="1" u="sng" dirty="0">
              <a:solidFill>
                <a:srgbClr val="002060"/>
              </a:solidFill>
            </a:endParaRPr>
          </a:p>
        </p:txBody>
      </p:sp>
      <p:pic>
        <p:nvPicPr>
          <p:cNvPr id="4" name="Picture 8" descr="C:\Documents and Settings\Ольга Владимировна.D59F57820155412\Мои документы\Мои рисунки\1642_big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71604" y="1000108"/>
            <a:ext cx="1321680" cy="1857370"/>
          </a:xfrm>
          <a:ln w="38100">
            <a:solidFill>
              <a:srgbClr val="00FFFF"/>
            </a:solidFill>
          </a:ln>
        </p:spPr>
      </p:pic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51520" y="3068960"/>
            <a:ext cx="388843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002060"/>
                </a:solidFill>
              </a:rPr>
              <a:t>Если  школьник будет питаться рационально, разнообразно, ежедневно получая все необходимые его организму вещества, то вы скоро заметите, что чадо радует вас не только хорошим настроением и здоровым цветом лица, но и пятерками в дневнике.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4211960" y="1000108"/>
            <a:ext cx="4752528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       </a:t>
            </a:r>
            <a:r>
              <a:rPr lang="ru-RU" sz="1600" b="1" dirty="0" smtClean="0">
                <a:solidFill>
                  <a:srgbClr val="C00000"/>
                </a:solidFill>
              </a:rPr>
              <a:t>РЕБЕНОК </a:t>
            </a:r>
            <a:r>
              <a:rPr lang="ru-RU" sz="1600" b="1" dirty="0">
                <a:solidFill>
                  <a:srgbClr val="C00000"/>
                </a:solidFill>
              </a:rPr>
              <a:t>ШКОЛЬНОГО ВОЗРАСТА </a:t>
            </a:r>
          </a:p>
          <a:p>
            <a:pPr algn="ctr"/>
            <a:r>
              <a:rPr lang="ru-RU" sz="1600" b="1" u="sng" dirty="0" smtClean="0">
                <a:solidFill>
                  <a:srgbClr val="C00000"/>
                </a:solidFill>
              </a:rPr>
              <a:t>         ДОЛЖЕН </a:t>
            </a:r>
            <a:r>
              <a:rPr lang="ru-RU" sz="1600" b="1" u="sng" dirty="0">
                <a:solidFill>
                  <a:srgbClr val="C00000"/>
                </a:solidFill>
              </a:rPr>
              <a:t>ЕЖЕДНЕВНО ПОЛУЧАТЬ: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Сливочное масло: 30–40 г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Растительное масло: 15–20 г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Хлеб (пшеничный и ржаной): 200–300 г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Крупы и макаронные изделия: 40–60 г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Картофель: 200–300 г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Овощи: 300–400 г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Фрукты свежие: 200–300 г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Сок: 150–200 мл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Сахар: 50–70 г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Кондитерские изделия: 20–30 г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Молоко, молочные продукты: 300–400 г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Мясо птицы (филе): 100–130 г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Рыба (филе): 50–70 г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Важность физических упражнений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Верный способ повысить сопротивляемость детского организма различным заболеваниям, сделать его выносливым, крепким, сильным – правильное физическое воспитание.  </a:t>
            </a:r>
            <a:r>
              <a:rPr lang="ru-RU" b="1" dirty="0" smtClean="0"/>
              <a:t>  </a:t>
            </a:r>
            <a:r>
              <a:rPr lang="ru-RU" dirty="0" smtClean="0"/>
              <a:t>Систематические занятия физкультурой и спортом способствуют всестороннему физическому совершенствованию, укрепляют здоровье, увеличивают работоспособность, вызывают бодрое настроение, при котором учеба и любая работа лучше спорится. </a:t>
            </a:r>
          </a:p>
          <a:p>
            <a:pPr algn="just"/>
            <a:r>
              <a:rPr lang="ru-RU" dirty="0" smtClean="0"/>
              <a:t>Приучить себя к ежедневной двигатель-</a:t>
            </a:r>
          </a:p>
          <a:p>
            <a:pPr algn="just">
              <a:buNone/>
            </a:pPr>
            <a:r>
              <a:rPr lang="ru-RU" dirty="0" smtClean="0"/>
              <a:t>ной нагрузке нелегко даже взрослому. </a:t>
            </a:r>
          </a:p>
          <a:p>
            <a:pPr algn="just">
              <a:buNone/>
            </a:pPr>
            <a:r>
              <a:rPr lang="ru-RU" dirty="0" smtClean="0"/>
              <a:t>Ребенку тем более.  И вот тут-то во многом </a:t>
            </a:r>
          </a:p>
          <a:p>
            <a:pPr algn="just">
              <a:buNone/>
            </a:pPr>
            <a:r>
              <a:rPr lang="ru-RU" dirty="0" smtClean="0"/>
              <a:t>решающим является пример родителей. </a:t>
            </a:r>
          </a:p>
          <a:p>
            <a:pPr algn="just">
              <a:buNone/>
            </a:pPr>
            <a:r>
              <a:rPr lang="ru-RU" dirty="0" smtClean="0"/>
              <a:t>Родители, занимающиеся физической</a:t>
            </a:r>
          </a:p>
          <a:p>
            <a:pPr algn="just">
              <a:buNone/>
            </a:pPr>
            <a:r>
              <a:rPr lang="ru-RU" dirty="0" smtClean="0"/>
              <a:t> культурой, – объект для подражания.</a:t>
            </a:r>
          </a:p>
          <a:p>
            <a:endParaRPr lang="ru-RU" dirty="0"/>
          </a:p>
        </p:txBody>
      </p:sp>
      <p:pic>
        <p:nvPicPr>
          <p:cNvPr id="1028" name="Picture 4" descr="C:\Documents and Settings\Pepole\Рабочий стол\vospitanie_dite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437112"/>
            <a:ext cx="3248882" cy="2234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7f1f5f717d06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92941" y="5357826"/>
            <a:ext cx="1293887" cy="12585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Режим дня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Организовать правильное, эффективное физическое воспитание помогает режим дня.  Для каждого ребенка должен быть свой распорядок, который зависит от возраста, индивидуальных особенностей детей, даже от распорядка дня родителей. Равномерное чередование работы и отдыха, т. е. правильный режим дня, необходимо для нормального физического роста школьника, для правильного развития его нервной системы.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Компьютер и здоровье дошкольников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198810" cy="4914920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10000"/>
              </a:lnSpc>
            </a:pPr>
            <a:r>
              <a:rPr lang="ru-RU" dirty="0" smtClean="0"/>
              <a:t>О пользе или вреде компьютеров постоянно ведутся дискуссии. </a:t>
            </a:r>
          </a:p>
          <a:p>
            <a:pPr algn="just">
              <a:lnSpc>
                <a:spcPct val="110000"/>
              </a:lnSpc>
            </a:pPr>
            <a:r>
              <a:rPr lang="ru-RU" dirty="0" smtClean="0"/>
              <a:t>Неправильное  «взаимоотношение» с компьютером может привести к серьезным проблемам со здоровьем.  </a:t>
            </a:r>
          </a:p>
          <a:p>
            <a:pPr algn="just">
              <a:lnSpc>
                <a:spcPct val="110000"/>
              </a:lnSpc>
            </a:pPr>
            <a:r>
              <a:rPr lang="ru-RU" dirty="0" smtClean="0"/>
              <a:t>Для сохранения здоровья и уменьшения неблагоприятного воздействия компьютера необходимо помнить несколько правил, которые рекомендуют специалисты.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074" name="Picture 2" descr="C:\Users\Kostya\Pictures\разное\child-comp-2 - коп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357298"/>
            <a:ext cx="4429124" cy="3579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7643834" y="4214818"/>
            <a:ext cx="1290250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?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Профилактика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 Для предупреждения развития переутомления при работе с компьютером необходимо осуществлять комплекс мероприятий.</a:t>
            </a:r>
          </a:p>
          <a:p>
            <a:r>
              <a:rPr lang="ru-RU" dirty="0" smtClean="0"/>
              <a:t>Ограничение времени работы на компьютере – важный фактор</a:t>
            </a:r>
          </a:p>
          <a:p>
            <a:pPr>
              <a:buNone/>
            </a:pPr>
            <a:r>
              <a:rPr lang="ru-RU" dirty="0" smtClean="0"/>
              <a:t>     сохранения здоровья: </a:t>
            </a:r>
          </a:p>
          <a:p>
            <a:pPr>
              <a:buNone/>
            </a:pPr>
            <a:r>
              <a:rPr lang="ru-RU" dirty="0" smtClean="0"/>
              <a:t>- ребенок младшего возраста может играть за компьютером не более 15</a:t>
            </a:r>
          </a:p>
          <a:p>
            <a:pPr>
              <a:buNone/>
            </a:pPr>
            <a:r>
              <a:rPr lang="ru-RU" dirty="0" smtClean="0"/>
              <a:t>минут в день, а дети близоруких родителей - только 10 минут, только </a:t>
            </a:r>
          </a:p>
          <a:p>
            <a:pPr>
              <a:buNone/>
            </a:pPr>
            <a:r>
              <a:rPr lang="ru-RU" dirty="0" smtClean="0"/>
              <a:t>3 раза в неделю!</a:t>
            </a:r>
          </a:p>
          <a:p>
            <a:pPr>
              <a:buNone/>
            </a:pPr>
            <a:r>
              <a:rPr lang="ru-RU" dirty="0" smtClean="0"/>
              <a:t>- лучше играть в первой половине дня;</a:t>
            </a:r>
          </a:p>
          <a:p>
            <a:pPr>
              <a:buNone/>
            </a:pPr>
            <a:r>
              <a:rPr lang="ru-RU" dirty="0" smtClean="0"/>
              <a:t>- комната, в которой он работает должна быть хорошо освещена;</a:t>
            </a:r>
          </a:p>
          <a:p>
            <a:pPr>
              <a:buNone/>
            </a:pPr>
            <a:r>
              <a:rPr lang="ru-RU" dirty="0" smtClean="0"/>
              <a:t>- мебель соответствовать росту ребенка;</a:t>
            </a:r>
          </a:p>
          <a:p>
            <a:pPr>
              <a:buNone/>
            </a:pPr>
            <a:r>
              <a:rPr lang="ru-RU" dirty="0" smtClean="0"/>
              <a:t>- расстояние от глаз ребенка до монитора 60 см;</a:t>
            </a:r>
          </a:p>
          <a:p>
            <a:pPr>
              <a:buNone/>
            </a:pPr>
            <a:r>
              <a:rPr lang="ru-RU" dirty="0" smtClean="0"/>
              <a:t>- после игры нужно обязательно сделать зарядку для глаз;</a:t>
            </a:r>
          </a:p>
          <a:p>
            <a:pPr>
              <a:buNone/>
            </a:pPr>
            <a:r>
              <a:rPr lang="ru-RU" dirty="0" smtClean="0"/>
              <a:t>- игровую деятельность сменить физическими упражнениями.</a:t>
            </a:r>
          </a:p>
          <a:p>
            <a:r>
              <a:rPr lang="ru-RU" dirty="0" smtClean="0"/>
              <a:t>Если соблюдать эти требования и правила, то компьютер не нанесет вреда ребенку.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type="body" idx="4294967295"/>
          </p:nvPr>
        </p:nvSpPr>
        <p:spPr>
          <a:xfrm>
            <a:off x="571473" y="928670"/>
            <a:ext cx="8572528" cy="3487755"/>
          </a:xfrm>
        </p:spPr>
        <p:txBody>
          <a:bodyPr>
            <a:normAutofit/>
          </a:bodyPr>
          <a:lstStyle/>
          <a:p>
            <a:r>
              <a:rPr lang="ru-RU" dirty="0" smtClean="0"/>
              <a:t>Итак, питание, образ жизни, организация занятий и отдыха – все это влияет на здоровье наших детей. </a:t>
            </a:r>
          </a:p>
          <a:p>
            <a:r>
              <a:rPr lang="ru-RU" dirty="0" smtClean="0"/>
              <a:t>Все мы: педагоги, дети и родители вместе учимся думать, беречь, заботиться и укреплять свое здоровье. Важно помнить: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42844" y="4071942"/>
            <a:ext cx="8858312" cy="1754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 smtClean="0"/>
              <a:t> Здоровый ребенок  –счастливый ребенок! 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627</TotalTime>
  <Words>580</Words>
  <Application>Microsoft Office PowerPoint</Application>
  <PresentationFormat>Экран (4:3)</PresentationFormat>
  <Paragraphs>87</Paragraphs>
  <Slides>15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Официальная</vt:lpstr>
      <vt:lpstr>        Здоровая семья – здоровый ребёнок</vt:lpstr>
      <vt:lpstr>Слайд 2</vt:lpstr>
      <vt:lpstr>Слайд 3</vt:lpstr>
      <vt:lpstr>Слайд 4</vt:lpstr>
      <vt:lpstr>Слайд 5</vt:lpstr>
      <vt:lpstr>Слайд 6</vt:lpstr>
      <vt:lpstr>Слайд 7</vt:lpstr>
      <vt:lpstr>Рациональное питание</vt:lpstr>
      <vt:lpstr>Слайд 9</vt:lpstr>
      <vt:lpstr>Полноценное питание</vt:lpstr>
      <vt:lpstr>Важность физических упражнений</vt:lpstr>
      <vt:lpstr>Режим дня</vt:lpstr>
      <vt:lpstr>Компьютер и здоровье дошкольников</vt:lpstr>
      <vt:lpstr>Профилактика</vt:lpstr>
      <vt:lpstr>Слайд 15</vt:lpstr>
    </vt:vector>
  </TitlesOfParts>
  <Company>Школа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Растите удачника! (маленькие хитрости) Советы психолога</dc:title>
  <dc:creator>Ольга Владимировна</dc:creator>
  <cp:lastModifiedBy>Учитель</cp:lastModifiedBy>
  <cp:revision>113</cp:revision>
  <dcterms:created xsi:type="dcterms:W3CDTF">2010-11-26T08:21:12Z</dcterms:created>
  <dcterms:modified xsi:type="dcterms:W3CDTF">2024-01-31T14:50:40Z</dcterms:modified>
</cp:coreProperties>
</file>