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72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00DB-DE97-4F38-8F64-FFD5C771ECD2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92275-0773-4719-A802-99EA5AEF76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810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00DB-DE97-4F38-8F64-FFD5C771ECD2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92275-0773-4719-A802-99EA5AEF76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67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00DB-DE97-4F38-8F64-FFD5C771ECD2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92275-0773-4719-A802-99EA5AEF76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758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00DB-DE97-4F38-8F64-FFD5C771ECD2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92275-0773-4719-A802-99EA5AEF76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812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00DB-DE97-4F38-8F64-FFD5C771ECD2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92275-0773-4719-A802-99EA5AEF76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467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00DB-DE97-4F38-8F64-FFD5C771ECD2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92275-0773-4719-A802-99EA5AEF76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5350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00DB-DE97-4F38-8F64-FFD5C771ECD2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92275-0773-4719-A802-99EA5AEF76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4009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00DB-DE97-4F38-8F64-FFD5C771ECD2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92275-0773-4719-A802-99EA5AEF76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3728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00DB-DE97-4F38-8F64-FFD5C771ECD2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92275-0773-4719-A802-99EA5AEF76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926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00DB-DE97-4F38-8F64-FFD5C771ECD2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92275-0773-4719-A802-99EA5AEF76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653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00DB-DE97-4F38-8F64-FFD5C771ECD2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92275-0773-4719-A802-99EA5AEF76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89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500DB-DE97-4F38-8F64-FFD5C771ECD2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92275-0773-4719-A802-99EA5AEF76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243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5652" y="322878"/>
            <a:ext cx="3819939" cy="317009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Справедливый и ответственный искусственный интеллект для потребителей</a:t>
            </a:r>
            <a:endParaRPr lang="ru-RU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413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5714" y="117693"/>
            <a:ext cx="3969026" cy="304698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t"/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Правовое регулирование искусственного интеллекта в России находится на стадии развития, но уже существуют некоторые законы и инициативы в этой области.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726556" y="2977923"/>
            <a:ext cx="3379303" cy="378565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fontAlgn="t"/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Эта стратегия была утверждена в октябре 2019 года и содержит рекомендации по регулированию ИИ, в том числе по защите прав потребителей и обеспечению конфиденциальности данных.</a:t>
            </a:r>
            <a:endParaRPr lang="ru-RU" sz="24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205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5774" y="139870"/>
            <a:ext cx="3998843" cy="267765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t"/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Также в России существует проект Федерального закона «Об искусственном интеллекте», разработанный </a:t>
            </a:r>
            <a:r>
              <a:rPr lang="ru-RU" sz="24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Минцифры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России.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994913" y="1020563"/>
            <a:ext cx="3107635" cy="563231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fontAlgn="t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Этот законопроект предусматривает определение ИИ, его видов и классификацию, а также устанавливает правила и ограничения для использования ИИ, включая обязательную процедуру оценки влияния ИИ на окружающую среду.</a:t>
            </a:r>
            <a:endParaRPr lang="ru-RU" sz="24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305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5531" y="268430"/>
            <a:ext cx="3372678" cy="304698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Несмотря на все усилия по минимизации правовых угроз ИИ, юридические и этические проблемы, связанные с его использованием, 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835887" y="1954192"/>
            <a:ext cx="3240157" cy="378565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сохраняются, включая опасения по поводу того, что ИИ может быть предвзятым, дискриминационным или причинять вред отдельным лицам или обществу в целом.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515134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3147" y="880767"/>
            <a:ext cx="2613991" cy="526297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/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Поскольку технология искусственного интеллекта продолжает развиваться, очевидно, что правовая и нормативная база для искусственного интеллекта также продолжит развиваться.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445900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7260" y="784839"/>
            <a:ext cx="11420061" cy="535531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t"/>
            <a:r>
              <a:rPr lang="ru-RU" sz="16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СПИСОК ЛИТЕРАТУРЫ:</a:t>
            </a:r>
            <a:endParaRPr lang="ru-RU" sz="1600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 fontAlgn="t"/>
            <a:r>
              <a:rPr lang="ru-RU" sz="1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fontAlgn="t">
              <a:buFont typeface="+mj-lt"/>
              <a:buAutoNum type="arabicPeriod"/>
            </a:pPr>
            <a:r>
              <a:rPr lang="ru-RU" sz="16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Computer</a:t>
            </a:r>
            <a:r>
              <a:rPr lang="ru-RU" sz="1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Fraud</a:t>
            </a:r>
            <a:r>
              <a:rPr lang="ru-RU" sz="1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</a:t>
            </a:r>
            <a:r>
              <a:rPr lang="ru-RU" sz="1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Abuse</a:t>
            </a:r>
            <a:r>
              <a:rPr lang="ru-RU" sz="1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Act</a:t>
            </a:r>
            <a:r>
              <a:rPr lang="ru-RU" sz="1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(CFAA) [Электронный ресурс]. URL: https://www.nacdl.org/Landing/ComputerFraudandAbuseAct (дата обращения: 25.03.23).</a:t>
            </a:r>
          </a:p>
          <a:p>
            <a:pPr fontAlgn="t">
              <a:buFont typeface="+mj-lt"/>
              <a:buAutoNum type="arabicPeriod"/>
            </a:pPr>
            <a:r>
              <a:rPr lang="ru-RU" sz="16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European</a:t>
            </a:r>
            <a:r>
              <a:rPr lang="ru-RU" sz="1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Group</a:t>
            </a:r>
            <a:r>
              <a:rPr lang="ru-RU" sz="1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on</a:t>
            </a:r>
            <a:r>
              <a:rPr lang="ru-RU" sz="1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Ethics</a:t>
            </a:r>
            <a:r>
              <a:rPr lang="ru-RU" sz="1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</a:t>
            </a:r>
            <a:r>
              <a:rPr lang="ru-RU" sz="1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Science</a:t>
            </a:r>
            <a:r>
              <a:rPr lang="ru-RU" sz="1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</a:t>
            </a:r>
            <a:r>
              <a:rPr lang="ru-RU" sz="1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New</a:t>
            </a:r>
            <a:r>
              <a:rPr lang="ru-RU" sz="1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Technologies</a:t>
            </a:r>
            <a:r>
              <a:rPr lang="ru-RU" sz="1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sz="16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High</a:t>
            </a:r>
            <a:r>
              <a:rPr lang="ru-RU" sz="1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Level</a:t>
            </a:r>
            <a:r>
              <a:rPr lang="ru-RU" sz="1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(EGE) [Электронный ресурс]. URL: https://www.eumonitor.eu/9353000/1/j9vvik7m1c3gyxp/vk66hky9lrxh (дата обращения: 24.03.23).</a:t>
            </a:r>
          </a:p>
          <a:p>
            <a:pPr fontAlgn="t">
              <a:buFont typeface="+mj-lt"/>
              <a:buAutoNum type="arabicPeriod"/>
            </a:pPr>
            <a:r>
              <a:rPr lang="ru-RU" sz="16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Тюлякова</a:t>
            </a:r>
            <a:r>
              <a:rPr lang="ru-RU" sz="1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С. Сравнительный анализ правового регулирования технологий искусственного интеллекта в России, США, ЕС и Китае // Сравнительное правоведение в условиях интернационализации науки и образования : Материалы IV Всероссийской научной конференции молодых ученых Института международного права и правосудия Московского государственного лингвистического университета. С. 19–26.</a:t>
            </a:r>
          </a:p>
          <a:p>
            <a:pPr fontAlgn="t">
              <a:buFont typeface="+mj-lt"/>
              <a:buAutoNum type="arabicPeriod"/>
            </a:pPr>
            <a:r>
              <a:rPr lang="ru-RU" sz="16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Баттахов</a:t>
            </a:r>
            <a:r>
              <a:rPr lang="ru-RU" sz="1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П. П. Правовые проблемы в сфере интеллектуальной собственности в законодательстве Российской Федерации // Право и государство: теория и практика. 2021. № 7(199). С. 9–</a:t>
            </a:r>
          </a:p>
          <a:p>
            <a:pPr fontAlgn="t">
              <a:buFont typeface="+mj-lt"/>
              <a:buAutoNum type="arabicPeriod"/>
            </a:pPr>
            <a:r>
              <a:rPr lang="ru-RU" sz="1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Изотова В. Ф. Проблемы правового регулирования искусственного интеллекта </a:t>
            </a:r>
            <a:r>
              <a:rPr lang="ru-RU" sz="16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киберфизических</a:t>
            </a:r>
            <a:r>
              <a:rPr lang="ru-RU" sz="1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систем и робототехники // Проблемы и вызовы цифрового общества: тенденции развития правового регулирования цифровых трансформаций : Сборник научных трудов по материалам I Международной научно-практической конференции. 2019. С. 125–</a:t>
            </a:r>
          </a:p>
          <a:p>
            <a:pPr fontAlgn="t">
              <a:buFont typeface="+mj-lt"/>
              <a:buAutoNum type="arabicPeriod"/>
            </a:pPr>
            <a:r>
              <a:rPr lang="ru-RU" sz="1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Федеральный проект «Искусственный интеллект» [Электронный ресурс]. URL: https://www.economy.gov.ru/material/directions/fed_proekt_iskusstvennyy_intellekt/ (дата обращения: 28.03.23).</a:t>
            </a:r>
          </a:p>
          <a:p>
            <a:pPr fontAlgn="t">
              <a:buFont typeface="+mj-lt"/>
              <a:buAutoNum type="arabicPeriod"/>
            </a:pPr>
            <a:r>
              <a:rPr lang="ru-RU" sz="16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Келепова</a:t>
            </a:r>
            <a:r>
              <a:rPr lang="ru-RU" sz="1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М.Е., Молодчик А.В., Нагорная М.С. Правовое и институциональное регулирование искусственного интеллекта на международном и национальном уровнях // Управление в современных системах. 2022. №3 (35). С. 68–78.</a:t>
            </a:r>
            <a:endParaRPr lang="ru-RU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954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8054" y="0"/>
            <a:ext cx="3568148" cy="267765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Искусственный интеллект (ИИ) представляет собой значительный вызов для правового регулирования во всем мире. 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806070" y="3037558"/>
            <a:ext cx="3385930" cy="34163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Основные угрозы ИИ в правовой сфере: конфиденциальность данных, дискриминация, ответственность, интеллектуальная собственность и прозрачность.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80454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5165" y="209444"/>
            <a:ext cx="3690730" cy="34163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Искусственный интеллект (ИИ) — это технология, которая использует алгоритмы и данные для обучения машин, чтобы они могли выполнять задачи, которые раньше могли решать только люди. 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183757" y="209444"/>
            <a:ext cx="2464904" cy="452431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Однако, как и любая технология, ИИ должен быть правильно регулирован, чтобы предотвратить нарушение прав человека и угрозы безопасности.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64445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4983" y="367173"/>
            <a:ext cx="3740426" cy="489364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Сегодня многие страны создали правовую и нормативную базу для искусственного интеллекта, включая законы и подзаконные акты, регулирующие конфиденциальность данных, дискриминацию, ответственность и интеллектуальную собственность. 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931966" y="2333685"/>
            <a:ext cx="3260034" cy="452431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Эти законы и нормативные акты призваны гарантировать, что системы искусственного интеллекта разрабатываются и используются этичным и ответственным образом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91236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5591" y="206851"/>
            <a:ext cx="3670852" cy="193899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Искусственный интеллект использует большие объемы данных для обучения и принятия решений. 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905461" y="206851"/>
            <a:ext cx="3061251" cy="563231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/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Если эти данные содержат личную или конфиденциальную информацию, они могут подвергаться риску несанкционированного доступа или неправильного использования, что может привести к нарушениям законов о защите данных.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21122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3339" y="245958"/>
            <a:ext cx="3422374" cy="415498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Системы искусственного интеллекта могут увековечивать существующие предубеждения и дискриминировать определенных людей или группы, намеренно или непреднамеренно. 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935277" y="3433826"/>
            <a:ext cx="3041375" cy="304698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/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Это может привести к судебным разбирательствам, связанным с дискриминацией и равным обращением.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84088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2670" y="375167"/>
            <a:ext cx="3382617" cy="452431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 мере того, как системы искусственного интеллекта становятся все более сложными и автономными, может стать трудно назначить ответственность в случае несчастных случаев или ошибок. 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362660" y="1833626"/>
            <a:ext cx="2544417" cy="353943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/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</a:rPr>
              <a:t>Это может создать юридические проблемы, связанные с ответственностью за продукт.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92032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5348" y="0"/>
            <a:ext cx="3293165" cy="378565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Системы искусственного интеллекта могут создавать новые произведения или изобретения, что вызывает вопросы о том, кому принадлежат права на эти творения. 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014791" y="2463747"/>
            <a:ext cx="2971800" cy="304698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/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Это может привести к судебным разбирательствам, связанным с интеллектуальной собственностью и патентным правом.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18526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3705" y="355289"/>
            <a:ext cx="3571460" cy="267765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Системы искусственного интеллекта могут быть непрозрачными, что затрудняет понимание того, как принимаются решения. 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905461" y="2411393"/>
            <a:ext cx="3091070" cy="415498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/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Такое отсутствие прозрачности может вызвать юридические и этические вопросы, связанные с подотчетностью, особенно в таких отраслях, как здравоохранение и финансы.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933990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498</Words>
  <Application>Microsoft Office PowerPoint</Application>
  <PresentationFormat>Широкоэкранный</PresentationFormat>
  <Paragraphs>33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4</cp:revision>
  <dcterms:created xsi:type="dcterms:W3CDTF">2024-02-15T05:36:47Z</dcterms:created>
  <dcterms:modified xsi:type="dcterms:W3CDTF">2024-02-15T06:04:36Z</dcterms:modified>
</cp:coreProperties>
</file>