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74" r:id="rId11"/>
    <p:sldId id="281" r:id="rId12"/>
    <p:sldId id="280" r:id="rId13"/>
    <p:sldId id="270" r:id="rId14"/>
    <p:sldId id="282" r:id="rId15"/>
    <p:sldId id="271" r:id="rId16"/>
    <p:sldId id="279" r:id="rId17"/>
    <p:sldId id="266" r:id="rId18"/>
    <p:sldId id="275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AD06-3DE7-499F-BFB4-37456CD0F6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2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6EA8-B1D8-46DD-AB6B-6E20D5E3BE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8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6EA8-B1D8-46DD-AB6B-6E20D5E3BEB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05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6EA8-B1D8-46DD-AB6B-6E20D5E3BE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81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6EA8-B1D8-46DD-AB6B-6E20D5E3BEB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14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6EA8-B1D8-46DD-AB6B-6E20D5E3BE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962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8B3-8229-468C-9D75-287179DA5B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43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E57-4619-41E3-AA29-831205BD85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84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E651-FA8C-41E3-81C6-EAD48DB22B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1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2AF5-6CB8-4451-A10D-4AC87A9D69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38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7426-55CA-47D0-B9DF-109965A6D7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06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3B568-934C-41E6-A3E2-969D005456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40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E076-7511-4F6C-8398-452F91D823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5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3776-9C0D-46B7-BEFD-342C879B14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51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671D-F979-490D-88F6-EC870568D8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FEC2-6C87-4D3B-B0FC-A61AFBCA191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8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336EA8-B1D8-46DD-AB6B-6E20D5E3BE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71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32657" y="0"/>
            <a:ext cx="8420100" cy="2143125"/>
          </a:xfrm>
          <a:ln w="0">
            <a:solidFill>
              <a:schemeClr val="tx1"/>
            </a:solidFill>
          </a:ln>
        </p:spPr>
        <p:txBody>
          <a:bodyPr anchor="b"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41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4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1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ПРОЕКТ «Моя семья». </a:t>
            </a: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1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СЕМЕЙНЫЕ ЦЕННОСТИ»</a:t>
            </a:r>
            <a:endParaRPr lang="ru-RU" altLang="ru-RU" sz="28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4433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3340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34200" y="3048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ГАЛИНА\Desktop\фото 2\photo_2025-11-27_23-26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9" y="2379022"/>
            <a:ext cx="2209801" cy="29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фото 2\photo_2025-11-27_23-26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00" y="1752600"/>
            <a:ext cx="2493199" cy="332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ЛИНА\Desktop\фото 2\photo_2025-11-27_23-26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77935" cy="343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458200" cy="1219200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963304"/>
            <a:ext cx="7848600" cy="51179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«Вместе с мамой, вместе с папой»</a:t>
            </a:r>
            <a:endParaRPr lang="ru-RU" altLang="ru-RU" sz="20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5" descr="C:\Users\ГАЛИНА\Desktop\фото 2\photo_2025-11-27_23-26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4453"/>
            <a:ext cx="1778701" cy="2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ГАЛИНА\Desktop\фото 2\photo_2025-11-28_01-17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80054"/>
            <a:ext cx="17212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ГАЛИНА\Desktop\фото 2\photo_2025-11-28_01-18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69769"/>
            <a:ext cx="1856372" cy="27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ГАЛИНА\Desktop\фото 2\photo_2025-11-27_23-32-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03" y="2632901"/>
            <a:ext cx="1320390" cy="28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ГАЛИНА\Desktop\фото 2\photo_2025-11-27_23-25-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16" y="3743199"/>
            <a:ext cx="1609384" cy="14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ГАЛИНА\Desktop\фото 2\photo_2025-11-27_23-25-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4209"/>
            <a:ext cx="1829983" cy="24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458200" cy="1219200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" y="1317009"/>
            <a:ext cx="7848600" cy="51179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Сюжетно-ролевые игры</a:t>
            </a:r>
            <a:endParaRPr lang="ru-RU" altLang="ru-RU" sz="20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ГАЛИНА\Desktop\фото 2\photo_2025-11-27_23-27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424"/>
            <a:ext cx="2209800" cy="22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фото 2\photo_2025-11-27_23-29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70164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фото 2\photo_2025-11-27_23-29-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45592"/>
            <a:ext cx="1967208" cy="26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ЛИНА\Desktop\фото 2\photo_2025-11-27_23-29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15294"/>
            <a:ext cx="2179864" cy="29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458200" cy="1219200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38200" y="1219201"/>
            <a:ext cx="7010400" cy="304799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alt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деятельность</a:t>
            </a:r>
            <a:endParaRPr lang="ru-RU" altLang="ru-RU" sz="20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ГАЛИНА\Desktop\фото 2\photo_2025-11-27_23-27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95318"/>
            <a:ext cx="2132720" cy="15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фото 2\photo_2025-11-27_23-28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8618"/>
            <a:ext cx="1835727" cy="24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АЛИНА\Desktop\фото 2\photo_2025-11-28_00-46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17402"/>
            <a:ext cx="2074443" cy="15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АЛИНА\Desktop\фото 2\photo_2025-11-28_00-46-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46" y="275243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1" y="152400"/>
            <a:ext cx="8229600" cy="1109663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786605" y="1524000"/>
            <a:ext cx="7900195" cy="685800"/>
          </a:xfrm>
        </p:spPr>
        <p:txBody>
          <a:bodyPr>
            <a:normAutofit fontScale="77500" lnSpcReduction="20000"/>
          </a:bodyPr>
          <a:lstStyle/>
          <a:p>
            <a:pPr lvl="0" algn="ctr">
              <a:buClr>
                <a:srgbClr val="5FCBEF"/>
              </a:buClr>
              <a:buNone/>
            </a:pPr>
            <a:r>
              <a:rPr lang="ru-RU" altLang="ru-RU" sz="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ln w="12700">
                  <a:solidFill>
                    <a:prstClr val="black"/>
                  </a:solidFill>
                </a:ln>
                <a:solidFill>
                  <a:srgbClr val="2E83C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развитие.</a:t>
            </a:r>
          </a:p>
          <a:p>
            <a:pPr lvl="0" algn="ctr">
              <a:buClr>
                <a:srgbClr val="5FCBEF"/>
              </a:buClr>
              <a:buNone/>
            </a:pPr>
            <a:r>
              <a:rPr lang="ru-RU" altLang="ru-RU" sz="2400" b="1" i="1" dirty="0">
                <a:ln w="12700">
                  <a:solidFill>
                    <a:prstClr val="black"/>
                  </a:solidFill>
                </a:ln>
                <a:solidFill>
                  <a:srgbClr val="5FCBE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Рисование «Милой мамочки портрет»</a:t>
            </a:r>
            <a:endParaRPr lang="ru-RU" altLang="ru-RU" sz="2400" i="1" dirty="0">
              <a:ln w="12700">
                <a:solidFill>
                  <a:prstClr val="black"/>
                </a:solidFill>
              </a:ln>
              <a:solidFill>
                <a:srgbClr val="5FCBE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sz="30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ГАЛИНА\Desktop\фото 2\photo_2025-11-27_23-28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7984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1" y="152400"/>
            <a:ext cx="8229600" cy="1109663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786605" y="1219200"/>
            <a:ext cx="7900195" cy="685800"/>
          </a:xfrm>
        </p:spPr>
        <p:txBody>
          <a:bodyPr>
            <a:normAutofit/>
          </a:bodyPr>
          <a:lstStyle/>
          <a:p>
            <a:pPr lvl="0" algn="ctr">
              <a:buClr>
                <a:srgbClr val="5FCBEF"/>
              </a:buClr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Мини-проект  «Мы с мамочкой похожи»</a:t>
            </a:r>
            <a:endParaRPr lang="ru-RU" altLang="ru-RU" sz="28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ГАЛИНА\Desktop\фото 2\photo_2025-11-27_23-25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3" y="1752600"/>
            <a:ext cx="2026122" cy="27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ГАЛИНА\Desktop\фото 2\photo_2025-11-27_23-26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01496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ГАЛИНА\Desktop\фото 2\photo_2025-11-27_23-32-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2021787" cy="26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ГАЛИНА\Desktop\фото 2\photo_2025-11-27_23-33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5361"/>
            <a:ext cx="1809127" cy="24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92088"/>
            <a:ext cx="8610600" cy="798512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7696200" cy="381000"/>
          </a:xfrm>
        </p:spPr>
        <p:txBody>
          <a:bodyPr>
            <a:normAutofit fontScale="40000" lnSpcReduction="2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000" b="1" dirty="0" smtClean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b="1" dirty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3000" b="1" dirty="0" smtClean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астерим вместе с папой и дедушкой- изготовление кормушек- акция «Птичья столовая»</a:t>
            </a:r>
            <a:endParaRPr lang="ru-RU" altLang="ru-RU" sz="3000" b="1" dirty="0">
              <a:ln w="9525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ГАЛИНА\Desktop\фото 2\photo_2025-11-27_23-40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9053"/>
            <a:ext cx="2794329" cy="20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АЛИНА\Desktop\фото 2\photo_2025-11-27_23-39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752600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фото 2\photo_2025-11-28_00-54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1" y="152400"/>
            <a:ext cx="8229600" cy="1109663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786605" y="1219200"/>
            <a:ext cx="7900195" cy="5334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</a:t>
            </a:r>
            <a:endParaRPr lang="ru-RU" altLang="ru-RU" sz="24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59" y="3773498"/>
            <a:ext cx="2032182" cy="3239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42" y="1824594"/>
            <a:ext cx="1981200" cy="2638092"/>
          </a:xfrm>
          <a:prstGeom prst="rect">
            <a:avLst/>
          </a:prstGeom>
        </p:spPr>
      </p:pic>
      <p:pic>
        <p:nvPicPr>
          <p:cNvPr id="5122" name="Picture 2" descr="C:\Users\ГАЛИНА\Desktop\фото 2\photo_2025-11-27_23-32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3835"/>
            <a:ext cx="1769819" cy="21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АЛИНА\Desktop\фото 2\photo_2025-11-27_23-32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69" y="171678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АЛИНА\Desktop\фото 2\photo_2025-11-27_23-28-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1" y="3916189"/>
            <a:ext cx="2647146" cy="35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АЛИНА\Desktop\фото 2\photo_2025-11-27_23-29-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1662"/>
            <a:ext cx="2895600" cy="181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686800" cy="609600"/>
          </a:xfrm>
          <a:noFill/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altLang="ru-RU" sz="40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проектной деятельности</a:t>
            </a:r>
            <a:r>
              <a:rPr lang="ru-RU" altLang="ru-RU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8229600" cy="5334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Поздравление с Днём Матери</a:t>
            </a:r>
            <a:endParaRPr lang="ru-RU" altLang="ru-RU" sz="28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C:\Users\ГАЛИНА\Desktop\фото 2\photo_2025-11-28_00-18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8814"/>
            <a:ext cx="6629400" cy="36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55126"/>
            <a:ext cx="8305800" cy="838200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87204"/>
            <a:ext cx="800735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alt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9144000" cy="6168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7782" y="228600"/>
            <a:ext cx="6553200" cy="1219200"/>
          </a:xfrm>
          <a:noFill/>
        </p:spPr>
        <p:txBody>
          <a:bodyPr>
            <a:prstTxWarp prst="textTriangl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34925">
                  <a:solidFill>
                    <a:schemeClr val="tx1">
                      <a:alpha val="96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Семья</a:t>
            </a:r>
            <a:endParaRPr lang="ru-RU" sz="3600" dirty="0">
              <a:ln w="34925">
                <a:solidFill>
                  <a:schemeClr val="tx1">
                    <a:alpha val="96000"/>
                  </a:schemeClr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19459" name="il_fi" descr="http://medpravda.com/wp-content/uploads/2012/07/family-dom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76400"/>
            <a:ext cx="5334000" cy="451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4800" y="1828800"/>
            <a:ext cx="3200400" cy="286232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cs typeface="Arial" panose="020B0604020202020204" pitchFamily="34" charset="0"/>
              </a:rPr>
              <a:t>«Семья- источник вдохновения,</a:t>
            </a:r>
          </a:p>
          <a:p>
            <a:r>
              <a:rPr lang="ru-RU" alt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cs typeface="Arial" panose="020B0604020202020204" pitchFamily="34" charset="0"/>
              </a:rPr>
              <a:t> где рядом взрослые и дети,</a:t>
            </a:r>
          </a:p>
          <a:p>
            <a:r>
              <a:rPr lang="ru-RU" altLang="ru-RU" sz="2000" b="1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cs typeface="Arial" panose="020B0604020202020204" pitchFamily="34" charset="0"/>
              </a:rPr>
              <a:t> в семье от всех невзгод спасение, здесь друг за друга все в ответе» </a:t>
            </a:r>
            <a:endParaRPr lang="ru-RU" altLang="ru-RU" sz="20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cs typeface="Arial" panose="020B0604020202020204" pitchFamily="34" charset="0"/>
            </a:endParaRPr>
          </a:p>
          <a:p>
            <a:endParaRPr lang="ru-RU" altLang="ru-RU" sz="20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533400"/>
            <a:ext cx="6477000" cy="533400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22225">
                  <a:solidFill>
                    <a:schemeClr val="tx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b="1" dirty="0" smtClean="0">
                <a:ln w="15875">
                  <a:solidFill>
                    <a:schemeClr val="tx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22225">
                  <a:solidFill>
                    <a:schemeClr val="tx1">
                      <a:alpha val="97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b="1" dirty="0">
              <a:ln w="22225">
                <a:solidFill>
                  <a:schemeClr val="tx1">
                    <a:alpha val="97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Содержимое 4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2296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одержание 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нравственного воспитания дошкольников включает в себя решение множества задач, в том числе и воспитание любви к Родине, семье, уважительного отношения к своим родителям. 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кто из детей знает историю создания семьи, свою родословную, традиции семьи. Уходят в прошлое семейные праздники и традиции. 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является непреходящей ценностью для развития каждого человека, играет важную роль в жизни государства, воспитании новых поколений, обеспечении общественной стабильности.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 проблема сохранения семейных ценностей, возрождения семейных традиций является актуальной и определяется той огромной ролью, которую играет семья и семейные традиции в развитии и формировании социально-нравственной культуры ребёнка.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noFill/>
          <a:ln w="0">
            <a:noFill/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Проблема, цель, задачи проекта</a:t>
            </a:r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763000" cy="4876800"/>
          </a:xfrm>
          <a:ln w="31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Мы, взрослые, педагоги и родители, должны помочь детям понять значимость семьи, воспитывать у детей любовь и уважение к членам семьи, прививать чувство привязанности к семье и дому.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 </a:t>
            </a: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расширение у воспитанников и родителей представлений о своей семье, семейных традициях и сохранении семейных 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ценностей, вовлечение родителей в единое образовательное пространство «Детский сад-ребёнок-семья»</a:t>
            </a:r>
            <a:endParaRPr lang="ru-RU" b="1" dirty="0">
              <a:ln w="1270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  <a:p>
            <a:pPr lvl="0"/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качество работы детского сада при взаимодействии с 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родителями, предоставить родителям теоретические знания и практические навыки позитивного взаимодействия с детьми в разных видах деятельности.</a:t>
            </a:r>
            <a:endParaRPr lang="ru-RU" b="1" dirty="0">
              <a:ln w="1270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у детей представление о семье, </a:t>
            </a:r>
            <a:r>
              <a:rPr lang="ru-RU" b="1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значимость семьи в жизни каждого человека, воспитывать любовь и уважение к семье. Дому, своим близким, старшему поколению.</a:t>
            </a:r>
            <a:endParaRPr lang="ru-RU" b="1" dirty="0">
              <a:ln w="1270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творческие способности родителей и детей в процессе совместной деятельности.</a:t>
            </a:r>
          </a:p>
          <a:p>
            <a:pPr lvl="0"/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066801" y="1571625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>
              <a:latin typeface="Franklin Gothic Book" pitchFamily="34" charset="0"/>
            </a:endParaRPr>
          </a:p>
          <a:p>
            <a:endParaRPr lang="ru-RU" altLang="ru-RU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686800" cy="901700"/>
          </a:xfrm>
          <a:noFill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   </a:t>
            </a:r>
            <a:r>
              <a:rPr lang="ru-RU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проекта</a:t>
            </a:r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305800" cy="5105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 smtClean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Дети</a:t>
            </a: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овладение воспитанниками знаний о дружной и крепкой семье, истории, семейных традициях, о жизни бабушек и дедушек;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воспитание чувства гордости за свою семью и любви к её членам;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расширение знаний детей о своей семье: о членах семьи, традициях, о жизни бабушек и дедушек.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Родители: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педагогической культуры родителей;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раскрытие творческого потенциала родителей;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формирование потребности у родителей в более частом индивидуальном общении с детьми, соблюдения семейных традиций;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8000" b="1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установление с родителями доверительных и партнёрских отношений.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0" y="152400"/>
            <a:ext cx="7924800" cy="5181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altLang="ru-RU" sz="14400" b="1" dirty="0" smtClean="0">
                <a:ln w="158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 </a:t>
            </a:r>
          </a:p>
          <a:p>
            <a:r>
              <a:rPr lang="ru-RU" sz="8000" u="sng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этап – подготовительный</a:t>
            </a:r>
            <a:endParaRPr lang="ru-RU" sz="8000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(беседа) детей, родителей по </a:t>
            </a: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проблеме. Определение </a:t>
            </a: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</a:t>
            </a:r>
          </a:p>
          <a:p>
            <a:pPr marL="0" indent="0">
              <a:buNone/>
            </a:pP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необходимых условий для реализации проекта </a:t>
            </a:r>
            <a:endParaRPr lang="ru-RU" sz="8000" dirty="0" smtClean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u="sng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этап – основной (практический)</a:t>
            </a:r>
            <a:endParaRPr lang="ru-RU" sz="8000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000" dirty="0" err="1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восспитательно</a:t>
            </a: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образовательный </a:t>
            </a: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эффективных методов и приемов по расширению знаний дошкольников о семье, её происхождении </a:t>
            </a:r>
            <a:endParaRPr lang="ru-RU" sz="8000" dirty="0" smtClean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консультаций «Семейные традиции», «Общение с детьми – это важно», «Как провести выходной день с ребёнком».</a:t>
            </a:r>
          </a:p>
          <a:p>
            <a:pPr marL="0" indent="0">
              <a:buNone/>
            </a:pP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Фотовыставки </a:t>
            </a: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«Моя семья»</a:t>
            </a:r>
          </a:p>
          <a:p>
            <a:pPr marL="0" indent="0">
              <a:buNone/>
            </a:pP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</a:t>
            </a: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папки-передвижки «Семья. Семейные традиции» </a:t>
            </a:r>
          </a:p>
          <a:p>
            <a:pPr marL="0" indent="0">
              <a:buNone/>
            </a:pP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для родителей </a:t>
            </a: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«Учимся играть с детьми».</a:t>
            </a:r>
            <a:endParaRPr lang="ru-RU" sz="8000" b="1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0" u="sng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этап-заключительный</a:t>
            </a:r>
            <a:endParaRPr lang="ru-RU" sz="8000" dirty="0">
              <a:ln w="12700">
                <a:solidFill>
                  <a:schemeClr val="tx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результатов по реализации проекта</a:t>
            </a:r>
          </a:p>
          <a:p>
            <a:pPr marL="0" indent="0">
              <a:buNone/>
            </a:pPr>
            <a:r>
              <a:rPr lang="ru-RU" sz="80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 «Семья. Семейные ценности»</a:t>
            </a:r>
          </a:p>
          <a:p>
            <a:pPr marL="0" indent="0">
              <a:buNone/>
            </a:pPr>
            <a:endParaRPr lang="ru-RU" alt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alt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2"/>
            <a:ext cx="8915400" cy="4078288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 с детьми:</a:t>
            </a:r>
            <a:r>
              <a:rPr lang="ru-RU" sz="2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«Выходной день в моей семье»</a:t>
            </a:r>
            <a:b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я помогаю дома»</a:t>
            </a:r>
            <a:b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«Кем работают твои родители</a:t>
            </a:r>
            <a:r>
              <a:rPr lang="ru-RU" sz="2400" b="1" i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400" b="1" i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игры:</a:t>
            </a:r>
            <a:br>
              <a:rPr lang="ru-RU" sz="2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«Сложи картинку»</a:t>
            </a:r>
            <a:b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«Закончи предложение</a:t>
            </a:r>
            <a:r>
              <a:rPr lang="ru-RU" sz="2400" b="1" i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«Назови как тебя дома ласково называют?»</a:t>
            </a:r>
            <a:r>
              <a:rPr lang="ru-RU" sz="2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n w="1587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007350" cy="469141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altLang="ru-RU" sz="2400" b="1" dirty="0" smtClean="0">
              <a:ln w="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400" b="1" dirty="0" smtClean="0">
                <a:ln w="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Трудовая </a:t>
            </a:r>
            <a:r>
              <a:rPr lang="ru-RU" altLang="ru-RU" sz="2400" b="1" dirty="0">
                <a:ln w="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деятельность: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 i="1" dirty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«Наведи порядок в шкафчике, чтобы порадовать маму»,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 i="1" dirty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«Каждой вещи свое место»;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 i="1" dirty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«Постираем платье для дочки»,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 i="1" dirty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«Помоем посуду».</a:t>
            </a:r>
          </a:p>
          <a:p>
            <a:pPr marL="0" indent="0" algn="ctr">
              <a:buNone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Коммуникативная деятельность:</a:t>
            </a:r>
          </a:p>
          <a:p>
            <a:pPr marL="0" indent="0" algn="ctr">
              <a:buNone/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пальчиковая гимнастика</a:t>
            </a:r>
          </a:p>
          <a:p>
            <a:pPr marL="0" indent="0" algn="ctr">
              <a:buNone/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«Кто живет в моей квартире»,</a:t>
            </a:r>
          </a:p>
          <a:p>
            <a:pPr marL="0" indent="0" algn="ctr">
              <a:buNone/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«Моя семья»,</a:t>
            </a:r>
          </a:p>
          <a:p>
            <a:pPr marL="0" indent="0" algn="ctr">
              <a:buNone/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«Наша семья», </a:t>
            </a:r>
            <a:endParaRPr lang="ru-RU" sz="2000" b="1" i="1" dirty="0" smtClean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дом», </a:t>
            </a:r>
            <a:endParaRPr lang="ru-RU" sz="2000" b="1" i="1" dirty="0" smtClean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приехал?».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b="1" dirty="0">
              <a:ln w="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686800" cy="1219200"/>
          </a:xfrm>
          <a:noFill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проведённые в ходе                           реализации проекта.</a:t>
            </a:r>
            <a:br>
              <a:rPr lang="ru-RU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Консультации для родителей </a:t>
            </a:r>
            <a:endParaRPr lang="ru-RU" altLang="ru-RU" sz="2400" b="1" dirty="0" smtClean="0">
              <a:ln w="952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i="1" dirty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Семейные традиции», </a:t>
            </a:r>
            <a:endParaRPr lang="ru-RU" altLang="ru-RU" sz="2400" b="1" i="1" dirty="0" smtClean="0">
              <a:ln w="9525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i="1" dirty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Общение с детьми – это важно», </a:t>
            </a:r>
            <a:endParaRPr lang="ru-RU" altLang="ru-RU" sz="2400" b="1" i="1" dirty="0" smtClean="0">
              <a:ln w="9525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i="1" dirty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провести выходной день с </a:t>
            </a:r>
            <a:r>
              <a:rPr lang="ru-RU" alt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ребёнком» </a:t>
            </a:r>
          </a:p>
          <a:p>
            <a:pPr marL="0" indent="0" algn="ctr">
              <a:buNone/>
            </a:pPr>
            <a:r>
              <a:rPr lang="ru-RU" alt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«Семейное чтение»</a:t>
            </a:r>
            <a:r>
              <a:rPr lang="ru-RU" sz="2400" b="1" dirty="0" smtClean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1" dirty="0">
              <a:ln w="952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</TotalTime>
  <Words>593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Семья</vt:lpstr>
      <vt:lpstr>Актуальность проекта</vt:lpstr>
      <vt:lpstr>Проблема, цель, задачи проекта.</vt:lpstr>
      <vt:lpstr>   Ожидаемые результаты проекта</vt:lpstr>
      <vt:lpstr>Презентация PowerPoint</vt:lpstr>
      <vt:lpstr>Мероприятия, проведённые в ходе                           реализации проекта.  Беседы с детьми: «Выходной день в моей семье» «Как я помогаю дома» «Кем работают твои родители»  Дидактические игры: «Сложи картинку» «Закончи предложение»  «Назови как тебя дома ласково называют?» 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Мероприятия, проведённые в ходе                           реализации проекта. </vt:lpstr>
      <vt:lpstr>Продукт проектной деятельности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капора</dc:creator>
  <cp:lastModifiedBy>home</cp:lastModifiedBy>
  <cp:revision>38</cp:revision>
  <cp:lastPrinted>1601-01-01T00:00:00Z</cp:lastPrinted>
  <dcterms:created xsi:type="dcterms:W3CDTF">1601-01-01T00:00:00Z</dcterms:created>
  <dcterms:modified xsi:type="dcterms:W3CDTF">2025-11-28T11:23:47Z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