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49" r:id="rId1"/>
  </p:sldMasterIdLst>
  <p:notesMasterIdLst>
    <p:notesMasterId r:id="rId9"/>
  </p:notesMasterIdLst>
  <p:handoutMasterIdLst>
    <p:handoutMasterId r:id="rId10"/>
  </p:handoutMasterIdLst>
  <p:sldIdLst>
    <p:sldId id="422" r:id="rId2"/>
    <p:sldId id="446" r:id="rId3"/>
    <p:sldId id="468" r:id="rId4"/>
    <p:sldId id="447" r:id="rId5"/>
    <p:sldId id="467" r:id="rId6"/>
    <p:sldId id="469" r:id="rId7"/>
    <p:sldId id="470" r:id="rId8"/>
  </p:sldIdLst>
  <p:sldSz cx="9144000" cy="6858000" type="screen4x3"/>
  <p:notesSz cx="6858000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CFC58D29-4BEF-44FD-84AF-4CAFE5EC1A7E}">
          <p14:sldIdLst>
            <p14:sldId id="422"/>
            <p14:sldId id="446"/>
            <p14:sldId id="468"/>
            <p14:sldId id="447"/>
            <p14:sldId id="467"/>
            <p14:sldId id="469"/>
            <p14:sldId id="470"/>
          </p14:sldIdLst>
        </p14:section>
        <p14:section name="Раздел без заголовка" id="{5D8C33CF-2E95-4CA0-A913-C6E92E273ECC}">
          <p14:sldIdLst/>
        </p14:section>
      </p14:sectionLst>
    </p:ex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27" userDrawn="1">
          <p15:clr>
            <a:srgbClr val="A4A3A4"/>
          </p15:clr>
        </p15:guide>
        <p15:guide id="2" pos="2122" userDrawn="1">
          <p15:clr>
            <a:srgbClr val="A4A3A4"/>
          </p15:clr>
        </p15:guide>
        <p15:guide id="3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66FF"/>
    <a:srgbClr val="2C69B2"/>
    <a:srgbClr val="3366CC"/>
    <a:srgbClr val="0066CC"/>
    <a:srgbClr val="006600"/>
    <a:srgbClr val="2A54A8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310" autoAdjust="0"/>
    <p:restoredTop sz="94660" autoAdjust="0"/>
  </p:normalViewPr>
  <p:slideViewPr>
    <p:cSldViewPr>
      <p:cViewPr>
        <p:scale>
          <a:sx n="66" d="100"/>
          <a:sy n="66" d="100"/>
        </p:scale>
        <p:origin x="-2934" y="-120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6" d="100"/>
          <a:sy n="76" d="100"/>
        </p:scale>
        <p:origin x="-2923" y="-82"/>
      </p:cViewPr>
      <p:guideLst>
        <p:guide orient="horz" pos="3127"/>
        <p:guide pos="2141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6AF32CB-814A-42C5-8010-705A9AC53404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269F1E5-3C3C-43D2-94A3-B81CE4DA5DFF}">
      <dgm:prSet phldrT="[Текст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ru-RU" sz="1800" b="1" dirty="0" smtClean="0">
              <a:solidFill>
                <a:schemeClr val="accent1">
                  <a:lumMod val="50000"/>
                </a:schemeClr>
              </a:solidFill>
            </a:rPr>
            <a:t>Привитие детям разумной осторожности и бдительности </a:t>
          </a:r>
        </a:p>
        <a:p>
          <a:r>
            <a:rPr lang="ru-RU" sz="1600" i="1" dirty="0" smtClean="0">
              <a:solidFill>
                <a:schemeClr val="accent1">
                  <a:lumMod val="50000"/>
                </a:schemeClr>
              </a:solidFill>
            </a:rPr>
            <a:t>От того, как ребенок отреагирует на неожиданную ситуацию или опасность, будет зависеть его здоровье, и вполне может быть – и жизнь. </a:t>
          </a:r>
          <a:endParaRPr lang="ru-RU" sz="1600" i="1" dirty="0">
            <a:solidFill>
              <a:schemeClr val="accent1">
                <a:lumMod val="50000"/>
              </a:schemeClr>
            </a:solidFill>
          </a:endParaRPr>
        </a:p>
      </dgm:t>
    </dgm:pt>
    <dgm:pt modelId="{50236925-1A45-4D61-BE5D-68D20DCB6DC9}" type="parTrans" cxnId="{624E541F-62FE-41CD-BE14-AC4A7DDEB9AB}">
      <dgm:prSet/>
      <dgm:spPr/>
      <dgm:t>
        <a:bodyPr/>
        <a:lstStyle/>
        <a:p>
          <a:endParaRPr lang="ru-RU"/>
        </a:p>
      </dgm:t>
    </dgm:pt>
    <dgm:pt modelId="{21F46853-E29D-47A3-9FF1-473D7D9901B2}" type="sibTrans" cxnId="{624E541F-62FE-41CD-BE14-AC4A7DDEB9AB}">
      <dgm:prSet/>
      <dgm:spPr/>
      <dgm:t>
        <a:bodyPr/>
        <a:lstStyle/>
        <a:p>
          <a:endParaRPr lang="ru-RU"/>
        </a:p>
      </dgm:t>
    </dgm:pt>
    <dgm:pt modelId="{EAAEE1DB-B918-46AE-876E-689030AE4889}">
      <dgm:prSet phldrT="[Текст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ru-RU" sz="1800" b="1" dirty="0" smtClean="0">
              <a:solidFill>
                <a:schemeClr val="accent1">
                  <a:lumMod val="50000"/>
                </a:schemeClr>
              </a:solidFill>
            </a:rPr>
            <a:t>Работа с детьми «группы риска» </a:t>
          </a:r>
        </a:p>
        <a:p>
          <a:r>
            <a:rPr lang="ru-RU" sz="1600" i="1" dirty="0" smtClean="0">
              <a:solidFill>
                <a:schemeClr val="accent1">
                  <a:lumMod val="50000"/>
                </a:schemeClr>
              </a:solidFill>
            </a:rPr>
            <a:t>Высокой степени риска подвержены несовершеннолетние, находящиеся без должного надзора со стороны взрослых, склонные к самовольным уходам из дома, состоящие на профилактическом учете. </a:t>
          </a:r>
          <a:endParaRPr lang="ru-RU" sz="1600" i="1" dirty="0">
            <a:solidFill>
              <a:schemeClr val="accent1">
                <a:lumMod val="50000"/>
              </a:schemeClr>
            </a:solidFill>
          </a:endParaRPr>
        </a:p>
      </dgm:t>
    </dgm:pt>
    <dgm:pt modelId="{599DD8CB-3043-4358-93D6-FE5E7430518F}" type="parTrans" cxnId="{9B39791C-B69A-440E-9F4A-FCE9BF7DF421}">
      <dgm:prSet/>
      <dgm:spPr/>
      <dgm:t>
        <a:bodyPr/>
        <a:lstStyle/>
        <a:p>
          <a:endParaRPr lang="ru-RU"/>
        </a:p>
      </dgm:t>
    </dgm:pt>
    <dgm:pt modelId="{F8DEC471-99D6-4703-86D1-CD0A41F21FAA}" type="sibTrans" cxnId="{9B39791C-B69A-440E-9F4A-FCE9BF7DF421}">
      <dgm:prSet/>
      <dgm:spPr/>
      <dgm:t>
        <a:bodyPr/>
        <a:lstStyle/>
        <a:p>
          <a:endParaRPr lang="ru-RU"/>
        </a:p>
      </dgm:t>
    </dgm:pt>
    <dgm:pt modelId="{77F4577E-ECE7-4859-ADBF-244A87EFCB68}">
      <dgm:prSet phldrT="[Текст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ru-RU" sz="1800" b="1" dirty="0" smtClean="0">
              <a:solidFill>
                <a:schemeClr val="accent1">
                  <a:lumMod val="50000"/>
                </a:schemeClr>
              </a:solidFill>
            </a:rPr>
            <a:t>Эффективная информационная работа </a:t>
          </a:r>
        </a:p>
        <a:p>
          <a:r>
            <a:rPr lang="ru-RU" sz="1600" i="1" dirty="0" smtClean="0">
              <a:solidFill>
                <a:schemeClr val="accent1">
                  <a:lumMod val="50000"/>
                </a:schemeClr>
              </a:solidFill>
            </a:rPr>
            <a:t>В качестве практической помощи  могут служить размещенные на сайте СУСК России по Чувашии  памятки, которые содержат основные правила безопасности, рекомендации по поведению детей в опасных ситуациях.</a:t>
          </a:r>
          <a:endParaRPr lang="ru-RU" sz="1600" i="1" dirty="0">
            <a:solidFill>
              <a:schemeClr val="accent1">
                <a:lumMod val="50000"/>
              </a:schemeClr>
            </a:solidFill>
          </a:endParaRPr>
        </a:p>
      </dgm:t>
    </dgm:pt>
    <dgm:pt modelId="{CEE8A42D-D382-4220-AE8B-E1DDBB7B1DCF}" type="sibTrans" cxnId="{DADF6AEE-20B3-4451-BCE8-C73179BEF082}">
      <dgm:prSet/>
      <dgm:spPr/>
      <dgm:t>
        <a:bodyPr/>
        <a:lstStyle/>
        <a:p>
          <a:endParaRPr lang="ru-RU"/>
        </a:p>
      </dgm:t>
    </dgm:pt>
    <dgm:pt modelId="{C44F60D7-185C-4D77-90C6-1E9A980553AA}" type="parTrans" cxnId="{DADF6AEE-20B3-4451-BCE8-C73179BEF082}">
      <dgm:prSet/>
      <dgm:spPr/>
      <dgm:t>
        <a:bodyPr/>
        <a:lstStyle/>
        <a:p>
          <a:endParaRPr lang="ru-RU"/>
        </a:p>
      </dgm:t>
    </dgm:pt>
    <dgm:pt modelId="{F0BBF293-F3EF-4368-B61E-70665A902103}" type="pres">
      <dgm:prSet presAssocID="{46AF32CB-814A-42C5-8010-705A9AC53404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35AA9725-30A6-4DAC-B78E-D0250F1AFA41}" type="pres">
      <dgm:prSet presAssocID="{46AF32CB-814A-42C5-8010-705A9AC53404}" presName="Name1" presStyleCnt="0"/>
      <dgm:spPr/>
    </dgm:pt>
    <dgm:pt modelId="{8E150F95-8D80-4DAA-8338-AB6CEE8F4C0A}" type="pres">
      <dgm:prSet presAssocID="{46AF32CB-814A-42C5-8010-705A9AC53404}" presName="cycle" presStyleCnt="0"/>
      <dgm:spPr/>
    </dgm:pt>
    <dgm:pt modelId="{3AA9C5FC-8DF0-48CE-8C40-6C94B18F3E7D}" type="pres">
      <dgm:prSet presAssocID="{46AF32CB-814A-42C5-8010-705A9AC53404}" presName="srcNode" presStyleLbl="node1" presStyleIdx="0" presStyleCnt="3"/>
      <dgm:spPr/>
    </dgm:pt>
    <dgm:pt modelId="{4BC4B394-7B28-4650-9B8B-F67B954F1FEB}" type="pres">
      <dgm:prSet presAssocID="{46AF32CB-814A-42C5-8010-705A9AC53404}" presName="conn" presStyleLbl="parChTrans1D2" presStyleIdx="0" presStyleCnt="1"/>
      <dgm:spPr/>
      <dgm:t>
        <a:bodyPr/>
        <a:lstStyle/>
        <a:p>
          <a:endParaRPr lang="ru-RU"/>
        </a:p>
      </dgm:t>
    </dgm:pt>
    <dgm:pt modelId="{6F4B750A-D6E8-486D-9C88-07F05B3CE1C8}" type="pres">
      <dgm:prSet presAssocID="{46AF32CB-814A-42C5-8010-705A9AC53404}" presName="extraNode" presStyleLbl="node1" presStyleIdx="0" presStyleCnt="3"/>
      <dgm:spPr/>
    </dgm:pt>
    <dgm:pt modelId="{010FD2FB-1905-4F70-B8E6-E645D186514F}" type="pres">
      <dgm:prSet presAssocID="{46AF32CB-814A-42C5-8010-705A9AC53404}" presName="dstNode" presStyleLbl="node1" presStyleIdx="0" presStyleCnt="3"/>
      <dgm:spPr/>
    </dgm:pt>
    <dgm:pt modelId="{20A3C950-D268-4245-8D14-6BE8D38F08C1}" type="pres">
      <dgm:prSet presAssocID="{1269F1E5-3C3C-43D2-94A3-B81CE4DA5DFF}" presName="text_1" presStyleLbl="node1" presStyleIdx="0" presStyleCnt="3" custScaleX="101946" custScaleY="1150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2B0013-732E-4F05-90A7-EEA338E03FB1}" type="pres">
      <dgm:prSet presAssocID="{1269F1E5-3C3C-43D2-94A3-B81CE4DA5DFF}" presName="accent_1" presStyleCnt="0"/>
      <dgm:spPr/>
    </dgm:pt>
    <dgm:pt modelId="{35F0D0ED-7EC4-408F-8887-8391A6A1ED81}" type="pres">
      <dgm:prSet presAssocID="{1269F1E5-3C3C-43D2-94A3-B81CE4DA5DFF}" presName="accentRepeatNode" presStyleLbl="solidFgAcc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6CE332D1-F00E-4181-BCE8-D021BE9F2B86}" type="pres">
      <dgm:prSet presAssocID="{77F4577E-ECE7-4859-ADBF-244A87EFCB68}" presName="text_2" presStyleLbl="node1" presStyleIdx="1" presStyleCnt="3" custScaleX="103077" custScaleY="1145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24DEAF-4B69-4E66-9786-6CB5EDD29E19}" type="pres">
      <dgm:prSet presAssocID="{77F4577E-ECE7-4859-ADBF-244A87EFCB68}" presName="accent_2" presStyleCnt="0"/>
      <dgm:spPr/>
    </dgm:pt>
    <dgm:pt modelId="{5758640D-725A-4EB6-9010-77EF56180DE4}" type="pres">
      <dgm:prSet presAssocID="{77F4577E-ECE7-4859-ADBF-244A87EFCB68}" presName="accentRepeatNode" presStyleLbl="solidFgAcc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1CDB6312-E67B-4F72-AC9F-989F5CB7C677}" type="pres">
      <dgm:prSet presAssocID="{EAAEE1DB-B918-46AE-876E-689030AE4889}" presName="text_3" presStyleLbl="node1" presStyleIdx="2" presStyleCnt="3" custScaleX="103406" custScaleY="1141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71C39A-DA4B-436A-A7AC-DCE761FFF484}" type="pres">
      <dgm:prSet presAssocID="{EAAEE1DB-B918-46AE-876E-689030AE4889}" presName="accent_3" presStyleCnt="0"/>
      <dgm:spPr/>
    </dgm:pt>
    <dgm:pt modelId="{5B6899E9-BCB5-486A-93C5-7306EA73E659}" type="pres">
      <dgm:prSet presAssocID="{EAAEE1DB-B918-46AE-876E-689030AE4889}" presName="accentRepeatNode" presStyleLbl="solidFgAcc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07EF99BF-3F1A-421B-959C-B94B46B01AAE}" type="presOf" srcId="{46AF32CB-814A-42C5-8010-705A9AC53404}" destId="{F0BBF293-F3EF-4368-B61E-70665A902103}" srcOrd="0" destOrd="0" presId="urn:microsoft.com/office/officeart/2008/layout/VerticalCurvedList"/>
    <dgm:cxn modelId="{7C6753F5-78A6-43C0-81A7-D6783D0A33D2}" type="presOf" srcId="{EAAEE1DB-B918-46AE-876E-689030AE4889}" destId="{1CDB6312-E67B-4F72-AC9F-989F5CB7C677}" srcOrd="0" destOrd="0" presId="urn:microsoft.com/office/officeart/2008/layout/VerticalCurvedList"/>
    <dgm:cxn modelId="{1C5F8C35-E10E-4ECB-B45D-64D55EFC51CF}" type="presOf" srcId="{21F46853-E29D-47A3-9FF1-473D7D9901B2}" destId="{4BC4B394-7B28-4650-9B8B-F67B954F1FEB}" srcOrd="0" destOrd="0" presId="urn:microsoft.com/office/officeart/2008/layout/VerticalCurvedList"/>
    <dgm:cxn modelId="{286A399D-464E-4AD2-813F-893378E17FA6}" type="presOf" srcId="{77F4577E-ECE7-4859-ADBF-244A87EFCB68}" destId="{6CE332D1-F00E-4181-BCE8-D021BE9F2B86}" srcOrd="0" destOrd="0" presId="urn:microsoft.com/office/officeart/2008/layout/VerticalCurvedList"/>
    <dgm:cxn modelId="{9B39791C-B69A-440E-9F4A-FCE9BF7DF421}" srcId="{46AF32CB-814A-42C5-8010-705A9AC53404}" destId="{EAAEE1DB-B918-46AE-876E-689030AE4889}" srcOrd="2" destOrd="0" parTransId="{599DD8CB-3043-4358-93D6-FE5E7430518F}" sibTransId="{F8DEC471-99D6-4703-86D1-CD0A41F21FAA}"/>
    <dgm:cxn modelId="{0B4B648A-FB5F-4F3D-AE6A-FA09D0516307}" type="presOf" srcId="{1269F1E5-3C3C-43D2-94A3-B81CE4DA5DFF}" destId="{20A3C950-D268-4245-8D14-6BE8D38F08C1}" srcOrd="0" destOrd="0" presId="urn:microsoft.com/office/officeart/2008/layout/VerticalCurvedList"/>
    <dgm:cxn modelId="{DADF6AEE-20B3-4451-BCE8-C73179BEF082}" srcId="{46AF32CB-814A-42C5-8010-705A9AC53404}" destId="{77F4577E-ECE7-4859-ADBF-244A87EFCB68}" srcOrd="1" destOrd="0" parTransId="{C44F60D7-185C-4D77-90C6-1E9A980553AA}" sibTransId="{CEE8A42D-D382-4220-AE8B-E1DDBB7B1DCF}"/>
    <dgm:cxn modelId="{624E541F-62FE-41CD-BE14-AC4A7DDEB9AB}" srcId="{46AF32CB-814A-42C5-8010-705A9AC53404}" destId="{1269F1E5-3C3C-43D2-94A3-B81CE4DA5DFF}" srcOrd="0" destOrd="0" parTransId="{50236925-1A45-4D61-BE5D-68D20DCB6DC9}" sibTransId="{21F46853-E29D-47A3-9FF1-473D7D9901B2}"/>
    <dgm:cxn modelId="{362B4A20-A4A0-4F1B-A25A-86A7967FC694}" type="presParOf" srcId="{F0BBF293-F3EF-4368-B61E-70665A902103}" destId="{35AA9725-30A6-4DAC-B78E-D0250F1AFA41}" srcOrd="0" destOrd="0" presId="urn:microsoft.com/office/officeart/2008/layout/VerticalCurvedList"/>
    <dgm:cxn modelId="{EB5A43A2-FEB0-428B-A338-41329643E900}" type="presParOf" srcId="{35AA9725-30A6-4DAC-B78E-D0250F1AFA41}" destId="{8E150F95-8D80-4DAA-8338-AB6CEE8F4C0A}" srcOrd="0" destOrd="0" presId="urn:microsoft.com/office/officeart/2008/layout/VerticalCurvedList"/>
    <dgm:cxn modelId="{0B6632C3-79BB-478A-A3A3-DD3E3D38F458}" type="presParOf" srcId="{8E150F95-8D80-4DAA-8338-AB6CEE8F4C0A}" destId="{3AA9C5FC-8DF0-48CE-8C40-6C94B18F3E7D}" srcOrd="0" destOrd="0" presId="urn:microsoft.com/office/officeart/2008/layout/VerticalCurvedList"/>
    <dgm:cxn modelId="{138AC7EF-E4BB-42F9-9A8F-0A63EAE29F95}" type="presParOf" srcId="{8E150F95-8D80-4DAA-8338-AB6CEE8F4C0A}" destId="{4BC4B394-7B28-4650-9B8B-F67B954F1FEB}" srcOrd="1" destOrd="0" presId="urn:microsoft.com/office/officeart/2008/layout/VerticalCurvedList"/>
    <dgm:cxn modelId="{1141DA31-8A4A-471D-8294-3177F10F340C}" type="presParOf" srcId="{8E150F95-8D80-4DAA-8338-AB6CEE8F4C0A}" destId="{6F4B750A-D6E8-486D-9C88-07F05B3CE1C8}" srcOrd="2" destOrd="0" presId="urn:microsoft.com/office/officeart/2008/layout/VerticalCurvedList"/>
    <dgm:cxn modelId="{949924EF-2919-4C18-ABFD-89356D61913A}" type="presParOf" srcId="{8E150F95-8D80-4DAA-8338-AB6CEE8F4C0A}" destId="{010FD2FB-1905-4F70-B8E6-E645D186514F}" srcOrd="3" destOrd="0" presId="urn:microsoft.com/office/officeart/2008/layout/VerticalCurvedList"/>
    <dgm:cxn modelId="{BA7AF669-2DAC-4313-B34B-E54D0CDD970E}" type="presParOf" srcId="{35AA9725-30A6-4DAC-B78E-D0250F1AFA41}" destId="{20A3C950-D268-4245-8D14-6BE8D38F08C1}" srcOrd="1" destOrd="0" presId="urn:microsoft.com/office/officeart/2008/layout/VerticalCurvedList"/>
    <dgm:cxn modelId="{AE7881B9-D211-4A39-A660-645E88EFA820}" type="presParOf" srcId="{35AA9725-30A6-4DAC-B78E-D0250F1AFA41}" destId="{E12B0013-732E-4F05-90A7-EEA338E03FB1}" srcOrd="2" destOrd="0" presId="urn:microsoft.com/office/officeart/2008/layout/VerticalCurvedList"/>
    <dgm:cxn modelId="{948F4EAE-BB9C-4627-8BC6-D6B16E30629C}" type="presParOf" srcId="{E12B0013-732E-4F05-90A7-EEA338E03FB1}" destId="{35F0D0ED-7EC4-408F-8887-8391A6A1ED81}" srcOrd="0" destOrd="0" presId="urn:microsoft.com/office/officeart/2008/layout/VerticalCurvedList"/>
    <dgm:cxn modelId="{297C40CF-819C-42FB-9FA2-B3E5DE68A783}" type="presParOf" srcId="{35AA9725-30A6-4DAC-B78E-D0250F1AFA41}" destId="{6CE332D1-F00E-4181-BCE8-D021BE9F2B86}" srcOrd="3" destOrd="0" presId="urn:microsoft.com/office/officeart/2008/layout/VerticalCurvedList"/>
    <dgm:cxn modelId="{C9E1576A-2D1C-430B-B08F-C6B54C3B9C07}" type="presParOf" srcId="{35AA9725-30A6-4DAC-B78E-D0250F1AFA41}" destId="{CF24DEAF-4B69-4E66-9786-6CB5EDD29E19}" srcOrd="4" destOrd="0" presId="urn:microsoft.com/office/officeart/2008/layout/VerticalCurvedList"/>
    <dgm:cxn modelId="{D3A3FF07-93B9-4C99-AB0B-D5995DAB0675}" type="presParOf" srcId="{CF24DEAF-4B69-4E66-9786-6CB5EDD29E19}" destId="{5758640D-725A-4EB6-9010-77EF56180DE4}" srcOrd="0" destOrd="0" presId="urn:microsoft.com/office/officeart/2008/layout/VerticalCurvedList"/>
    <dgm:cxn modelId="{1338AD32-704A-44FC-AC82-5B045CBFCC8C}" type="presParOf" srcId="{35AA9725-30A6-4DAC-B78E-D0250F1AFA41}" destId="{1CDB6312-E67B-4F72-AC9F-989F5CB7C677}" srcOrd="5" destOrd="0" presId="urn:microsoft.com/office/officeart/2008/layout/VerticalCurvedList"/>
    <dgm:cxn modelId="{1101F9AF-7B2B-4408-B47F-C6C060F93FE4}" type="presParOf" srcId="{35AA9725-30A6-4DAC-B78E-D0250F1AFA41}" destId="{6771C39A-DA4B-436A-A7AC-DCE761FFF484}" srcOrd="6" destOrd="0" presId="urn:microsoft.com/office/officeart/2008/layout/VerticalCurvedList"/>
    <dgm:cxn modelId="{687EA183-06D9-46AC-8357-B0CDE8559AFD}" type="presParOf" srcId="{6771C39A-DA4B-436A-A7AC-DCE761FFF484}" destId="{5B6899E9-BCB5-486A-93C5-7306EA73E659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C4B394-7B28-4650-9B8B-F67B954F1FEB}">
      <dsp:nvSpPr>
        <dsp:cNvPr id="0" name=""/>
        <dsp:cNvSpPr/>
      </dsp:nvSpPr>
      <dsp:spPr>
        <a:xfrm>
          <a:off x="-6355897" y="-962303"/>
          <a:ext cx="7487997" cy="7487997"/>
        </a:xfrm>
        <a:prstGeom prst="blockArc">
          <a:avLst>
            <a:gd name="adj1" fmla="val 18900000"/>
            <a:gd name="adj2" fmla="val 2700000"/>
            <a:gd name="adj3" fmla="val 288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A3C950-D268-4245-8D14-6BE8D38F08C1}">
      <dsp:nvSpPr>
        <dsp:cNvPr id="0" name=""/>
        <dsp:cNvSpPr/>
      </dsp:nvSpPr>
      <dsp:spPr>
        <a:xfrm>
          <a:off x="628058" y="472543"/>
          <a:ext cx="8053993" cy="1280269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3188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accent1">
                  <a:lumMod val="50000"/>
                </a:schemeClr>
              </a:solidFill>
            </a:rPr>
            <a:t>Привитие детям разумной осторожности и бдительности 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i="1" kern="1200" dirty="0" smtClean="0">
              <a:solidFill>
                <a:schemeClr val="accent1">
                  <a:lumMod val="50000"/>
                </a:schemeClr>
              </a:solidFill>
            </a:rPr>
            <a:t>От того, как ребенок отреагирует на неожиданную ситуацию или опасность, будет зависеть его здоровье, и вполне может быть – и жизнь. </a:t>
          </a:r>
          <a:endParaRPr lang="ru-RU" sz="1600" i="1" kern="1200" dirty="0">
            <a:solidFill>
              <a:schemeClr val="accent1">
                <a:lumMod val="50000"/>
              </a:schemeClr>
            </a:solidFill>
          </a:endParaRPr>
        </a:p>
      </dsp:txBody>
      <dsp:txXfrm>
        <a:off x="628058" y="472543"/>
        <a:ext cx="8053993" cy="1280269"/>
      </dsp:txXfrm>
    </dsp:sp>
    <dsp:sp modelId="{35F0D0ED-7EC4-408F-8887-8391A6A1ED81}">
      <dsp:nvSpPr>
        <dsp:cNvPr id="0" name=""/>
        <dsp:cNvSpPr/>
      </dsp:nvSpPr>
      <dsp:spPr>
        <a:xfrm>
          <a:off x="9504" y="417254"/>
          <a:ext cx="1390847" cy="1390847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E332D1-F00E-4181-BCE8-D021BE9F2B86}">
      <dsp:nvSpPr>
        <dsp:cNvPr id="0" name=""/>
        <dsp:cNvSpPr/>
      </dsp:nvSpPr>
      <dsp:spPr>
        <a:xfrm>
          <a:off x="994063" y="2144164"/>
          <a:ext cx="7726441" cy="1275062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3188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accent1">
                  <a:lumMod val="50000"/>
                </a:schemeClr>
              </a:solidFill>
            </a:rPr>
            <a:t>Эффективная информационная работа 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i="1" kern="1200" dirty="0" smtClean="0">
              <a:solidFill>
                <a:schemeClr val="accent1">
                  <a:lumMod val="50000"/>
                </a:schemeClr>
              </a:solidFill>
            </a:rPr>
            <a:t>В качестве практической помощи  могут служить размещенные на сайте СУСК России по Чувашии  памятки, которые содержат основные правила безопасности, рекомендации по поведению детей в опасных ситуациях.</a:t>
          </a:r>
          <a:endParaRPr lang="ru-RU" sz="1600" i="1" kern="1200" dirty="0">
            <a:solidFill>
              <a:schemeClr val="accent1">
                <a:lumMod val="50000"/>
              </a:schemeClr>
            </a:solidFill>
          </a:endParaRPr>
        </a:p>
      </dsp:txBody>
      <dsp:txXfrm>
        <a:off x="994063" y="2144164"/>
        <a:ext cx="7726441" cy="1275062"/>
      </dsp:txXfrm>
    </dsp:sp>
    <dsp:sp modelId="{5758640D-725A-4EB6-9010-77EF56180DE4}">
      <dsp:nvSpPr>
        <dsp:cNvPr id="0" name=""/>
        <dsp:cNvSpPr/>
      </dsp:nvSpPr>
      <dsp:spPr>
        <a:xfrm>
          <a:off x="413962" y="2086271"/>
          <a:ext cx="1390847" cy="1390847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DB6312-E67B-4F72-AC9F-989F5CB7C677}">
      <dsp:nvSpPr>
        <dsp:cNvPr id="0" name=""/>
        <dsp:cNvSpPr/>
      </dsp:nvSpPr>
      <dsp:spPr>
        <a:xfrm>
          <a:off x="570386" y="3815785"/>
          <a:ext cx="8169337" cy="1269855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3188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accent1">
                  <a:lumMod val="50000"/>
                </a:schemeClr>
              </a:solidFill>
            </a:rPr>
            <a:t>Работа с детьми «группы риска» 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i="1" kern="1200" dirty="0" smtClean="0">
              <a:solidFill>
                <a:schemeClr val="accent1">
                  <a:lumMod val="50000"/>
                </a:schemeClr>
              </a:solidFill>
            </a:rPr>
            <a:t>Высокой степени риска подвержены несовершеннолетние, находящиеся без должного надзора со стороны взрослых, склонные к самовольным уходам из дома, состоящие на профилактическом учете. </a:t>
          </a:r>
          <a:endParaRPr lang="ru-RU" sz="1600" i="1" kern="1200" dirty="0">
            <a:solidFill>
              <a:schemeClr val="accent1">
                <a:lumMod val="50000"/>
              </a:schemeClr>
            </a:solidFill>
          </a:endParaRPr>
        </a:p>
      </dsp:txBody>
      <dsp:txXfrm>
        <a:off x="570386" y="3815785"/>
        <a:ext cx="8169337" cy="1269855"/>
      </dsp:txXfrm>
    </dsp:sp>
    <dsp:sp modelId="{5B6899E9-BCB5-486A-93C5-7306EA73E659}">
      <dsp:nvSpPr>
        <dsp:cNvPr id="0" name=""/>
        <dsp:cNvSpPr/>
      </dsp:nvSpPr>
      <dsp:spPr>
        <a:xfrm>
          <a:off x="9504" y="3755288"/>
          <a:ext cx="1390847" cy="1390847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AB86F7-9959-4A73-9318-5F42701E7420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718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9428163"/>
            <a:ext cx="29718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AF2013-0F4A-4104-8598-6855FD82F1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22936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7" y="2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A31208-40B8-41E0-985C-D435BA9B0635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1" y="4715155"/>
            <a:ext cx="5486400" cy="4466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28585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7" y="9428585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3756FE-60A0-404C-9AED-611448B293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00531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47738" y="744538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BA6E20A-40CF-4EBF-9C75-0FAA42B46157}" type="slidenum">
              <a:rPr lang="ru-RU" smtClean="0"/>
              <a:pPr>
                <a:defRPr/>
              </a:pPr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83253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47738" y="744538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BA6E20A-40CF-4EBF-9C75-0FAA42B46157}" type="slidenum">
              <a:rPr lang="ru-RU" smtClean="0"/>
              <a:pPr>
                <a:defRPr/>
              </a:pPr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83253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47738" y="744538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BA6E20A-40CF-4EBF-9C75-0FAA42B46157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83253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47738" y="744538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BA6E20A-40CF-4EBF-9C75-0FAA42B46157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83253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47738" y="744538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BA6E20A-40CF-4EBF-9C75-0FAA42B46157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83253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47738" y="744538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BA6E20A-40CF-4EBF-9C75-0FAA42B46157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83253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581DA-9E10-4AD8-BBD6-DBC2297BD8D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24.02.2021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D423F-B9B4-440B-B276-E5368749B6E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16063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F43C7-96EB-4E40-80B4-BC57DBC99B7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24.02.2021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D423F-B9B4-440B-B276-E5368749B6E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90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FEAFC-D8FA-41F2-9224-FD6047BF2BC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24.02.2021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D423F-B9B4-440B-B276-E5368749B6E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84295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A0984-E726-470A-B851-5D81DC6C1EB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24.02.2021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D423F-B9B4-440B-B276-E5368749B6E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19666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41951-4721-4616-AC45-B78366CA214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24.02.2021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D423F-B9B4-440B-B276-E5368749B6E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7914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3A097-1C24-4205-BE41-140BCC9A331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24.02.2021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D423F-B9B4-440B-B276-E5368749B6E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0883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19974-0C93-4050-B92B-208259B6F5B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24.02.2021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D423F-B9B4-440B-B276-E5368749B6E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548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A8012-39B9-490B-8D59-FE5344CCA93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24.02.2021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D423F-B9B4-440B-B276-E5368749B6E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2196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468E-7E8D-4E81-82E8-460E8332BBD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24.02.2021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D423F-B9B4-440B-B276-E5368749B6E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94419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F15E7-A70E-4860-B3D8-8B9854D4FF5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24.02.2021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D423F-B9B4-440B-B276-E5368749B6E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97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A6F9E-E3A6-4689-A534-41FD8C52653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24.02.2021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D423F-B9B4-440B-B276-E5368749B6E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9410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75648B-B615-455F-8447-33441E39767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24.02.2021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AD423F-B9B4-440B-B276-E5368749B6E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146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0" r:id="rId1"/>
    <p:sldLayoutId id="2147483951" r:id="rId2"/>
    <p:sldLayoutId id="2147483952" r:id="rId3"/>
    <p:sldLayoutId id="2147483953" r:id="rId4"/>
    <p:sldLayoutId id="2147483954" r:id="rId5"/>
    <p:sldLayoutId id="2147483955" r:id="rId6"/>
    <p:sldLayoutId id="2147483956" r:id="rId7"/>
    <p:sldLayoutId id="2147483957" r:id="rId8"/>
    <p:sldLayoutId id="2147483958" r:id="rId9"/>
    <p:sldLayoutId id="2147483959" r:id="rId10"/>
    <p:sldLayoutId id="2147483960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67400" y="3673477"/>
            <a:ext cx="2736850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b="1" dirty="0">
              <a:solidFill>
                <a:srgbClr val="F79646"/>
              </a:solidFill>
              <a:latin typeface="Arial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b="1" dirty="0">
              <a:solidFill>
                <a:srgbClr val="F79646"/>
              </a:solidFill>
              <a:latin typeface="Arial" charset="0"/>
              <a:cs typeface="Arial" charset="0"/>
            </a:endParaRPr>
          </a:p>
        </p:txBody>
      </p:sp>
      <p:sp>
        <p:nvSpPr>
          <p:cNvPr id="13316" name="Прямоугольник 7"/>
          <p:cNvSpPr>
            <a:spLocks noChangeArrowheads="1"/>
          </p:cNvSpPr>
          <p:nvPr/>
        </p:nvSpPr>
        <p:spPr bwMode="auto">
          <a:xfrm>
            <a:off x="5795965" y="5013327"/>
            <a:ext cx="30956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rgbClr val="7F7F7F"/>
                </a:solidFill>
                <a:latin typeface="Century Gothic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Courier New" pitchFamily="49" charset="0"/>
              <a:buChar char="o"/>
              <a:defRPr sz="1600">
                <a:solidFill>
                  <a:srgbClr val="7F7F7F"/>
                </a:solidFill>
                <a:latin typeface="Century Gothic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1600">
                <a:solidFill>
                  <a:srgbClr val="7F7F7F"/>
                </a:solidFill>
                <a:latin typeface="Century Gothic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Courier New" pitchFamily="49" charset="0"/>
              <a:buChar char="o"/>
              <a:defRPr sz="1600">
                <a:solidFill>
                  <a:srgbClr val="7F7F7F"/>
                </a:solidFill>
                <a:latin typeface="Century Gothic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•"/>
              <a:defRPr sz="1600">
                <a:solidFill>
                  <a:srgbClr val="7F7F7F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>
                <a:solidFill>
                  <a:srgbClr val="7F7F7F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>
                <a:solidFill>
                  <a:srgbClr val="7F7F7F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>
                <a:solidFill>
                  <a:srgbClr val="7F7F7F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>
                <a:solidFill>
                  <a:srgbClr val="7F7F7F"/>
                </a:solidFill>
                <a:latin typeface="Century Gothic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ru-RU" sz="1800" b="1" dirty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800" b="1" dirty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13318" name="Прямоугольник 1"/>
          <p:cNvSpPr>
            <a:spLocks noChangeArrowheads="1"/>
          </p:cNvSpPr>
          <p:nvPr/>
        </p:nvSpPr>
        <p:spPr bwMode="auto">
          <a:xfrm>
            <a:off x="162794" y="2650267"/>
            <a:ext cx="8728794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600" b="1" dirty="0">
                <a:solidFill>
                  <a:schemeClr val="tx2"/>
                </a:solidFill>
                <a:latin typeface="Calibri"/>
                <a:cs typeface="Arial" charset="0"/>
              </a:rPr>
              <a:t> </a:t>
            </a:r>
            <a:r>
              <a:rPr lang="ru-RU" sz="3200" b="1" dirty="0">
                <a:solidFill>
                  <a:schemeClr val="tx2"/>
                </a:solidFill>
                <a:latin typeface="Calibri"/>
                <a:cs typeface="Arial" charset="0"/>
              </a:rPr>
              <a:t>О профилактике преступлений, </a:t>
            </a:r>
            <a:r>
              <a:rPr lang="ru-RU" sz="3200" b="1" dirty="0" smtClean="0">
                <a:solidFill>
                  <a:schemeClr val="tx2"/>
                </a:solidFill>
                <a:latin typeface="Calibri"/>
                <a:cs typeface="Arial" charset="0"/>
              </a:rPr>
              <a:t>совершаемых </a:t>
            </a:r>
            <a:r>
              <a:rPr lang="ru-RU" sz="3200" b="1" dirty="0">
                <a:solidFill>
                  <a:schemeClr val="tx2"/>
                </a:solidFill>
                <a:latin typeface="Calibri"/>
                <a:cs typeface="Arial" charset="0"/>
              </a:rPr>
              <a:t>против половой неприкосновенности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3200" b="1" dirty="0">
                <a:solidFill>
                  <a:schemeClr val="tx2"/>
                </a:solidFill>
                <a:latin typeface="Calibri"/>
                <a:cs typeface="Arial" charset="0"/>
              </a:rPr>
              <a:t>и половой свободы несовершеннолетних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1043608" y="4361837"/>
            <a:ext cx="6912768" cy="32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043608" y="2417621"/>
            <a:ext cx="6912768" cy="32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1"/>
          <p:cNvSpPr>
            <a:spLocks noChangeArrowheads="1"/>
          </p:cNvSpPr>
          <p:nvPr/>
        </p:nvSpPr>
        <p:spPr bwMode="auto">
          <a:xfrm>
            <a:off x="611560" y="5680434"/>
            <a:ext cx="316835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schemeClr val="tx2"/>
                </a:solidFill>
                <a:latin typeface="Calibri"/>
                <a:cs typeface="Arial" charset="0"/>
              </a:rPr>
              <a:t>Информация для родителей (иных законных представителей) несовершеннолетних детей</a:t>
            </a:r>
            <a:endParaRPr lang="ru-RU" sz="1600" dirty="0">
              <a:solidFill>
                <a:schemeClr val="tx2"/>
              </a:solidFill>
              <a:latin typeface="Calibri"/>
              <a:cs typeface="Arial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6419" y="44624"/>
            <a:ext cx="3007367" cy="2366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8031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0" y="404664"/>
            <a:ext cx="233390" cy="576064"/>
          </a:xfrm>
          <a:prstGeom prst="rect">
            <a:avLst/>
          </a:prstGeom>
          <a:solidFill>
            <a:srgbClr val="0077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8982618" y="404664"/>
            <a:ext cx="161382" cy="576064"/>
          </a:xfrm>
          <a:prstGeom prst="rect">
            <a:avLst/>
          </a:prstGeom>
          <a:solidFill>
            <a:srgbClr val="00B8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Выноска 1 (с границей) 13"/>
          <p:cNvSpPr/>
          <p:nvPr/>
        </p:nvSpPr>
        <p:spPr>
          <a:xfrm>
            <a:off x="3788966" y="2347228"/>
            <a:ext cx="5247530" cy="1225791"/>
          </a:xfrm>
          <a:prstGeom prst="accentCallout1">
            <a:avLst>
              <a:gd name="adj1" fmla="val 18750"/>
              <a:gd name="adj2" fmla="val 1372"/>
              <a:gd name="adj3" fmla="val 50336"/>
              <a:gd name="adj4" fmla="val -8452"/>
            </a:avLst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08" tIns="45704" rIns="91408" bIns="45704" rtlCol="0" anchor="ctr"/>
          <a:lstStyle/>
          <a:p>
            <a:pPr marL="12696" marR="247553" defTabSz="914047">
              <a:lnSpc>
                <a:spcPts val="1899"/>
              </a:lnSpc>
            </a:pPr>
            <a:endParaRPr lang="ru-RU" sz="2400" spc="30" dirty="0">
              <a:solidFill>
                <a:srgbClr val="474747"/>
              </a:solidFill>
              <a:cs typeface="Calibri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75656" y="260648"/>
            <a:ext cx="62646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700" b="1" cap="all" dirty="0" smtClean="0">
                <a:solidFill>
                  <a:schemeClr val="tx2"/>
                </a:solidFill>
                <a:latin typeface="+mj-lt"/>
              </a:rPr>
              <a:t>Статистика преступлений</a:t>
            </a:r>
            <a:endParaRPr lang="ru-RU" sz="2700" b="1" cap="all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40" name="Прямоугольник 39"/>
          <p:cNvSpPr/>
          <p:nvPr/>
        </p:nvSpPr>
        <p:spPr>
          <a:xfrm rot="10800000">
            <a:off x="1100983" y="2348880"/>
            <a:ext cx="7361735" cy="45719"/>
          </a:xfrm>
          <a:prstGeom prst="rect">
            <a:avLst/>
          </a:prstGeom>
          <a:gradFill flip="none" rotWithShape="1">
            <a:gsLst>
              <a:gs pos="22000">
                <a:srgbClr val="008CD2">
                  <a:lumMod val="98000"/>
                </a:srgbClr>
              </a:gs>
              <a:gs pos="100000">
                <a:srgbClr val="00B8AF"/>
              </a:gs>
              <a:gs pos="44000">
                <a:schemeClr val="accent1">
                  <a:tint val="23500"/>
                  <a:satMod val="160000"/>
                  <a:lumMod val="79000"/>
                </a:schemeClr>
              </a:gs>
            </a:gsLst>
            <a:lin ang="108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2" name="Прямоугольник 41"/>
          <p:cNvSpPr/>
          <p:nvPr/>
        </p:nvSpPr>
        <p:spPr>
          <a:xfrm>
            <a:off x="251520" y="5301208"/>
            <a:ext cx="6912768" cy="369332"/>
          </a:xfrm>
          <a:prstGeom prst="rect">
            <a:avLst/>
          </a:prstGeom>
          <a:effectLst>
            <a:outerShdw blurRad="50800" dist="50800" dir="5400000" algn="ctr" rotWithShape="0">
              <a:schemeClr val="accent5">
                <a:lumMod val="60000"/>
                <a:lumOff val="4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причины данной 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тенденции:</a:t>
            </a:r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741584" y="5592142"/>
            <a:ext cx="8078888" cy="1077218"/>
          </a:xfrm>
          <a:prstGeom prst="rect">
            <a:avLst/>
          </a:prstGeom>
          <a:effectLst>
            <a:glow rad="127000">
              <a:schemeClr val="accent1">
                <a:lumMod val="40000"/>
                <a:lumOff val="60000"/>
              </a:schemeClr>
            </a:glow>
          </a:effectLst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активизация работы по проверке информации медицинских организаций о лицах женского пола, не достигших 16 лет, которые поставлены на учет </a:t>
            </a:r>
            <a:r>
              <a:rPr lang="ru-RU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беременности</a:t>
            </a:r>
            <a:r>
              <a:rPr lang="ru-RU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</a:p>
          <a:p>
            <a:r>
              <a:rPr lang="ru-RU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несоблюдение детьми элементарных требований безопасного поведения.</a:t>
            </a:r>
          </a:p>
        </p:txBody>
      </p:sp>
      <p:sp>
        <p:nvSpPr>
          <p:cNvPr id="23" name="Прямоугольник 22"/>
          <p:cNvSpPr/>
          <p:nvPr/>
        </p:nvSpPr>
        <p:spPr>
          <a:xfrm rot="10800000">
            <a:off x="1475656" y="908721"/>
            <a:ext cx="7200800" cy="45720"/>
          </a:xfrm>
          <a:prstGeom prst="rect">
            <a:avLst/>
          </a:prstGeom>
          <a:gradFill flip="none" rotWithShape="1">
            <a:gsLst>
              <a:gs pos="22000">
                <a:srgbClr val="008CD2">
                  <a:lumMod val="98000"/>
                </a:srgbClr>
              </a:gs>
              <a:gs pos="100000">
                <a:srgbClr val="00B8AF"/>
              </a:gs>
              <a:gs pos="44000">
                <a:schemeClr val="accent1">
                  <a:tint val="23500"/>
                  <a:satMod val="160000"/>
                  <a:lumMod val="79000"/>
                </a:schemeClr>
              </a:gs>
            </a:gsLst>
            <a:lin ang="108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33FFA335-FFE2-42E4-B541-542072EED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80575" y="6518349"/>
            <a:ext cx="2133600" cy="365125"/>
          </a:xfrm>
        </p:spPr>
        <p:txBody>
          <a:bodyPr/>
          <a:lstStyle/>
          <a:p>
            <a:fld id="{71AD423F-B9B4-440B-B276-E5368749B6E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251520" y="2708920"/>
            <a:ext cx="7632848" cy="369332"/>
          </a:xfrm>
          <a:prstGeom prst="rect">
            <a:avLst/>
          </a:prstGeom>
          <a:effectLst>
            <a:outerShdw blurRad="50800" dist="50800" dir="5400000" algn="ctr" rotWithShape="0">
              <a:schemeClr val="accent5">
                <a:lumMod val="60000"/>
                <a:lumOff val="4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Зарегистрированы следующие категории преступлений: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683568" y="3125286"/>
            <a:ext cx="8299050" cy="1815882"/>
          </a:xfrm>
          <a:prstGeom prst="rect">
            <a:avLst/>
          </a:prstGeom>
          <a:effectLst>
            <a:glow rad="127000">
              <a:schemeClr val="accent1">
                <a:lumMod val="40000"/>
                <a:lumOff val="60000"/>
              </a:schemeClr>
            </a:glow>
          </a:effectLst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ст</a:t>
            </a:r>
            <a:r>
              <a:rPr lang="ru-RU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131 УК РФ (изнасилование) – 6 (в 2019 г. – 7); </a:t>
            </a:r>
          </a:p>
          <a:p>
            <a:r>
              <a:rPr lang="ru-RU" sz="16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ст</a:t>
            </a:r>
            <a:r>
              <a:rPr lang="ru-RU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132 УК РФ (насильственные действия сексуального характера) – 27 (в 2019 г. – 18);</a:t>
            </a:r>
          </a:p>
          <a:p>
            <a:r>
              <a:rPr lang="ru-RU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ст</a:t>
            </a:r>
            <a:r>
              <a:rPr lang="ru-RU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133 УК РФ (понуждение к действиям сексуального характера) – 1 (в 2019 г. – 1);</a:t>
            </a:r>
          </a:p>
          <a:p>
            <a:r>
              <a:rPr lang="ru-RU" sz="16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ст</a:t>
            </a:r>
            <a:r>
              <a:rPr lang="ru-RU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134 УК РФ (половое сношение и иные действия сексуального характера с лицом, не достигшим 16-летнего возраста) – 52 (в 2019 г. – 29);</a:t>
            </a:r>
          </a:p>
          <a:p>
            <a:r>
              <a:rPr lang="ru-RU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ст</a:t>
            </a:r>
            <a:r>
              <a:rPr lang="ru-RU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135 УК РФ (развратные действия) – 13 (в 2019 г. – 11).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251520" y="1281534"/>
            <a:ext cx="8731098" cy="923330"/>
          </a:xfrm>
          <a:prstGeom prst="rect">
            <a:avLst/>
          </a:prstGeom>
          <a:effectLst>
            <a:outerShdw blurRad="50800" dist="50800" dir="5400000" algn="ctr" rotWithShape="0">
              <a:schemeClr val="accent5">
                <a:lumMod val="60000"/>
                <a:lumOff val="4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итогам 2020 года 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Чувашской Республике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произошел рост количества преступлений против половой неприкосновенности и половой свободы несовершеннолетних на 50 % (с 66 до 99 преступлений)</a:t>
            </a:r>
          </a:p>
        </p:txBody>
      </p:sp>
      <p:sp>
        <p:nvSpPr>
          <p:cNvPr id="30" name="Прямоугольник 29"/>
          <p:cNvSpPr/>
          <p:nvPr/>
        </p:nvSpPr>
        <p:spPr>
          <a:xfrm rot="10800000">
            <a:off x="1115616" y="5039464"/>
            <a:ext cx="7361735" cy="45719"/>
          </a:xfrm>
          <a:prstGeom prst="rect">
            <a:avLst/>
          </a:prstGeom>
          <a:gradFill flip="none" rotWithShape="1">
            <a:gsLst>
              <a:gs pos="22000">
                <a:srgbClr val="008CD2">
                  <a:lumMod val="98000"/>
                </a:srgbClr>
              </a:gs>
              <a:gs pos="100000">
                <a:srgbClr val="00B8AF"/>
              </a:gs>
              <a:gs pos="44000">
                <a:schemeClr val="accent1">
                  <a:tint val="23500"/>
                  <a:satMod val="160000"/>
                  <a:lumMod val="79000"/>
                </a:schemeClr>
              </a:gs>
            </a:gsLst>
            <a:lin ang="108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90" y="44624"/>
            <a:ext cx="1440160" cy="1133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3101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0" y="404664"/>
            <a:ext cx="233390" cy="576064"/>
          </a:xfrm>
          <a:prstGeom prst="rect">
            <a:avLst/>
          </a:prstGeom>
          <a:solidFill>
            <a:srgbClr val="0077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8982618" y="404664"/>
            <a:ext cx="161382" cy="576064"/>
          </a:xfrm>
          <a:prstGeom prst="rect">
            <a:avLst/>
          </a:prstGeom>
          <a:solidFill>
            <a:srgbClr val="00B8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937769" y="259359"/>
            <a:ext cx="7491413" cy="476251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endParaRPr lang="ru-RU" sz="2800" b="1" cap="all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4" name="Выноска 1 (с границей) 13"/>
          <p:cNvSpPr/>
          <p:nvPr/>
        </p:nvSpPr>
        <p:spPr>
          <a:xfrm>
            <a:off x="3788966" y="2347228"/>
            <a:ext cx="5247530" cy="1225791"/>
          </a:xfrm>
          <a:prstGeom prst="accentCallout1">
            <a:avLst>
              <a:gd name="adj1" fmla="val 18750"/>
              <a:gd name="adj2" fmla="val 1372"/>
              <a:gd name="adj3" fmla="val 50336"/>
              <a:gd name="adj4" fmla="val -8452"/>
            </a:avLst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08" tIns="45704" rIns="91408" bIns="45704" rtlCol="0" anchor="ctr"/>
          <a:lstStyle/>
          <a:p>
            <a:pPr marL="12696" marR="247553" defTabSz="914047">
              <a:lnSpc>
                <a:spcPts val="1899"/>
              </a:lnSpc>
            </a:pPr>
            <a:endParaRPr lang="ru-RU" sz="2400" spc="30" dirty="0">
              <a:solidFill>
                <a:srgbClr val="474747"/>
              </a:solidFill>
              <a:cs typeface="Calibri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31640" y="260648"/>
            <a:ext cx="77089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cap="all" dirty="0" smtClean="0">
                <a:solidFill>
                  <a:schemeClr val="tx2"/>
                </a:solidFill>
                <a:latin typeface="+mj-lt"/>
              </a:rPr>
              <a:t>Половозрастная классификация потерпевших</a:t>
            </a:r>
            <a:endParaRPr lang="ru-RU" sz="2400" b="1" cap="all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40" name="Прямоугольник 39"/>
          <p:cNvSpPr/>
          <p:nvPr/>
        </p:nvSpPr>
        <p:spPr>
          <a:xfrm rot="10800000">
            <a:off x="1100983" y="2375168"/>
            <a:ext cx="7361735" cy="45719"/>
          </a:xfrm>
          <a:prstGeom prst="rect">
            <a:avLst/>
          </a:prstGeom>
          <a:gradFill flip="none" rotWithShape="1">
            <a:gsLst>
              <a:gs pos="22000">
                <a:srgbClr val="008CD2">
                  <a:lumMod val="98000"/>
                </a:srgbClr>
              </a:gs>
              <a:gs pos="100000">
                <a:srgbClr val="00B8AF"/>
              </a:gs>
              <a:gs pos="44000">
                <a:schemeClr val="accent1">
                  <a:tint val="23500"/>
                  <a:satMod val="160000"/>
                  <a:lumMod val="79000"/>
                </a:schemeClr>
              </a:gs>
            </a:gsLst>
            <a:lin ang="108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2" name="Прямоугольник 41"/>
          <p:cNvSpPr/>
          <p:nvPr/>
        </p:nvSpPr>
        <p:spPr>
          <a:xfrm>
            <a:off x="251519" y="4437112"/>
            <a:ext cx="8225831" cy="646331"/>
          </a:xfrm>
          <a:prstGeom prst="rect">
            <a:avLst/>
          </a:prstGeom>
          <a:effectLst>
            <a:outerShdw blurRad="50800" dist="50800" dir="5400000" algn="ctr" rotWithShape="0">
              <a:schemeClr val="accent5">
                <a:lumMod val="60000"/>
                <a:lumOff val="4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Обстоятельства, способствовавшие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совершению 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преступлений – упущения в нравственном воспитании:</a:t>
            </a:r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741584" y="5085184"/>
            <a:ext cx="8078888" cy="1323439"/>
          </a:xfrm>
          <a:prstGeom prst="rect">
            <a:avLst/>
          </a:prstGeom>
          <a:effectLst>
            <a:glow rad="127000">
              <a:schemeClr val="accent1">
                <a:lumMod val="40000"/>
                <a:lumOff val="60000"/>
              </a:schemeClr>
            </a:glow>
          </a:effectLst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 юношей – неумение </a:t>
            </a:r>
            <a:r>
              <a:rPr lang="ru-RU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управлять половыми инстинктами, низкий уровень правовой </a:t>
            </a:r>
            <a:r>
              <a:rPr lang="ru-RU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культуры;</a:t>
            </a:r>
          </a:p>
          <a:p>
            <a:pPr marL="285750" indent="-285750">
              <a:buFontTx/>
              <a:buChar char="-"/>
            </a:pPr>
            <a:r>
              <a:rPr lang="ru-RU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 девушек –  </a:t>
            </a:r>
            <a:r>
              <a:rPr lang="ru-RU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неумение прогнозировать возникновение опасной ситуации и неспособность предотвратить ее, недопонимание последствий и рисков ранней половой жизни.</a:t>
            </a:r>
          </a:p>
        </p:txBody>
      </p:sp>
      <p:sp>
        <p:nvSpPr>
          <p:cNvPr id="23" name="Прямоугольник 22"/>
          <p:cNvSpPr/>
          <p:nvPr/>
        </p:nvSpPr>
        <p:spPr>
          <a:xfrm rot="10800000">
            <a:off x="1475656" y="908721"/>
            <a:ext cx="7200800" cy="45720"/>
          </a:xfrm>
          <a:prstGeom prst="rect">
            <a:avLst/>
          </a:prstGeom>
          <a:gradFill flip="none" rotWithShape="1">
            <a:gsLst>
              <a:gs pos="22000">
                <a:srgbClr val="008CD2">
                  <a:lumMod val="98000"/>
                </a:srgbClr>
              </a:gs>
              <a:gs pos="100000">
                <a:srgbClr val="00B8AF"/>
              </a:gs>
              <a:gs pos="44000">
                <a:schemeClr val="accent1">
                  <a:tint val="23500"/>
                  <a:satMod val="160000"/>
                  <a:lumMod val="79000"/>
                </a:schemeClr>
              </a:gs>
            </a:gsLst>
            <a:lin ang="108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33FFA335-FFE2-42E4-B541-542072EED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80575" y="6518349"/>
            <a:ext cx="2133600" cy="365125"/>
          </a:xfrm>
        </p:spPr>
        <p:txBody>
          <a:bodyPr/>
          <a:lstStyle/>
          <a:p>
            <a:fld id="{71AD423F-B9B4-440B-B276-E5368749B6E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251520" y="2708920"/>
            <a:ext cx="7632848" cy="369332"/>
          </a:xfrm>
          <a:prstGeom prst="rect">
            <a:avLst/>
          </a:prstGeom>
          <a:effectLst>
            <a:outerShdw blurRad="50800" dist="50800" dir="5400000" algn="ctr" rotWithShape="0">
              <a:schemeClr val="accent5">
                <a:lumMod val="60000"/>
                <a:lumOff val="4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Возраст несовершеннолетних 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потерпевших:</a:t>
            </a:r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683568" y="3068960"/>
            <a:ext cx="8299050" cy="830997"/>
          </a:xfrm>
          <a:prstGeom prst="rect">
            <a:avLst/>
          </a:prstGeom>
          <a:effectLst>
            <a:glow rad="127000">
              <a:schemeClr val="accent1">
                <a:lumMod val="40000"/>
                <a:lumOff val="60000"/>
              </a:schemeClr>
            </a:glow>
          </a:effectLst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от </a:t>
            </a:r>
            <a:r>
              <a:rPr lang="ru-RU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 до 10 лет – </a:t>
            </a:r>
            <a:r>
              <a:rPr lang="ru-RU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15;</a:t>
            </a:r>
          </a:p>
          <a:p>
            <a:r>
              <a:rPr lang="ru-RU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от </a:t>
            </a:r>
            <a:r>
              <a:rPr lang="ru-RU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 до 14 лет – </a:t>
            </a:r>
            <a:r>
              <a:rPr lang="ru-RU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28;</a:t>
            </a:r>
          </a:p>
          <a:p>
            <a:r>
              <a:rPr lang="ru-RU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от </a:t>
            </a:r>
            <a:r>
              <a:rPr lang="ru-RU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 до 17 лет – </a:t>
            </a:r>
            <a:r>
              <a:rPr lang="ru-RU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36.</a:t>
            </a:r>
            <a:endParaRPr lang="ru-RU" sz="16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251520" y="1628800"/>
            <a:ext cx="8424936" cy="646331"/>
          </a:xfrm>
          <a:prstGeom prst="rect">
            <a:avLst/>
          </a:prstGeom>
          <a:effectLst>
            <a:outerShdw blurRad="50800" dist="50800" dir="5400000" algn="ctr" rotWithShape="0">
              <a:schemeClr val="accent5">
                <a:lumMod val="60000"/>
                <a:lumOff val="4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2020 году потерпевшими от сексуального насилия признаны 79 детей (в 2019 г. – 60). Все пострадавшие являются лицами женского пола. </a:t>
            </a:r>
          </a:p>
        </p:txBody>
      </p:sp>
      <p:sp>
        <p:nvSpPr>
          <p:cNvPr id="30" name="Прямоугольник 29"/>
          <p:cNvSpPr/>
          <p:nvPr/>
        </p:nvSpPr>
        <p:spPr>
          <a:xfrm rot="10800000">
            <a:off x="1115616" y="4031352"/>
            <a:ext cx="7361735" cy="45719"/>
          </a:xfrm>
          <a:prstGeom prst="rect">
            <a:avLst/>
          </a:prstGeom>
          <a:gradFill flip="none" rotWithShape="1">
            <a:gsLst>
              <a:gs pos="22000">
                <a:srgbClr val="008CD2">
                  <a:lumMod val="98000"/>
                </a:srgbClr>
              </a:gs>
              <a:gs pos="100000">
                <a:srgbClr val="00B8AF"/>
              </a:gs>
              <a:gs pos="44000">
                <a:schemeClr val="accent1">
                  <a:tint val="23500"/>
                  <a:satMod val="160000"/>
                  <a:lumMod val="79000"/>
                </a:schemeClr>
              </a:gs>
            </a:gsLst>
            <a:lin ang="108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90" y="44624"/>
            <a:ext cx="1440160" cy="1133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4854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0" y="404664"/>
            <a:ext cx="233390" cy="576064"/>
          </a:xfrm>
          <a:prstGeom prst="rect">
            <a:avLst/>
          </a:prstGeom>
          <a:solidFill>
            <a:srgbClr val="0077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8982618" y="404664"/>
            <a:ext cx="161382" cy="576064"/>
          </a:xfrm>
          <a:prstGeom prst="rect">
            <a:avLst/>
          </a:prstGeom>
          <a:solidFill>
            <a:srgbClr val="00B8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 rot="10800000">
            <a:off x="1475656" y="908721"/>
            <a:ext cx="7200800" cy="45720"/>
          </a:xfrm>
          <a:prstGeom prst="rect">
            <a:avLst/>
          </a:prstGeom>
          <a:gradFill flip="none" rotWithShape="1">
            <a:gsLst>
              <a:gs pos="22000">
                <a:srgbClr val="008CD2">
                  <a:lumMod val="98000"/>
                </a:srgbClr>
              </a:gs>
              <a:gs pos="100000">
                <a:srgbClr val="00B8AF"/>
              </a:gs>
              <a:gs pos="44000">
                <a:schemeClr val="accent1">
                  <a:tint val="23500"/>
                  <a:satMod val="160000"/>
                  <a:lumMod val="79000"/>
                </a:schemeClr>
              </a:gs>
            </a:gsLst>
            <a:lin ang="108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937769" y="332656"/>
            <a:ext cx="7491413" cy="476251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endParaRPr lang="ru-RU" sz="2800" b="1" cap="all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4" name="Выноска 1 (с границей) 13"/>
          <p:cNvSpPr/>
          <p:nvPr/>
        </p:nvSpPr>
        <p:spPr>
          <a:xfrm>
            <a:off x="3788966" y="2347228"/>
            <a:ext cx="5247530" cy="1225791"/>
          </a:xfrm>
          <a:prstGeom prst="accentCallout1">
            <a:avLst>
              <a:gd name="adj1" fmla="val 18750"/>
              <a:gd name="adj2" fmla="val 1372"/>
              <a:gd name="adj3" fmla="val 50336"/>
              <a:gd name="adj4" fmla="val -8452"/>
            </a:avLst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08" tIns="45704" rIns="91408" bIns="45704" rtlCol="0" anchor="ctr"/>
          <a:lstStyle/>
          <a:p>
            <a:pPr marL="12696" marR="247553" defTabSz="914047">
              <a:lnSpc>
                <a:spcPts val="1899"/>
              </a:lnSpc>
            </a:pPr>
            <a:endParaRPr lang="ru-RU" sz="2400" spc="30" dirty="0">
              <a:solidFill>
                <a:srgbClr val="474747"/>
              </a:solidFill>
              <a:cs typeface="Calibri"/>
            </a:endParaRPr>
          </a:p>
        </p:txBody>
      </p:sp>
      <p:sp>
        <p:nvSpPr>
          <p:cNvPr id="24" name="Подзаголовок 1"/>
          <p:cNvSpPr txBox="1">
            <a:spLocks/>
          </p:cNvSpPr>
          <p:nvPr/>
        </p:nvSpPr>
        <p:spPr>
          <a:xfrm>
            <a:off x="899592" y="188640"/>
            <a:ext cx="8136904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2800" b="1" cap="all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ru-RU" sz="2700" dirty="0" smtClean="0"/>
              <a:t>Профилактические меры</a:t>
            </a:r>
            <a:endParaRPr lang="ru-RU" sz="2700" dirty="0"/>
          </a:p>
        </p:txBody>
      </p:sp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1C2B2D4B-2B57-42FC-8BCC-05C875377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29709" y="6492875"/>
            <a:ext cx="2133600" cy="365125"/>
          </a:xfrm>
        </p:spPr>
        <p:txBody>
          <a:bodyPr/>
          <a:lstStyle/>
          <a:p>
            <a:fld id="{71AD423F-B9B4-440B-B276-E5368749B6E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90" y="44624"/>
            <a:ext cx="1440160" cy="1133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716723618"/>
              </p:ext>
            </p:extLst>
          </p:nvPr>
        </p:nvGraphicFramePr>
        <p:xfrm>
          <a:off x="233390" y="1177977"/>
          <a:ext cx="8749228" cy="55633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821426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0" y="404664"/>
            <a:ext cx="233390" cy="576064"/>
          </a:xfrm>
          <a:prstGeom prst="rect">
            <a:avLst/>
          </a:prstGeom>
          <a:solidFill>
            <a:srgbClr val="0077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982618" y="404664"/>
            <a:ext cx="161382" cy="576064"/>
          </a:xfrm>
          <a:prstGeom prst="rect">
            <a:avLst/>
          </a:prstGeom>
          <a:solidFill>
            <a:srgbClr val="00B8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 rot="10800000">
            <a:off x="1475656" y="908722"/>
            <a:ext cx="6984776" cy="45719"/>
          </a:xfrm>
          <a:prstGeom prst="rect">
            <a:avLst/>
          </a:prstGeom>
          <a:gradFill flip="none" rotWithShape="1">
            <a:gsLst>
              <a:gs pos="22000">
                <a:srgbClr val="008CD2">
                  <a:lumMod val="98000"/>
                </a:srgbClr>
              </a:gs>
              <a:gs pos="100000">
                <a:srgbClr val="00B8AF"/>
              </a:gs>
              <a:gs pos="44000">
                <a:schemeClr val="accent1">
                  <a:tint val="23500"/>
                  <a:satMod val="160000"/>
                  <a:lumMod val="79000"/>
                </a:schemeClr>
              </a:gs>
            </a:gsLst>
            <a:lin ang="108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937767" y="259357"/>
            <a:ext cx="7491413" cy="476251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endParaRPr lang="ru-RU" sz="2800" b="1" cap="all" dirty="0">
              <a:solidFill>
                <a:srgbClr val="1F497D"/>
              </a:solidFill>
            </a:endParaRPr>
          </a:p>
        </p:txBody>
      </p:sp>
      <p:sp>
        <p:nvSpPr>
          <p:cNvPr id="14" name="Выноска 1 (с границей) 13"/>
          <p:cNvSpPr/>
          <p:nvPr/>
        </p:nvSpPr>
        <p:spPr>
          <a:xfrm>
            <a:off x="3788966" y="2347226"/>
            <a:ext cx="5247530" cy="1225791"/>
          </a:xfrm>
          <a:prstGeom prst="accentCallout1">
            <a:avLst>
              <a:gd name="adj1" fmla="val 18750"/>
              <a:gd name="adj2" fmla="val 1372"/>
              <a:gd name="adj3" fmla="val 50336"/>
              <a:gd name="adj4" fmla="val -8452"/>
            </a:avLst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08" tIns="45704" rIns="91408" bIns="45704" rtlCol="0" anchor="ctr"/>
          <a:lstStyle/>
          <a:p>
            <a:pPr marL="12696" marR="247553" defTabSz="914047">
              <a:lnSpc>
                <a:spcPts val="1899"/>
              </a:lnSpc>
            </a:pPr>
            <a:endParaRPr lang="ru-RU" sz="2400" spc="30" dirty="0">
              <a:solidFill>
                <a:srgbClr val="474747"/>
              </a:solidFill>
              <a:cs typeface="Calibri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47667" y="260648"/>
            <a:ext cx="69127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700" b="1" cap="all" dirty="0" smtClean="0">
                <a:solidFill>
                  <a:srgbClr val="1F497D"/>
                </a:solidFill>
              </a:rPr>
              <a:t>Нормативная правовая база</a:t>
            </a:r>
            <a:endParaRPr lang="ru-RU" sz="2700" b="1" cap="all" dirty="0">
              <a:solidFill>
                <a:srgbClr val="1F497D"/>
              </a:solidFill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371333EF-D97B-4185-A245-85078FA42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29709" y="6466160"/>
            <a:ext cx="2133600" cy="365125"/>
          </a:xfrm>
        </p:spPr>
        <p:txBody>
          <a:bodyPr/>
          <a:lstStyle/>
          <a:p>
            <a:fld id="{71AD423F-B9B4-440B-B276-E5368749B6E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90" y="44624"/>
            <a:ext cx="1440160" cy="1133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33390" y="1196752"/>
            <a:ext cx="8443066" cy="5586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700" dirty="0" smtClean="0">
                <a:solidFill>
                  <a:schemeClr val="accent1">
                    <a:lumMod val="50000"/>
                  </a:schemeClr>
                </a:solidFill>
              </a:rPr>
              <a:t>	1</a:t>
            </a:r>
            <a:r>
              <a:rPr lang="ru-RU" sz="1700" dirty="0">
                <a:solidFill>
                  <a:schemeClr val="accent1">
                    <a:lumMod val="50000"/>
                  </a:schemeClr>
                </a:solidFill>
              </a:rPr>
              <a:t>. </a:t>
            </a:r>
            <a:r>
              <a:rPr lang="ru-RU" sz="1700" b="1" dirty="0">
                <a:solidFill>
                  <a:schemeClr val="accent1">
                    <a:lumMod val="50000"/>
                  </a:schemeClr>
                </a:solidFill>
              </a:rPr>
              <a:t>Половое сношение с лицом, не достигшим 16-летнего возраста, совершенное лицом, достигшим 18-летнего </a:t>
            </a:r>
            <a:r>
              <a:rPr lang="ru-RU" sz="1700" b="1" dirty="0" smtClean="0">
                <a:solidFill>
                  <a:schemeClr val="accent1">
                    <a:lumMod val="50000"/>
                  </a:schemeClr>
                </a:solidFill>
              </a:rPr>
              <a:t>возраста, </a:t>
            </a:r>
            <a:r>
              <a:rPr lang="ru-RU" sz="1700" b="1" dirty="0">
                <a:solidFill>
                  <a:schemeClr val="accent1">
                    <a:lumMod val="50000"/>
                  </a:schemeClr>
                </a:solidFill>
              </a:rPr>
              <a:t>образует состав преступления, предусмотренного статьей 134 Уголовного кодекса Российской Федерации</a:t>
            </a:r>
            <a:r>
              <a:rPr lang="ru-RU" sz="1700" dirty="0">
                <a:solidFill>
                  <a:schemeClr val="accent1">
                    <a:lumMod val="50000"/>
                  </a:schemeClr>
                </a:solidFill>
              </a:rPr>
              <a:t>, и </a:t>
            </a:r>
            <a:r>
              <a:rPr lang="ru-RU" sz="1700" dirty="0" smtClean="0">
                <a:solidFill>
                  <a:schemeClr val="accent1">
                    <a:lumMod val="50000"/>
                  </a:schemeClr>
                </a:solidFill>
              </a:rPr>
              <a:t>наказывается</a:t>
            </a:r>
          </a:p>
          <a:p>
            <a:pPr marL="285750" indent="-285750" algn="just">
              <a:buFontTx/>
              <a:buChar char="-"/>
            </a:pPr>
            <a:r>
              <a:rPr lang="ru-RU" sz="1700" dirty="0" smtClean="0">
                <a:solidFill>
                  <a:schemeClr val="accent1">
                    <a:lumMod val="50000"/>
                  </a:schemeClr>
                </a:solidFill>
              </a:rPr>
              <a:t>обязательными </a:t>
            </a:r>
            <a:r>
              <a:rPr lang="ru-RU" sz="1700" dirty="0">
                <a:solidFill>
                  <a:schemeClr val="accent1">
                    <a:lumMod val="50000"/>
                  </a:schemeClr>
                </a:solidFill>
              </a:rPr>
              <a:t>работами на срок до 480 часов, </a:t>
            </a:r>
            <a:endParaRPr lang="ru-RU" sz="17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 algn="just">
              <a:buFontTx/>
              <a:buChar char="-"/>
            </a:pPr>
            <a:r>
              <a:rPr lang="ru-RU" sz="1700" dirty="0" smtClean="0">
                <a:solidFill>
                  <a:schemeClr val="accent1">
                    <a:lumMod val="50000"/>
                  </a:schemeClr>
                </a:solidFill>
              </a:rPr>
              <a:t>либо </a:t>
            </a:r>
            <a:r>
              <a:rPr lang="ru-RU" sz="1700" dirty="0">
                <a:solidFill>
                  <a:schemeClr val="accent1">
                    <a:lumMod val="50000"/>
                  </a:schemeClr>
                </a:solidFill>
              </a:rPr>
              <a:t>ограничением свободы на срок до 4-х лет, </a:t>
            </a:r>
            <a:endParaRPr lang="ru-RU" sz="17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 algn="just">
              <a:buFontTx/>
              <a:buChar char="-"/>
            </a:pPr>
            <a:r>
              <a:rPr lang="ru-RU" sz="1700" dirty="0" smtClean="0">
                <a:solidFill>
                  <a:schemeClr val="accent1">
                    <a:lumMod val="50000"/>
                  </a:schemeClr>
                </a:solidFill>
              </a:rPr>
              <a:t>либо </a:t>
            </a:r>
            <a:r>
              <a:rPr lang="ru-RU" sz="1700" dirty="0">
                <a:solidFill>
                  <a:schemeClr val="accent1">
                    <a:lumMod val="50000"/>
                  </a:schemeClr>
                </a:solidFill>
              </a:rPr>
              <a:t>принудительными работами на срок до 4-х лет с лишением права занимать определенные должности или заниматься определенной деятельностью на срок до 3-х лет или без такого, </a:t>
            </a:r>
            <a:endParaRPr lang="ru-RU" sz="17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 algn="just">
              <a:buFontTx/>
              <a:buChar char="-"/>
            </a:pPr>
            <a:r>
              <a:rPr lang="ru-RU" sz="1700" dirty="0" smtClean="0">
                <a:solidFill>
                  <a:schemeClr val="accent1">
                    <a:lumMod val="50000"/>
                  </a:schemeClr>
                </a:solidFill>
              </a:rPr>
              <a:t>либо </a:t>
            </a:r>
            <a:r>
              <a:rPr lang="ru-RU" sz="1700" dirty="0">
                <a:solidFill>
                  <a:schemeClr val="accent1">
                    <a:lumMod val="50000"/>
                  </a:schemeClr>
                </a:solidFill>
              </a:rPr>
              <a:t>лишением свободы на срок до 4-х лет с лишением права занимать определенные должности и заниматься определенной деятельностью на срок до 10 лет или без такового.</a:t>
            </a:r>
          </a:p>
          <a:p>
            <a:pPr algn="just"/>
            <a:r>
              <a:rPr lang="ru-RU" sz="1700" dirty="0" smtClean="0">
                <a:solidFill>
                  <a:schemeClr val="accent1">
                    <a:lumMod val="50000"/>
                  </a:schemeClr>
                </a:solidFill>
              </a:rPr>
              <a:t>	2</a:t>
            </a:r>
            <a:r>
              <a:rPr lang="ru-RU" sz="1700" dirty="0">
                <a:solidFill>
                  <a:schemeClr val="accent1">
                    <a:lumMod val="50000"/>
                  </a:schemeClr>
                </a:solidFill>
              </a:rPr>
              <a:t>. </a:t>
            </a:r>
            <a:r>
              <a:rPr lang="ru-RU" sz="1700" b="1" dirty="0">
                <a:solidFill>
                  <a:schemeClr val="accent1">
                    <a:lumMod val="50000"/>
                  </a:schemeClr>
                </a:solidFill>
              </a:rPr>
              <a:t>Изготовление, приобретение, хранение и (или) перемещение через границу Российской Федерации в целях распространения, публичной демонстрации или рекламирования либо распространение, публичная демонстрация или рекламирование материалов или предметов с порнографическими изображениями несовершеннолетних образует состав преступления, предусмотренного статьей 242.1 Уголовного кодекса Российской Федерации</a:t>
            </a:r>
            <a:r>
              <a:rPr lang="ru-RU" sz="1700" dirty="0">
                <a:solidFill>
                  <a:schemeClr val="accent1">
                    <a:lumMod val="50000"/>
                  </a:schemeClr>
                </a:solidFill>
              </a:rPr>
              <a:t>, и наказывается </a:t>
            </a:r>
            <a:endParaRPr lang="ru-RU" sz="17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 algn="just">
              <a:buFontTx/>
              <a:buChar char="-"/>
            </a:pPr>
            <a:r>
              <a:rPr lang="ru-RU" sz="1700" dirty="0" smtClean="0">
                <a:solidFill>
                  <a:schemeClr val="accent1">
                    <a:lumMod val="50000"/>
                  </a:schemeClr>
                </a:solidFill>
              </a:rPr>
              <a:t>лишением </a:t>
            </a:r>
            <a:r>
              <a:rPr lang="ru-RU" sz="1700" dirty="0">
                <a:solidFill>
                  <a:schemeClr val="accent1">
                    <a:lumMod val="50000"/>
                  </a:schemeClr>
                </a:solidFill>
              </a:rPr>
              <a:t>свободы на срок от 2-х до 8-и лет с лишением права занимать определенные должности или заниматься определенной деятельностью на срок </a:t>
            </a:r>
            <a:r>
              <a:rPr lang="ru-RU" sz="170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17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1700" dirty="0" smtClean="0">
                <a:solidFill>
                  <a:schemeClr val="accent1">
                    <a:lumMod val="50000"/>
                  </a:schemeClr>
                </a:solidFill>
              </a:rPr>
              <a:t>до </a:t>
            </a:r>
            <a:r>
              <a:rPr lang="ru-RU" sz="1700" dirty="0">
                <a:solidFill>
                  <a:schemeClr val="accent1">
                    <a:lumMod val="50000"/>
                  </a:schemeClr>
                </a:solidFill>
              </a:rPr>
              <a:t>15 лет либо без </a:t>
            </a:r>
            <a:r>
              <a:rPr lang="ru-RU" sz="1700" dirty="0" smtClean="0">
                <a:solidFill>
                  <a:schemeClr val="accent1">
                    <a:lumMod val="50000"/>
                  </a:schemeClr>
                </a:solidFill>
              </a:rPr>
              <a:t>такого</a:t>
            </a:r>
            <a:r>
              <a:rPr lang="ru-RU" sz="1700" dirty="0">
                <a:solidFill>
                  <a:schemeClr val="accent1">
                    <a:lumMod val="50000"/>
                  </a:schemeClr>
                </a:solidFill>
              </a:rPr>
              <a:t>.</a:t>
            </a:r>
            <a:endParaRPr lang="ru-RU" sz="17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0406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0" y="404664"/>
            <a:ext cx="233390" cy="576064"/>
          </a:xfrm>
          <a:prstGeom prst="rect">
            <a:avLst/>
          </a:prstGeom>
          <a:solidFill>
            <a:srgbClr val="0077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982618" y="404664"/>
            <a:ext cx="161382" cy="576064"/>
          </a:xfrm>
          <a:prstGeom prst="rect">
            <a:avLst/>
          </a:prstGeom>
          <a:solidFill>
            <a:srgbClr val="00B8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 rot="10800000">
            <a:off x="1475656" y="908722"/>
            <a:ext cx="6984776" cy="45719"/>
          </a:xfrm>
          <a:prstGeom prst="rect">
            <a:avLst/>
          </a:prstGeom>
          <a:gradFill flip="none" rotWithShape="1">
            <a:gsLst>
              <a:gs pos="22000">
                <a:srgbClr val="008CD2">
                  <a:lumMod val="98000"/>
                </a:srgbClr>
              </a:gs>
              <a:gs pos="100000">
                <a:srgbClr val="00B8AF"/>
              </a:gs>
              <a:gs pos="44000">
                <a:schemeClr val="accent1">
                  <a:tint val="23500"/>
                  <a:satMod val="160000"/>
                  <a:lumMod val="79000"/>
                </a:schemeClr>
              </a:gs>
            </a:gsLst>
            <a:lin ang="108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937767" y="259357"/>
            <a:ext cx="7491413" cy="476251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endParaRPr lang="ru-RU" sz="2800" b="1" cap="all" dirty="0">
              <a:solidFill>
                <a:srgbClr val="1F497D"/>
              </a:solidFill>
            </a:endParaRPr>
          </a:p>
        </p:txBody>
      </p:sp>
      <p:sp>
        <p:nvSpPr>
          <p:cNvPr id="14" name="Выноска 1 (с границей) 13"/>
          <p:cNvSpPr/>
          <p:nvPr/>
        </p:nvSpPr>
        <p:spPr>
          <a:xfrm>
            <a:off x="3788966" y="2347226"/>
            <a:ext cx="5247530" cy="1225791"/>
          </a:xfrm>
          <a:prstGeom prst="accentCallout1">
            <a:avLst>
              <a:gd name="adj1" fmla="val 18750"/>
              <a:gd name="adj2" fmla="val 1372"/>
              <a:gd name="adj3" fmla="val 50336"/>
              <a:gd name="adj4" fmla="val -8452"/>
            </a:avLst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08" tIns="45704" rIns="91408" bIns="45704" rtlCol="0" anchor="ctr"/>
          <a:lstStyle/>
          <a:p>
            <a:pPr marL="12696" marR="247553" defTabSz="914047">
              <a:lnSpc>
                <a:spcPts val="1899"/>
              </a:lnSpc>
            </a:pPr>
            <a:endParaRPr lang="ru-RU" sz="2400" spc="30" dirty="0">
              <a:solidFill>
                <a:srgbClr val="474747"/>
              </a:solidFill>
              <a:cs typeface="Calibri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47666" y="116632"/>
            <a:ext cx="7128789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300" b="1" cap="all" dirty="0" smtClean="0">
                <a:solidFill>
                  <a:srgbClr val="1F497D"/>
                </a:solidFill>
              </a:rPr>
              <a:t>Признаки </a:t>
            </a:r>
          </a:p>
          <a:p>
            <a:pPr algn="ctr">
              <a:defRPr/>
            </a:pPr>
            <a:r>
              <a:rPr lang="ru-RU" sz="2300" b="1" cap="all" dirty="0" smtClean="0">
                <a:solidFill>
                  <a:srgbClr val="1F497D"/>
                </a:solidFill>
              </a:rPr>
              <a:t>нервно-эмоционального напряжения ребенка</a:t>
            </a:r>
            <a:endParaRPr lang="ru-RU" sz="2300" b="1" cap="all" dirty="0">
              <a:solidFill>
                <a:srgbClr val="1F497D"/>
              </a:solidFill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371333EF-D97B-4185-A245-85078FA42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29709" y="6466160"/>
            <a:ext cx="2133600" cy="365125"/>
          </a:xfrm>
        </p:spPr>
        <p:txBody>
          <a:bodyPr/>
          <a:lstStyle/>
          <a:p>
            <a:fld id="{71AD423F-B9B4-440B-B276-E5368749B6E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90" y="44624"/>
            <a:ext cx="1440160" cy="1133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33390" y="1196752"/>
            <a:ext cx="8803106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arenR"/>
            </a:pP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</a:rPr>
              <a:t>частые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неадекватные отрицательные эмоции </a:t>
            </a:r>
            <a:r>
              <a:rPr lang="ru-RU" sz="1600" i="1" dirty="0">
                <a:solidFill>
                  <a:schemeClr val="accent1">
                    <a:lumMod val="50000"/>
                  </a:schemeClr>
                </a:solidFill>
              </a:rPr>
              <a:t>(плач, хныканье, капризы)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;</a:t>
            </a:r>
          </a:p>
          <a:p>
            <a:pPr marL="342900" lvl="0" indent="-342900">
              <a:buFont typeface="+mj-lt"/>
              <a:buAutoNum type="arabicParenR"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понижение настроения;</a:t>
            </a:r>
          </a:p>
          <a:p>
            <a:pPr marL="342900" lvl="0" indent="-342900">
              <a:buFont typeface="+mj-lt"/>
              <a:buAutoNum type="arabicParenR"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немотивированные приступы гнева;</a:t>
            </a:r>
          </a:p>
          <a:p>
            <a:pPr marL="342900" lvl="0" indent="-342900">
              <a:buFont typeface="+mj-lt"/>
              <a:buAutoNum type="arabicParenR"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высокий индекс возрастных страхов или появление страхов, не свойственных данному возрасту </a:t>
            </a:r>
            <a:r>
              <a:rPr lang="ru-RU" sz="1600" i="1" dirty="0">
                <a:solidFill>
                  <a:schemeClr val="accent1">
                    <a:lumMod val="50000"/>
                  </a:schemeClr>
                </a:solidFill>
              </a:rPr>
              <a:t>(страхи более младшего или более старшего возраста)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;</a:t>
            </a:r>
          </a:p>
          <a:p>
            <a:pPr marL="342900" lvl="0" indent="-342900">
              <a:buFont typeface="+mj-lt"/>
              <a:buAutoNum type="arabicParenR"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пониженная коммуникабельность ребенка </a:t>
            </a:r>
            <a:r>
              <a:rPr lang="ru-RU" sz="1600" i="1" dirty="0">
                <a:solidFill>
                  <a:schemeClr val="accent1">
                    <a:lumMod val="50000"/>
                  </a:schemeClr>
                </a:solidFill>
              </a:rPr>
              <a:t>(с трудом вступает в контакт)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;</a:t>
            </a:r>
          </a:p>
          <a:p>
            <a:pPr marL="342900" lvl="0" indent="-342900">
              <a:buFont typeface="+mj-lt"/>
              <a:buAutoNum type="arabicParenR"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высокая конфликтность с окружающими </a:t>
            </a:r>
            <a:r>
              <a:rPr lang="ru-RU" sz="1600" i="1" dirty="0">
                <a:solidFill>
                  <a:schemeClr val="accent1">
                    <a:lumMod val="50000"/>
                  </a:schemeClr>
                </a:solidFill>
              </a:rPr>
              <a:t>(сам создает конфликты)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;</a:t>
            </a:r>
          </a:p>
          <a:p>
            <a:pPr marL="342900" lvl="0" indent="-342900">
              <a:buFont typeface="+mj-lt"/>
              <a:buAutoNum type="arabicParenR"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высокий уровень общей и ситуативной тревожности;</a:t>
            </a:r>
          </a:p>
          <a:p>
            <a:pPr marL="342900" lvl="0" indent="-342900">
              <a:buFont typeface="+mj-lt"/>
              <a:buAutoNum type="arabicParenR"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отсутствие или минимальное проявление положительных эмоций;</a:t>
            </a:r>
          </a:p>
          <a:p>
            <a:pPr marL="342900" lvl="0" indent="-342900">
              <a:buFont typeface="+mj-lt"/>
              <a:buAutoNum type="arabicParenR"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снижение познавательной деятельности;</a:t>
            </a:r>
          </a:p>
          <a:p>
            <a:pPr marL="342900" lvl="0" indent="-342900">
              <a:buFont typeface="+mj-lt"/>
              <a:buAutoNum type="arabicParenR"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пониженная игровая или учебная деятельность;</a:t>
            </a:r>
          </a:p>
          <a:p>
            <a:pPr marL="342900" lvl="0" indent="-342900">
              <a:buFont typeface="+mj-lt"/>
              <a:buAutoNum type="arabicParenR"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изменение двигательной активности </a:t>
            </a:r>
            <a:r>
              <a:rPr lang="ru-RU" sz="1600" i="1" dirty="0">
                <a:solidFill>
                  <a:schemeClr val="accent1">
                    <a:lumMod val="50000"/>
                  </a:schemeClr>
                </a:solidFill>
              </a:rPr>
              <a:t>(в сторону повышения или понижения)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;</a:t>
            </a:r>
          </a:p>
          <a:p>
            <a:pPr marL="342900" lvl="0" indent="-342900">
              <a:buFont typeface="+mj-lt"/>
              <a:buAutoNum type="arabicParenR"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снижение или повышение аппетита;</a:t>
            </a:r>
          </a:p>
          <a:p>
            <a:pPr marL="342900" lvl="0" indent="-342900">
              <a:buFont typeface="+mj-lt"/>
              <a:buAutoNum type="arabicParenR"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затруднение со сном </a:t>
            </a:r>
            <a:r>
              <a:rPr lang="ru-RU" sz="1600" i="1" dirty="0">
                <a:solidFill>
                  <a:schemeClr val="accent1">
                    <a:lumMod val="50000"/>
                  </a:schemeClr>
                </a:solidFill>
              </a:rPr>
              <a:t>(вплоть до бессонницы)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;</a:t>
            </a:r>
          </a:p>
          <a:p>
            <a:pPr marL="342900" lvl="0" indent="-342900">
              <a:buFont typeface="+mj-lt"/>
              <a:buAutoNum type="arabicParenR"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рисунки на свободные темы обычно в мрачных тонах и имеют пессимистическое содержание.</a:t>
            </a:r>
          </a:p>
          <a:p>
            <a:endParaRPr lang="ru-RU" sz="11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ru-RU" sz="1600" u="sng" dirty="0" smtClean="0">
                <a:solidFill>
                  <a:schemeClr val="accent1">
                    <a:lumMod val="50000"/>
                  </a:schemeClr>
                </a:solidFill>
              </a:rPr>
              <a:t>Дополнительные признаки:</a:t>
            </a:r>
            <a:endParaRPr lang="ru-RU" sz="1600" u="sng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1) наличие вредных привычек у ребенка (сосание пальца, языка, </a:t>
            </a:r>
            <a:r>
              <a:rPr lang="ru-RU" sz="1600" dirty="0" err="1">
                <a:solidFill>
                  <a:schemeClr val="accent1">
                    <a:lumMod val="50000"/>
                  </a:schemeClr>
                </a:solidFill>
              </a:rPr>
              <a:t>грызение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 ногтей, привычка теребить волосы, выдергивать волосы, ресницы, брови, качание головой из стороны в сторону, привычка ерзать на стуле и т.д.);</a:t>
            </a:r>
          </a:p>
          <a:p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2) наличие онанизма;</a:t>
            </a:r>
          </a:p>
          <a:p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3) наличие </a:t>
            </a:r>
            <a:r>
              <a:rPr lang="ru-RU" sz="1600" dirty="0" err="1">
                <a:solidFill>
                  <a:schemeClr val="accent1">
                    <a:lumMod val="50000"/>
                  </a:schemeClr>
                </a:solidFill>
              </a:rPr>
              <a:t>энуреза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;</a:t>
            </a:r>
          </a:p>
          <a:p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4) периодически появляющееся заикание.</a:t>
            </a:r>
          </a:p>
        </p:txBody>
      </p:sp>
    </p:spTree>
    <p:extLst>
      <p:ext uri="{BB962C8B-B14F-4D97-AF65-F5344CB8AC3E}">
        <p14:creationId xmlns:p14="http://schemas.microsoft.com/office/powerpoint/2010/main" val="2980761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0" y="404664"/>
            <a:ext cx="233390" cy="576064"/>
          </a:xfrm>
          <a:prstGeom prst="rect">
            <a:avLst/>
          </a:prstGeom>
          <a:solidFill>
            <a:srgbClr val="0077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982618" y="404664"/>
            <a:ext cx="161382" cy="576064"/>
          </a:xfrm>
          <a:prstGeom prst="rect">
            <a:avLst/>
          </a:prstGeom>
          <a:solidFill>
            <a:srgbClr val="00B8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 rot="10800000">
            <a:off x="1475656" y="908722"/>
            <a:ext cx="6984776" cy="45719"/>
          </a:xfrm>
          <a:prstGeom prst="rect">
            <a:avLst/>
          </a:prstGeom>
          <a:gradFill flip="none" rotWithShape="1">
            <a:gsLst>
              <a:gs pos="22000">
                <a:srgbClr val="008CD2">
                  <a:lumMod val="98000"/>
                </a:srgbClr>
              </a:gs>
              <a:gs pos="100000">
                <a:srgbClr val="00B8AF"/>
              </a:gs>
              <a:gs pos="44000">
                <a:schemeClr val="accent1">
                  <a:tint val="23500"/>
                  <a:satMod val="160000"/>
                  <a:lumMod val="79000"/>
                </a:schemeClr>
              </a:gs>
            </a:gsLst>
            <a:lin ang="108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937767" y="259357"/>
            <a:ext cx="7491413" cy="476251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endParaRPr lang="ru-RU" sz="2800" b="1" cap="all" dirty="0">
              <a:solidFill>
                <a:srgbClr val="1F497D"/>
              </a:solidFill>
            </a:endParaRPr>
          </a:p>
        </p:txBody>
      </p:sp>
      <p:sp>
        <p:nvSpPr>
          <p:cNvPr id="14" name="Выноска 1 (с границей) 13"/>
          <p:cNvSpPr/>
          <p:nvPr/>
        </p:nvSpPr>
        <p:spPr>
          <a:xfrm>
            <a:off x="3788966" y="2347226"/>
            <a:ext cx="5247530" cy="1225791"/>
          </a:xfrm>
          <a:prstGeom prst="accentCallout1">
            <a:avLst>
              <a:gd name="adj1" fmla="val 18750"/>
              <a:gd name="adj2" fmla="val 1372"/>
              <a:gd name="adj3" fmla="val 50336"/>
              <a:gd name="adj4" fmla="val -8452"/>
            </a:avLst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08" tIns="45704" rIns="91408" bIns="45704" rtlCol="0" anchor="ctr"/>
          <a:lstStyle/>
          <a:p>
            <a:pPr marL="12696" marR="247553" defTabSz="914047">
              <a:lnSpc>
                <a:spcPts val="1899"/>
              </a:lnSpc>
            </a:pPr>
            <a:endParaRPr lang="ru-RU" sz="2400" spc="30" dirty="0">
              <a:solidFill>
                <a:srgbClr val="474747"/>
              </a:solidFill>
              <a:cs typeface="Calibri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47666" y="241484"/>
            <a:ext cx="71287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cap="all" dirty="0" smtClean="0">
                <a:solidFill>
                  <a:srgbClr val="1F497D"/>
                </a:solidFill>
              </a:rPr>
              <a:t>Службы экстренной помощи</a:t>
            </a:r>
            <a:endParaRPr lang="ru-RU" sz="2800" b="1" cap="all" dirty="0">
              <a:solidFill>
                <a:srgbClr val="1F497D"/>
              </a:solidFill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371333EF-D97B-4185-A245-85078FA42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29709" y="6466160"/>
            <a:ext cx="2133600" cy="365125"/>
          </a:xfrm>
        </p:spPr>
        <p:txBody>
          <a:bodyPr/>
          <a:lstStyle/>
          <a:p>
            <a:fld id="{71AD423F-B9B4-440B-B276-E5368749B6E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90" y="44624"/>
            <a:ext cx="1440160" cy="1133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884861" y="1905794"/>
            <a:ext cx="577877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Мобильная бригада 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срочной психолого-педагогической помощи детям и их 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родителям, </a:t>
            </a:r>
          </a:p>
          <a:p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тел. </a:t>
            </a:r>
            <a:r>
              <a:rPr lang="ru-RU" sz="2800" dirty="0" smtClean="0">
                <a:solidFill>
                  <a:srgbClr val="C00000"/>
                </a:solidFill>
              </a:rPr>
              <a:t>(</a:t>
            </a:r>
            <a:r>
              <a:rPr lang="ru-RU" sz="2800" dirty="0">
                <a:solidFill>
                  <a:srgbClr val="C00000"/>
                </a:solidFill>
              </a:rPr>
              <a:t>8352) </a:t>
            </a:r>
            <a:r>
              <a:rPr lang="ru-RU" sz="2800" dirty="0" smtClean="0">
                <a:solidFill>
                  <a:srgbClr val="C00000"/>
                </a:solidFill>
              </a:rPr>
              <a:t>51-31-99</a:t>
            </a:r>
          </a:p>
          <a:p>
            <a:endParaRPr lang="ru-RU" sz="2800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Д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етский 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телефон доверия 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с 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единым общероссийским номером </a:t>
            </a:r>
            <a:endParaRPr lang="ru-RU" sz="2800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800" dirty="0" smtClean="0">
                <a:solidFill>
                  <a:srgbClr val="C00000"/>
                </a:solidFill>
              </a:rPr>
              <a:t>8-800-2000-122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13" name="Стрелка вниз 12"/>
          <p:cNvSpPr/>
          <p:nvPr/>
        </p:nvSpPr>
        <p:spPr>
          <a:xfrm rot="16200000">
            <a:off x="1091978" y="2218903"/>
            <a:ext cx="1045787" cy="729679"/>
          </a:xfrm>
          <a:prstGeom prst="down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низ 16"/>
          <p:cNvSpPr/>
          <p:nvPr/>
        </p:nvSpPr>
        <p:spPr>
          <a:xfrm rot="16200000">
            <a:off x="1101578" y="4701507"/>
            <a:ext cx="1045787" cy="729679"/>
          </a:xfrm>
          <a:prstGeom prst="down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2794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4040</TotalTime>
  <Words>639</Words>
  <Application>Microsoft Office PowerPoint</Application>
  <PresentationFormat>Экран (4:3)</PresentationFormat>
  <Paragraphs>81</Paragraphs>
  <Slides>7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ПОЛОЖЕНИЕ РОССИИ В ОСНОВНЫХ РЕЙТИНГАХ ПО ОБРАЗОВАНИЮ</dc:title>
  <dc:creator>Минобразования Петрова Ольга Владимировна</dc:creator>
  <cp:lastModifiedBy>Помощник 2. Уполном. по правам ребенка</cp:lastModifiedBy>
  <cp:revision>552</cp:revision>
  <cp:lastPrinted>2020-07-13T06:50:58Z</cp:lastPrinted>
  <dcterms:created xsi:type="dcterms:W3CDTF">2018-07-31T07:30:16Z</dcterms:created>
  <dcterms:modified xsi:type="dcterms:W3CDTF">2021-02-24T05:23:23Z</dcterms:modified>
</cp:coreProperties>
</file>