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2" r:id="rId1"/>
  </p:sldMasterIdLst>
  <p:notesMasterIdLst>
    <p:notesMasterId r:id="rId61"/>
  </p:notesMasterIdLst>
  <p:sldIdLst>
    <p:sldId id="256" r:id="rId2"/>
    <p:sldId id="316" r:id="rId3"/>
    <p:sldId id="317" r:id="rId4"/>
    <p:sldId id="257" r:id="rId5"/>
    <p:sldId id="284" r:id="rId6"/>
    <p:sldId id="280" r:id="rId7"/>
    <p:sldId id="285" r:id="rId8"/>
    <p:sldId id="281" r:id="rId9"/>
    <p:sldId id="287" r:id="rId10"/>
    <p:sldId id="258" r:id="rId11"/>
    <p:sldId id="286" r:id="rId12"/>
    <p:sldId id="263" r:id="rId13"/>
    <p:sldId id="288" r:id="rId14"/>
    <p:sldId id="264" r:id="rId15"/>
    <p:sldId id="289" r:id="rId16"/>
    <p:sldId id="260" r:id="rId17"/>
    <p:sldId id="290" r:id="rId18"/>
    <p:sldId id="265" r:id="rId19"/>
    <p:sldId id="291" r:id="rId20"/>
    <p:sldId id="266" r:id="rId21"/>
    <p:sldId id="292" r:id="rId22"/>
    <p:sldId id="267" r:id="rId23"/>
    <p:sldId id="293" r:id="rId24"/>
    <p:sldId id="268" r:id="rId25"/>
    <p:sldId id="294" r:id="rId26"/>
    <p:sldId id="269" r:id="rId27"/>
    <p:sldId id="295" r:id="rId28"/>
    <p:sldId id="262" r:id="rId29"/>
    <p:sldId id="296" r:id="rId30"/>
    <p:sldId id="261" r:id="rId31"/>
    <p:sldId id="297" r:id="rId32"/>
    <p:sldId id="270" r:id="rId33"/>
    <p:sldId id="298" r:id="rId34"/>
    <p:sldId id="279" r:id="rId35"/>
    <p:sldId id="300" r:id="rId36"/>
    <p:sldId id="283" r:id="rId37"/>
    <p:sldId id="301" r:id="rId38"/>
    <p:sldId id="271" r:id="rId39"/>
    <p:sldId id="302" r:id="rId40"/>
    <p:sldId id="272" r:id="rId41"/>
    <p:sldId id="303" r:id="rId42"/>
    <p:sldId id="314" r:id="rId43"/>
    <p:sldId id="315" r:id="rId44"/>
    <p:sldId id="273" r:id="rId45"/>
    <p:sldId id="299" r:id="rId46"/>
    <p:sldId id="274" r:id="rId47"/>
    <p:sldId id="304" r:id="rId48"/>
    <p:sldId id="259" r:id="rId49"/>
    <p:sldId id="305" r:id="rId50"/>
    <p:sldId id="311" r:id="rId51"/>
    <p:sldId id="312" r:id="rId52"/>
    <p:sldId id="275" r:id="rId53"/>
    <p:sldId id="307" r:id="rId54"/>
    <p:sldId id="276" r:id="rId55"/>
    <p:sldId id="308" r:id="rId56"/>
    <p:sldId id="277" r:id="rId57"/>
    <p:sldId id="309" r:id="rId58"/>
    <p:sldId id="318" r:id="rId59"/>
    <p:sldId id="31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FDB96-570E-4F56-9A57-8A2D5BE9EB3A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19948-0599-4CE3-9140-BE11F3444B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1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19948-0599-4CE3-9140-BE11F3444BC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2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19948-0599-4CE3-9140-BE11F3444BC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6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19948-0599-4CE3-9140-BE11F3444BC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5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5CC2C07-8DAE-4ABB-AD75-E16CF2010B8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FF3E0BE-CBC7-4776-AC4B-29A3A03C5B1E}" type="datetimeFigureOut">
              <a:rPr lang="ru-RU" smtClean="0"/>
              <a:t>30.04.2020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905000"/>
            <a:ext cx="8424936" cy="2593975"/>
          </a:xfrm>
        </p:spPr>
        <p:txBody>
          <a:bodyPr/>
          <a:lstStyle/>
          <a:p>
            <a:pPr algn="ctr"/>
            <a:r>
              <a:rPr lang="ru-RU" sz="4000" dirty="0" smtClean="0"/>
              <a:t>Улицы хранят имена героев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7414592" cy="1066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(Улицы Петрозаводска, названные именами героев и участников Великой Отечественной войны)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178261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6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Варламов Николай Гаврилович 06.01.1907 – 25.07.1943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56125"/>
            <a:ext cx="2437325" cy="3423206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63888" y="2348880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В годы Великой Отечественной войны сражался на Карельском фронте в рядах 71-й, а затем 27-й стрелковых дивизий.   25 июля 1943 года при штурме опорного пункта обороны противника близ р. </a:t>
            </a:r>
            <a:r>
              <a:rPr lang="ru-RU" b="1" dirty="0" err="1" smtClean="0"/>
              <a:t>Онда</a:t>
            </a:r>
            <a:r>
              <a:rPr lang="ru-RU" b="1" dirty="0" smtClean="0"/>
              <a:t> в критический момент боя грудью закрыл амбразуру вражеского дзота.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104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Варламова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Голиковка</a:t>
            </a:r>
            <a:r>
              <a:rPr lang="ru-RU" sz="2000" dirty="0" smtClean="0"/>
              <a:t> – от  ул. </a:t>
            </a:r>
            <a:r>
              <a:rPr lang="ru-RU" sz="2000" dirty="0" err="1" smtClean="0"/>
              <a:t>Казарменской</a:t>
            </a:r>
            <a:r>
              <a:rPr lang="ru-RU" sz="2000" dirty="0" smtClean="0"/>
              <a:t> до ул. Правды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"/>
          <a:stretch/>
        </p:blipFill>
        <p:spPr>
          <a:xfrm>
            <a:off x="2714748" y="1600200"/>
            <a:ext cx="3104904" cy="4652818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980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Ватутин Николай Федорович 16.12.1901 – 15.04.1944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2304252" cy="3741209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2204864"/>
            <a:ext cx="41764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 </a:t>
            </a:r>
            <a:endParaRPr lang="ru-RU" sz="2000" b="1" dirty="0" smtClean="0"/>
          </a:p>
          <a:p>
            <a:pPr algn="just"/>
            <a:r>
              <a:rPr lang="ru-RU" b="1" dirty="0" smtClean="0"/>
              <a:t>В годы Великой Отечественной войны с июня 1941 года – командующий войсками Северо-Западного, Воронежского, Юго-Западного и Украинского фронтов.  Принимал  непосредственное участие в планировании и осуществлении операций в Сталинградской битве, в битвах под Курском и за Днепр.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9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Ватутина</a:t>
            </a:r>
            <a:br>
              <a:rPr lang="ru-RU" sz="2000" b="1" dirty="0" smtClean="0"/>
            </a:br>
            <a:r>
              <a:rPr lang="ru-RU" sz="2000" dirty="0" smtClean="0"/>
              <a:t>Перевалка – от ул. Пионерской до ул. Пархоменко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4479792" cy="2880320"/>
          </a:xfrm>
          <a:ln>
            <a:solidFill>
              <a:schemeClr val="tx1"/>
            </a:solidFill>
          </a:ln>
        </p:spPr>
      </p:pic>
      <p:pic>
        <p:nvPicPr>
          <p:cNvPr id="5122" name="Picture 2" descr="C:\Users\MV\Desktop\ватут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35791"/>
            <a:ext cx="3330327" cy="24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Громова Ульяна Матвеевна 03.01.1924 – 16.01.1943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48434"/>
            <a:ext cx="2520280" cy="3706294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91880" y="2420888"/>
            <a:ext cx="4662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годы Великой </a:t>
            </a:r>
            <a:r>
              <a:rPr lang="ru-RU" b="1" dirty="0"/>
              <a:t>Отечественной </a:t>
            </a:r>
            <a:r>
              <a:rPr lang="ru-RU" b="1" dirty="0" smtClean="0"/>
              <a:t>войны</a:t>
            </a:r>
            <a:r>
              <a:rPr lang="ru-RU" b="1" dirty="0"/>
              <a:t> </a:t>
            </a:r>
            <a:r>
              <a:rPr lang="ru-RU" b="1" dirty="0" smtClean="0"/>
              <a:t>член </a:t>
            </a:r>
            <a:r>
              <a:rPr lang="ru-RU" b="1" dirty="0"/>
              <a:t>штаба подпольной антифашистской комсомольской организации «Молодая гвардия», действовавшей в 1942-1943 годах в оккупированном гитлеровскими войсками городе Краснодоне </a:t>
            </a:r>
            <a:r>
              <a:rPr lang="ru-RU" b="1" dirty="0" err="1"/>
              <a:t>Ворошиловградской</a:t>
            </a:r>
            <a:r>
              <a:rPr lang="ru-RU" b="1" dirty="0"/>
              <a:t> области Украинской </a:t>
            </a:r>
            <a:r>
              <a:rPr lang="ru-RU" b="1" dirty="0" smtClean="0"/>
              <a:t>ССР.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31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</a:t>
            </a:r>
            <a:r>
              <a:rPr lang="ru-RU" sz="2000" b="1" dirty="0" err="1" smtClean="0"/>
              <a:t>Ульяны</a:t>
            </a:r>
            <a:r>
              <a:rPr lang="ru-RU" sz="2000" b="1" dirty="0" smtClean="0"/>
              <a:t> Громовой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от ул. </a:t>
            </a:r>
            <a:r>
              <a:rPr lang="ru-RU" sz="2000" dirty="0" err="1" smtClean="0"/>
              <a:t>Земнухова</a:t>
            </a:r>
            <a:r>
              <a:rPr lang="ru-RU" sz="2000" dirty="0" smtClean="0"/>
              <a:t>, параллельно </a:t>
            </a:r>
            <a:r>
              <a:rPr lang="ru-RU" sz="2000" dirty="0" err="1" smtClean="0"/>
              <a:t>Вытегорскому</a:t>
            </a:r>
            <a:r>
              <a:rPr lang="ru-RU" sz="2000" dirty="0" smtClean="0"/>
              <a:t> шоссе</a:t>
            </a:r>
            <a:endParaRPr lang="ru-RU" sz="20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3996" b="12699"/>
          <a:stretch/>
        </p:blipFill>
        <p:spPr bwMode="auto">
          <a:xfrm>
            <a:off x="539552" y="1556792"/>
            <a:ext cx="7416824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Жуков Георгий Константинович 01.12.1896 – 18.06.1974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Четырежды 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2923484" cy="3888431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31840" y="1988840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Советский полководец. Маршал Советского Союза, четырежды Герой Советского Союза, кавалер двух орденов «Победа», множества </a:t>
            </a:r>
            <a:r>
              <a:rPr lang="ru-RU" b="1" dirty="0" smtClean="0"/>
              <a:t> </a:t>
            </a:r>
            <a:r>
              <a:rPr lang="ru-RU" b="1" dirty="0"/>
              <a:t>советских и иностранных орденов и медалей. В </a:t>
            </a:r>
            <a:r>
              <a:rPr lang="ru-RU" b="1" dirty="0" smtClean="0"/>
              <a:t>годы </a:t>
            </a:r>
            <a:r>
              <a:rPr lang="ru-RU" b="1" dirty="0"/>
              <a:t>Великой Отечественной войны последовательно занимал должности начальника Генерального штаба, командующего фронтом, члена Ставки Верховного Главнокомандования, заместителя Верховного Главнокомандующего. В послевоенное время занимал пост Главкома сухопутных войск, командовал Одесским, затем Уральским военными округами. </a:t>
            </a:r>
            <a:r>
              <a:rPr lang="ru-RU" b="1" dirty="0" smtClean="0"/>
              <a:t>                                      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437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Площадь Маршала Жукова</a:t>
            </a:r>
            <a:br>
              <a:rPr lang="ru-RU" sz="2000" b="1" dirty="0" smtClean="0"/>
            </a:br>
            <a:r>
              <a:rPr lang="ru-RU" sz="2000" dirty="0" smtClean="0"/>
              <a:t>Октябрьский пр. – на пересечении пр. Октябрьского и                                   ул. Московской, у памятника 50-летия Победы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416824" cy="4896544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248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Зайцев Василий Михайлович 26.08.1910 – 17.12.1941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2520280" cy="3559714"/>
          </a:xfr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779912" y="1988840"/>
            <a:ext cx="4248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годы Великой Отечественной войны – командир взвода 46-го танкового полка, мл. лейтенант. В ночь на 7 декабря 1941 года взвод Зайцева стремительной атакой занял д. Лазаревичи на ближайших подступах к г. Тихвину, уничтожив при этом до роты солдат, 3 противотанковых орудия и до 20 пулеметных точек противника. В ходе боя танк Василия Зайцева был подожжен. Командир и экипаж погибли в горящем танке.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586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Зайцева</a:t>
            </a:r>
            <a:br>
              <a:rPr lang="ru-RU" sz="2000" b="1" dirty="0" smtClean="0"/>
            </a:br>
            <a:r>
              <a:rPr lang="ru-RU" sz="2000" dirty="0" smtClean="0"/>
              <a:t>Октябрьский пр. – от пер. Широкого до ул. Заводской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600200"/>
            <a:ext cx="7200900" cy="4800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2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570186"/>
          </a:xfrm>
        </p:spPr>
        <p:txBody>
          <a:bodyPr/>
          <a:lstStyle/>
          <a:p>
            <a:pPr algn="ctr"/>
            <a:r>
              <a:rPr lang="ru-RU" sz="4000" dirty="0" err="1" smtClean="0">
                <a:cs typeface="Times New Roman" panose="02020603050405020304" pitchFamily="18" charset="0"/>
              </a:rPr>
              <a:t>Адропов</a:t>
            </a:r>
            <a:r>
              <a:rPr lang="ru-RU" sz="4000" dirty="0" smtClean="0">
                <a:cs typeface="Times New Roman" panose="02020603050405020304" pitchFamily="18" charset="0"/>
              </a:rPr>
              <a:t> Юрий Владимирович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r>
              <a:rPr lang="ru-RU" sz="4000" dirty="0" smtClean="0">
                <a:cs typeface="Times New Roman" panose="02020603050405020304" pitchFamily="18" charset="0"/>
              </a:rPr>
              <a:t>02.06.1914 – 09.02.1984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1916832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Советский </a:t>
            </a:r>
            <a:r>
              <a:rPr lang="ru-RU" b="1" dirty="0"/>
              <a:t>государственный и политический деятель, генеральный секретарь ЦК КПСС (1982—1984), председатель Президиума Верховного Совета СССР (1983-1984), председатель Комитета государственной безопасности СССР (1967-1982</a:t>
            </a:r>
            <a:r>
              <a:rPr lang="ru-RU" b="1" dirty="0" smtClean="0"/>
              <a:t>).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2570939" cy="3312368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596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err="1" smtClean="0"/>
              <a:t>Земнухов</a:t>
            </a:r>
            <a:r>
              <a:rPr lang="ru-RU" sz="4000" dirty="0" smtClean="0"/>
              <a:t> Иван Александрович 08.09.1923 – 15.01.1943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2448272" cy="3579345"/>
          </a:xfrm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888" y="2060848"/>
            <a:ext cx="446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/>
              <a:t>годы Великой Отечественной </a:t>
            </a:r>
            <a:r>
              <a:rPr lang="ru-RU" b="1" dirty="0" smtClean="0"/>
              <a:t>войны – начальник штаба </a:t>
            </a:r>
            <a:r>
              <a:rPr lang="ru-RU" b="1" dirty="0"/>
              <a:t>подпольной антифашистской комсомольской организации «Молодая гвардия», действовавшей в 1942-1943 годах в оккупированном гитлеровскими войсками городе Краснодоне </a:t>
            </a:r>
            <a:r>
              <a:rPr lang="ru-RU" b="1" dirty="0" err="1" smtClean="0"/>
              <a:t>Ворошиловградской</a:t>
            </a:r>
            <a:r>
              <a:rPr lang="ru-RU" b="1" dirty="0" smtClean="0"/>
              <a:t> </a:t>
            </a:r>
            <a:r>
              <a:rPr lang="ru-RU" b="1" dirty="0"/>
              <a:t>области Украинской ССР</a:t>
            </a:r>
            <a:r>
              <a:rPr lang="ru-RU" b="1" dirty="0" smtClean="0"/>
              <a:t>. </a:t>
            </a:r>
            <a:endParaRPr lang="ru-RU" b="1" dirty="0"/>
          </a:p>
          <a:p>
            <a:pPr algn="just"/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180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Ивана </a:t>
            </a:r>
            <a:r>
              <a:rPr lang="ru-RU" sz="2000" b="1" dirty="0" err="1" smtClean="0"/>
              <a:t>Земнухова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от </a:t>
            </a:r>
            <a:r>
              <a:rPr lang="ru-RU" sz="2000" dirty="0" err="1" smtClean="0"/>
              <a:t>Вытегорского</a:t>
            </a:r>
            <a:r>
              <a:rPr lang="ru-RU" sz="2000" dirty="0" smtClean="0"/>
              <a:t> шоссе до ул. </a:t>
            </a:r>
            <a:r>
              <a:rPr lang="ru-RU" sz="2000" dirty="0" err="1" smtClean="0"/>
              <a:t>Ульяны</a:t>
            </a:r>
            <a:r>
              <a:rPr lang="ru-RU" sz="2000" dirty="0" smtClean="0"/>
              <a:t> Громовой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5638800" cy="4600575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15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Кошевой Олег Васильевич 08.06.1926 – 09.02.1943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2564797" cy="3771760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2060848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Во </a:t>
            </a:r>
            <a:r>
              <a:rPr lang="ru-RU" b="1" dirty="0"/>
              <a:t>время Великой Отечественной </a:t>
            </a:r>
            <a:r>
              <a:rPr lang="ru-RU" b="1" dirty="0" smtClean="0"/>
              <a:t>войны был одним </a:t>
            </a:r>
            <a:r>
              <a:rPr lang="ru-RU" b="1" dirty="0"/>
              <a:t>из организаторов подпольной антифашистской комсомольской организации «Молодая гвардия», действовавшей в 1942-1943 годах в оккупированном гитлеровскими войсками городе Краснодоне </a:t>
            </a:r>
            <a:r>
              <a:rPr lang="ru-RU" b="1" dirty="0" err="1"/>
              <a:t>Ворошиловградской</a:t>
            </a:r>
            <a:r>
              <a:rPr lang="ru-RU" b="1" dirty="0"/>
              <a:t> области Украинской </a:t>
            </a:r>
            <a:r>
              <a:rPr lang="ru-RU" b="1" dirty="0" smtClean="0"/>
              <a:t>ССР.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752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/>
              <a:t>Улица </a:t>
            </a:r>
            <a:r>
              <a:rPr lang="ru-RU" sz="2000" b="1" dirty="0" smtClean="0"/>
              <a:t>Олега Кошевого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у второй пл. ОТЗ, параллельно  железной дороге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7619048" cy="3174603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169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Лисицына Анна Михайловна</a:t>
            </a:r>
            <a:br>
              <a:rPr lang="ru-RU" sz="4000" dirty="0" smtClean="0"/>
            </a:br>
            <a:r>
              <a:rPr lang="ru-RU" sz="4000" dirty="0" smtClean="0"/>
              <a:t> 14.02.1922 – 03.08.1942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2520281" cy="3473514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07904" y="2924944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 </a:t>
            </a:r>
            <a:r>
              <a:rPr lang="ru-RU" b="1" dirty="0" smtClean="0"/>
              <a:t>годы </a:t>
            </a:r>
            <a:r>
              <a:rPr lang="ru-RU" b="1" dirty="0"/>
              <a:t>Великой Отечественной войны -  партизанка, связная Центрального Комитета Коммунистической партии и инструктор Центрального Комитета комсомола Карелии. </a:t>
            </a:r>
          </a:p>
        </p:txBody>
      </p:sp>
    </p:spTree>
    <p:extLst>
      <p:ext uri="{BB962C8B-B14F-4D97-AF65-F5344CB8AC3E}">
        <p14:creationId xmlns:p14="http://schemas.microsoft.com/office/powerpoint/2010/main" val="19746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Лисицыной</a:t>
            </a:r>
            <a:br>
              <a:rPr lang="ru-RU" sz="2000" b="1" dirty="0" smtClean="0"/>
            </a:br>
            <a:r>
              <a:rPr lang="ru-RU" sz="2000" dirty="0" smtClean="0"/>
              <a:t>Октябрьский пр. – от ул. Зайцева до ул. Советской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93" y="1340768"/>
            <a:ext cx="4162941" cy="2601838"/>
          </a:xfrm>
          <a:ln>
            <a:solidFill>
              <a:schemeClr val="tx1"/>
            </a:solidFill>
          </a:ln>
        </p:spPr>
      </p:pic>
      <p:pic>
        <p:nvPicPr>
          <p:cNvPr id="1026" name="Picture 2" descr="C:\Users\MV\Desktop\ЛИСИЦЫН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03324"/>
            <a:ext cx="4378213" cy="24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8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Матросов Александр Матвеевич</a:t>
            </a:r>
            <a:br>
              <a:rPr lang="ru-RU" sz="4000" dirty="0" smtClean="0"/>
            </a:br>
            <a:r>
              <a:rPr lang="ru-RU" sz="4000" dirty="0" smtClean="0"/>
              <a:t> 05.02.1924 – 23.02.1943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8570"/>
            <a:ext cx="2883173" cy="3636000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1988838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/>
          </a:p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В годы Великой Отечественной войны - красноармеец</a:t>
            </a:r>
            <a:r>
              <a:rPr lang="ru-RU" sz="1600" b="1" dirty="0"/>
              <a:t>, стрелок-автоматчик </a:t>
            </a:r>
            <a:r>
              <a:rPr lang="ru-RU" sz="1600" b="1" dirty="0" smtClean="0"/>
              <a:t>       2-го </a:t>
            </a:r>
            <a:r>
              <a:rPr lang="ru-RU" sz="1600" b="1" dirty="0"/>
              <a:t>отдельного стрелкового батальона 91-й отдельной Сибирской добровольческой бригады имени </a:t>
            </a:r>
            <a:r>
              <a:rPr lang="ru-RU" sz="1600" b="1" dirty="0" smtClean="0"/>
              <a:t>          И</a:t>
            </a:r>
            <a:r>
              <a:rPr lang="ru-RU" sz="1600" b="1" dirty="0"/>
              <a:t>. В. Сталина 6-го Сталинского Сибирского добровольческого стрелкового корпуса оперативной группы генерала Герасимова Калининского фронта, член ВЛКСМ. Закрыл своей грудью амбразуру немецкого дзота. </a:t>
            </a:r>
          </a:p>
        </p:txBody>
      </p:sp>
    </p:spTree>
    <p:extLst>
      <p:ext uri="{BB962C8B-B14F-4D97-AF65-F5344CB8AC3E}">
        <p14:creationId xmlns:p14="http://schemas.microsoft.com/office/powerpoint/2010/main" val="13710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Матросова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Перевалка – от ул. </a:t>
            </a:r>
            <a:r>
              <a:rPr lang="ru-RU" sz="2000" dirty="0" err="1" smtClean="0"/>
              <a:t>Муезерской</a:t>
            </a:r>
            <a:r>
              <a:rPr lang="ru-RU" sz="2000" dirty="0" smtClean="0"/>
              <a:t> до ул. Речной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32031"/>
            <a:ext cx="5232581" cy="39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5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2160240"/>
          </a:xfrm>
        </p:spPr>
        <p:txBody>
          <a:bodyPr/>
          <a:lstStyle/>
          <a:p>
            <a:pPr algn="ctr"/>
            <a:r>
              <a:rPr lang="ru-RU" sz="4000" dirty="0" smtClean="0"/>
              <a:t>Мелентьева </a:t>
            </a:r>
            <a:br>
              <a:rPr lang="ru-RU" sz="4000" dirty="0" smtClean="0"/>
            </a:br>
            <a:r>
              <a:rPr lang="ru-RU" sz="4000" dirty="0" smtClean="0"/>
              <a:t>Мария Владимировна</a:t>
            </a:r>
            <a:br>
              <a:rPr lang="ru-RU" sz="4000" dirty="0" smtClean="0"/>
            </a:br>
            <a:r>
              <a:rPr lang="ru-RU" sz="4000" dirty="0" smtClean="0"/>
              <a:t> 24.01.1924 – 02.07.1943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85638"/>
            <a:ext cx="2367019" cy="3456384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3429000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годы Великой Отечественной войны -  </a:t>
            </a:r>
            <a:r>
              <a:rPr lang="ru-RU" b="1" dirty="0"/>
              <a:t>партизанка, связная Центрального Комитета Коммунистической партии и инструктор Центрального Комитета комсомола Карелии. </a:t>
            </a:r>
          </a:p>
        </p:txBody>
      </p:sp>
    </p:spTree>
    <p:extLst>
      <p:ext uri="{BB962C8B-B14F-4D97-AF65-F5344CB8AC3E}">
        <p14:creationId xmlns:p14="http://schemas.microsoft.com/office/powerpoint/2010/main" val="5497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Мелентьевой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Октябрьский проспект – от набережной </a:t>
            </a:r>
            <a:r>
              <a:rPr lang="ru-RU" sz="2000" dirty="0" err="1" smtClean="0"/>
              <a:t>Варкауса</a:t>
            </a:r>
            <a:r>
              <a:rPr lang="ru-RU" sz="2000" dirty="0" smtClean="0"/>
              <a:t> до                                    пр. Первомайского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181268" cy="3881438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341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 Андропова</a:t>
            </a:r>
            <a:r>
              <a:rPr lang="ru-RU" sz="2000" dirty="0" smtClean="0"/>
              <a:t>     </a:t>
            </a:r>
            <a:br>
              <a:rPr lang="ru-RU" sz="2000" dirty="0" smtClean="0"/>
            </a:br>
            <a:r>
              <a:rPr lang="ru-RU" sz="2000" dirty="0" smtClean="0"/>
              <a:t>Центр – от пр. К. Маркса до </a:t>
            </a:r>
            <a:r>
              <a:rPr lang="ru-RU" sz="2000" dirty="0" err="1" smtClean="0"/>
              <a:t>Неглинской</a:t>
            </a:r>
            <a:r>
              <a:rPr lang="ru-RU" sz="2000" dirty="0" smtClean="0"/>
              <a:t> наб.                                                                    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3660577" cy="4288104"/>
          </a:xfr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7323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Мерецков Кирилл Афанасьевич 07.06.1897 – 30.12.1968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1653"/>
            <a:ext cx="2376275" cy="3436775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03848" y="2348880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годы Великой Отечественной войны командовал 7-й, 4-й, 33-й армиями, руководил разгромом немецко-фашистских войск под Тихвином. С декабря 1941 года по февраль 1944 года командовал войсками </a:t>
            </a:r>
            <a:r>
              <a:rPr lang="ru-RU" b="1" dirty="0" err="1" smtClean="0"/>
              <a:t>Волховского</a:t>
            </a:r>
            <a:r>
              <a:rPr lang="ru-RU" b="1" dirty="0" smtClean="0"/>
              <a:t> фронта. С февраля 1944 года – командующий Карельским фронтом.</a:t>
            </a:r>
            <a:r>
              <a:rPr lang="ru-RU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446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Маршала Мерецкова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Голиковка</a:t>
            </a:r>
            <a:r>
              <a:rPr lang="ru-RU" sz="2000" dirty="0" smtClean="0"/>
              <a:t> – от </a:t>
            </a:r>
            <a:r>
              <a:rPr lang="ru-RU" sz="2000" dirty="0" err="1" smtClean="0"/>
              <a:t>Лососинской</a:t>
            </a:r>
            <a:r>
              <a:rPr lang="ru-RU" sz="2000" dirty="0" smtClean="0"/>
              <a:t> набережной до железной дороги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86" y="1196752"/>
            <a:ext cx="4191000" cy="2857500"/>
          </a:xfrm>
          <a:ln>
            <a:solidFill>
              <a:schemeClr val="tx1"/>
            </a:solidFill>
          </a:ln>
        </p:spPr>
      </p:pic>
      <p:pic>
        <p:nvPicPr>
          <p:cNvPr id="6147" name="Picture 3" descr="C:\Users\MV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39" y="4149080"/>
            <a:ext cx="38481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Петров Петр Михайлович 16.01.1910 – 23.11.1941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2376264" cy="3644577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Участник советско-финляндской войны. При выполнении боевого задания 17 февраля 1940  года под сильным огнем противника посадил самолет на лед озера </a:t>
            </a:r>
            <a:r>
              <a:rPr lang="ru-RU" sz="1600" b="1" dirty="0" err="1" smtClean="0"/>
              <a:t>Муоланярви</a:t>
            </a:r>
            <a:r>
              <a:rPr lang="ru-RU" sz="1600" b="1" dirty="0" smtClean="0"/>
              <a:t>, принял на лыжу своей машины штурмана с подбитого бомбардировщика и вывез его в расположение наших войск. За этот подвиг ему было присвоено звание Герой Советского Союза. В годы Великой </a:t>
            </a:r>
            <a:r>
              <a:rPr lang="ru-RU" sz="1600" b="1" dirty="0"/>
              <a:t>Отечественной </a:t>
            </a:r>
            <a:r>
              <a:rPr lang="ru-RU" sz="1600" b="1" dirty="0" smtClean="0"/>
              <a:t>войны командовал 254-м истребительным авиационным полком. Погиб 23 ноября 1941 года в районе поселка Уразово.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180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Петрова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Ключевая – от ул. Ключевой до ул. </a:t>
            </a:r>
            <a:r>
              <a:rPr lang="ru-RU" sz="2000" dirty="0" err="1" smtClean="0"/>
              <a:t>Кемской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3826396" cy="2869797"/>
          </a:xfrm>
          <a:ln>
            <a:solidFill>
              <a:schemeClr val="tx1"/>
            </a:solidFill>
          </a:ln>
        </p:spPr>
      </p:pic>
      <p:pic>
        <p:nvPicPr>
          <p:cNvPr id="4098" name="Picture 2" descr="C:\Users\MV\Desktop\Petroskoi-petr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3384376" cy="253828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Попов Михаил Романович 02.12.1925 – 26.07.1947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40580"/>
            <a:ext cx="2548025" cy="3816424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87824" y="2132856"/>
            <a:ext cx="51125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 В годы Великой Отечественной войны - стрелок </a:t>
            </a:r>
            <a:r>
              <a:rPr lang="ru-RU" sz="1600" b="1" dirty="0"/>
              <a:t>300-го гвардейского стрелкового полка 7-й армии Карельского фронта, гвардии рядовой</a:t>
            </a:r>
            <a:r>
              <a:rPr lang="ru-RU" sz="1600" b="1" dirty="0" smtClean="0"/>
              <a:t>.  </a:t>
            </a:r>
            <a:r>
              <a:rPr lang="ru-RU" sz="1600" b="1" dirty="0"/>
              <a:t>В июне 1944 года </a:t>
            </a:r>
            <a:r>
              <a:rPr lang="ru-RU" sz="1600" b="1" dirty="0" smtClean="0"/>
              <a:t> он </a:t>
            </a:r>
            <a:r>
              <a:rPr lang="ru-RU" sz="1600" b="1" dirty="0"/>
              <a:t>прибыл на Карельский фронт</a:t>
            </a:r>
            <a:r>
              <a:rPr lang="ru-RU" sz="1600" b="1" dirty="0" smtClean="0"/>
              <a:t>. </a:t>
            </a:r>
            <a:endParaRPr lang="ru-RU" sz="1600" b="1" dirty="0"/>
          </a:p>
          <a:p>
            <a:pPr algn="just"/>
            <a:r>
              <a:rPr lang="ru-RU" sz="1600" b="1" dirty="0"/>
              <a:t>21 июня 1944 г. перед форсированием реки Свирь в районе города Лодейное Поле Ленинградской области была проведена демонстрация ложной </a:t>
            </a:r>
            <a:r>
              <a:rPr lang="ru-RU" sz="1600" b="1" dirty="0" smtClean="0"/>
              <a:t>переправы, в которой героически проявил себя Михаил Попов. За воинский подвиг Попову Михаилу Романовичу присвоено звание Героя Советского Союза. Участвовал </a:t>
            </a:r>
            <a:r>
              <a:rPr lang="ru-RU" sz="1600" b="1" dirty="0"/>
              <a:t>в освобождении Чехословакии, Венгрии и Австрии</a:t>
            </a:r>
            <a:r>
              <a:rPr lang="ru-RU" sz="1600" b="1" dirty="0" smtClean="0"/>
              <a:t>. Погиб </a:t>
            </a:r>
            <a:r>
              <a:rPr lang="ru-RU" sz="1600" b="1" dirty="0"/>
              <a:t>26 июля 1947 года при исполнении служебных обязанностей. </a:t>
            </a:r>
          </a:p>
        </p:txBody>
      </p:sp>
    </p:spTree>
    <p:extLst>
      <p:ext uri="{BB962C8B-B14F-4D97-AF65-F5344CB8AC3E}">
        <p14:creationId xmlns:p14="http://schemas.microsoft.com/office/powerpoint/2010/main" val="7095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Попова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Древлянка</a:t>
            </a:r>
            <a:r>
              <a:rPr lang="ru-RU" sz="2000" dirty="0" smtClean="0"/>
              <a:t> – от Лососинного шоссе до ул. Сыктывкарской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528392" cy="2419809"/>
          </a:xfrm>
          <a:ln>
            <a:solidFill>
              <a:schemeClr val="tx1"/>
            </a:solidFill>
          </a:ln>
        </p:spPr>
      </p:pic>
      <p:pic>
        <p:nvPicPr>
          <p:cNvPr id="3074" name="Picture 2" descr="C:\Users\MV\Desktop\Popov_M_R_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97294"/>
            <a:ext cx="393253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786210"/>
          </a:xfrm>
        </p:spPr>
        <p:txBody>
          <a:bodyPr/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err="1" smtClean="0"/>
              <a:t>Пчелинцев</a:t>
            </a:r>
            <a:r>
              <a:rPr lang="ru-RU" sz="4000" dirty="0" smtClean="0"/>
              <a:t> Владимир Николаевич</a:t>
            </a:r>
            <a:br>
              <a:rPr lang="ru-RU" sz="4000" dirty="0" smtClean="0"/>
            </a:br>
            <a:r>
              <a:rPr lang="ru-RU" sz="4000" dirty="0" smtClean="0"/>
              <a:t> 30.08.1919 – 27.07.1997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2517614" cy="3398779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47864" y="3212976"/>
            <a:ext cx="4248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годы Великой </a:t>
            </a:r>
            <a:r>
              <a:rPr lang="ru-RU" b="1" dirty="0"/>
              <a:t>Отечественной </a:t>
            </a:r>
            <a:r>
              <a:rPr lang="ru-RU" b="1" dirty="0" smtClean="0"/>
              <a:t>войны-снайпер </a:t>
            </a:r>
            <a:r>
              <a:rPr lang="ru-RU" b="1" dirty="0"/>
              <a:t>11-й стрелковой бригады 8-й армии Ленинградского </a:t>
            </a:r>
            <a:r>
              <a:rPr lang="ru-RU" b="1" dirty="0" smtClean="0"/>
              <a:t>фронта.  </a:t>
            </a:r>
            <a:r>
              <a:rPr lang="ru-RU" b="1" dirty="0"/>
              <a:t>Один из самых результативных снайперов Второй мировой </a:t>
            </a:r>
            <a:r>
              <a:rPr lang="ru-RU" b="1" dirty="0" smtClean="0"/>
              <a:t>войны.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78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Проезд  Владимира </a:t>
            </a:r>
            <a:r>
              <a:rPr lang="ru-RU" sz="2000" b="1" dirty="0" err="1" smtClean="0"/>
              <a:t>Пчелинцева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Кукковка-6  -  от </a:t>
            </a:r>
            <a:r>
              <a:rPr lang="ru-RU" sz="2000" dirty="0" err="1" smtClean="0"/>
              <a:t>Кижского</a:t>
            </a:r>
            <a:r>
              <a:rPr lang="ru-RU" sz="2000" dirty="0" smtClean="0"/>
              <a:t> проезда до ул. Серебристой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9772" b="13878"/>
          <a:stretch/>
        </p:blipFill>
        <p:spPr bwMode="auto">
          <a:xfrm>
            <a:off x="1434588" y="1772816"/>
            <a:ext cx="5510979" cy="369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err="1" smtClean="0"/>
              <a:t>Репников</a:t>
            </a:r>
            <a:r>
              <a:rPr lang="ru-RU" sz="4000" dirty="0" smtClean="0"/>
              <a:t> Николай Федорович 14.12.1914 – 04.12.1941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75252"/>
            <a:ext cx="2505880" cy="3600401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2420888"/>
            <a:ext cx="47525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b="1" dirty="0" smtClean="0"/>
              <a:t>В годы Великой Отечественной войны - </a:t>
            </a:r>
            <a:r>
              <a:rPr lang="ru-RU" sz="1600" b="1" dirty="0" smtClean="0"/>
              <a:t>командир </a:t>
            </a:r>
            <a:r>
              <a:rPr lang="ru-RU" sz="1600" b="1" dirty="0"/>
              <a:t>эскадрильи 152-го истребительного авиационного </a:t>
            </a:r>
            <a:r>
              <a:rPr lang="ru-RU" sz="1600" b="1" dirty="0" smtClean="0"/>
              <a:t>полка.    4 декабря 1941 года в районе г. Медвежьегорска возвращавшееся с задания звено истребителей было атаковано 7 вражескими самолетами. Израсходовав боекомплект, </a:t>
            </a:r>
            <a:r>
              <a:rPr lang="ru-RU" sz="1600" b="1" dirty="0" err="1" smtClean="0"/>
              <a:t>Репников</a:t>
            </a:r>
            <a:r>
              <a:rPr lang="ru-RU" sz="1600" b="1" dirty="0" smtClean="0"/>
              <a:t> тараном уничтожил головную машину противника. Погиб в этом бою.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6444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</a:t>
            </a:r>
            <a:r>
              <a:rPr lang="ru-RU" sz="2000" b="1" dirty="0" err="1" smtClean="0"/>
              <a:t>Репникова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Ключевая – от ул. Сегежской до ул. Ключевой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" y="1600200"/>
            <a:ext cx="7212169" cy="4800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3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714202"/>
          </a:xfrm>
        </p:spPr>
        <p:txBody>
          <a:bodyPr/>
          <a:lstStyle/>
          <a:p>
            <a:pPr algn="ctr"/>
            <a:r>
              <a:rPr lang="ru-RU" sz="4000" dirty="0" smtClean="0">
                <a:cs typeface="Times New Roman" panose="02020603050405020304" pitchFamily="18" charset="0"/>
              </a:rPr>
              <a:t>Антонов Неон Васильевич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r>
              <a:rPr lang="ru-RU" sz="4000" dirty="0" smtClean="0">
                <a:cs typeface="Times New Roman" panose="02020603050405020304" pitchFamily="18" charset="0"/>
              </a:rPr>
              <a:t>06.01.1907 – 24.10.1948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30299"/>
            <a:ext cx="2376264" cy="3536764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563888" y="2348880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В годы Великой Отечественной войны с января 1944 года – командующий Онежской военной флотилией.  Провел ряд удачных боевых операций в Онежском бассейне, в июне 1944 года участвовал в освобождении Петрозаводска.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441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err="1" smtClean="0"/>
              <a:t>Ригачин</a:t>
            </a:r>
            <a:r>
              <a:rPr lang="ru-RU" sz="4000" dirty="0" smtClean="0"/>
              <a:t> Николай </a:t>
            </a:r>
            <a:r>
              <a:rPr lang="ru-RU" sz="4000" dirty="0"/>
              <a:t>И</a:t>
            </a:r>
            <a:r>
              <a:rPr lang="ru-RU" sz="4000" dirty="0" smtClean="0"/>
              <a:t>ванович 19.05.1919 – 21.01.1945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12578"/>
            <a:ext cx="2736000" cy="3724001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2204864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В годы Великой Отечественной	 войны - разведчик </a:t>
            </a:r>
            <a:r>
              <a:rPr lang="ru-RU" sz="1600" b="1" dirty="0"/>
              <a:t>287-го </a:t>
            </a:r>
            <a:r>
              <a:rPr lang="ru-RU" sz="1600" b="1" dirty="0" smtClean="0"/>
              <a:t>гвардейского стрелкового </a:t>
            </a:r>
            <a:r>
              <a:rPr lang="ru-RU" sz="1600" b="1" dirty="0"/>
              <a:t>полка 95-й гвардейской </a:t>
            </a:r>
            <a:r>
              <a:rPr lang="ru-RU" sz="1600" b="1" dirty="0" smtClean="0"/>
              <a:t>стрелковой </a:t>
            </a:r>
            <a:r>
              <a:rPr lang="ru-RU" sz="1600" b="1" dirty="0"/>
              <a:t>дивизии 5-й гвардейской армии 1-го Украинского </a:t>
            </a:r>
            <a:r>
              <a:rPr lang="ru-RU" sz="1600" b="1" dirty="0" smtClean="0"/>
              <a:t>фронта. Участвовал в боях за освобождение западной Украины, Румынии и Польши. В ходе штурма опорного пункта вражеской обороны г. </a:t>
            </a:r>
            <a:r>
              <a:rPr lang="ru-RU" sz="1600" b="1" dirty="0" err="1" smtClean="0"/>
              <a:t>Крейцбурга</a:t>
            </a:r>
            <a:r>
              <a:rPr lang="ru-RU" sz="1600" b="1" dirty="0" smtClean="0"/>
              <a:t> (ныне </a:t>
            </a:r>
            <a:r>
              <a:rPr lang="ru-RU" sz="1600" b="1" dirty="0" err="1" smtClean="0"/>
              <a:t>Ключборк</a:t>
            </a:r>
            <a:r>
              <a:rPr lang="ru-RU" sz="1600" b="1" dirty="0" smtClean="0"/>
              <a:t>) закрыл своим телом амбразуру вражеского пулемета.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1522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282154"/>
          </a:xfrm>
        </p:spPr>
        <p:txBody>
          <a:bodyPr/>
          <a:lstStyle/>
          <a:p>
            <a:pPr algn="ctr"/>
            <a:r>
              <a:rPr lang="ru-RU" sz="2000" b="1" dirty="0" smtClean="0"/>
              <a:t>Улица </a:t>
            </a:r>
            <a:r>
              <a:rPr lang="ru-RU" sz="2000" b="1" dirty="0" err="1" smtClean="0"/>
              <a:t>Ригачина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Зарека</a:t>
            </a:r>
            <a:r>
              <a:rPr lang="ru-RU" sz="2000" dirty="0" smtClean="0"/>
              <a:t> – от наб. </a:t>
            </a:r>
            <a:r>
              <a:rPr lang="ru-RU" sz="2000" dirty="0" err="1" smtClean="0"/>
              <a:t>Гюллинга</a:t>
            </a:r>
            <a:r>
              <a:rPr lang="ru-RU" sz="2000" dirty="0" smtClean="0"/>
              <a:t> до железнодорожного </a:t>
            </a:r>
            <a:r>
              <a:rPr lang="ru-RU" sz="2000" dirty="0"/>
              <a:t>переезда.</a:t>
            </a:r>
            <a:br>
              <a:rPr lang="ru-RU" sz="2000" dirty="0"/>
            </a:br>
            <a:r>
              <a:rPr lang="ru-RU" sz="2000" dirty="0"/>
              <a:t>Памятная стела улицы имени Героя Советского Союза </a:t>
            </a:r>
            <a:r>
              <a:rPr lang="ru-RU" sz="2000" dirty="0" smtClean="0"/>
              <a:t>                              Н.Ф</a:t>
            </a:r>
            <a:r>
              <a:rPr lang="ru-RU" sz="2000" dirty="0"/>
              <a:t>. </a:t>
            </a:r>
            <a:r>
              <a:rPr lang="ru-RU" sz="2000" dirty="0" err="1"/>
              <a:t>Репникова</a:t>
            </a:r>
            <a:r>
              <a:rPr lang="ru-RU" sz="2000" dirty="0"/>
              <a:t>, </a:t>
            </a:r>
            <a:r>
              <a:rPr lang="ru-RU" sz="2000" dirty="0" err="1"/>
              <a:t>Ключевское</a:t>
            </a:r>
            <a:r>
              <a:rPr lang="ru-RU" sz="2000" dirty="0"/>
              <a:t> </a:t>
            </a:r>
            <a:r>
              <a:rPr lang="ru-RU" sz="2000" dirty="0" smtClean="0"/>
              <a:t>шоссе - ул</a:t>
            </a:r>
            <a:r>
              <a:rPr lang="ru-RU" sz="2000" dirty="0"/>
              <a:t>. </a:t>
            </a:r>
            <a:r>
              <a:rPr lang="ru-RU" sz="2000" dirty="0" err="1"/>
              <a:t>Репникова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3744416" cy="28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V\Desktop\Ptz-doska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2" y="1700808"/>
            <a:ext cx="37191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81128"/>
            <a:ext cx="4824536" cy="202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Судаков Федор Павлович</a:t>
            </a:r>
            <a:br>
              <a:rPr lang="ru-RU" sz="4000" dirty="0" smtClean="0"/>
            </a:br>
            <a:r>
              <a:rPr lang="ru-RU" sz="4000" dirty="0" smtClean="0"/>
              <a:t>19.05.1897 – 02.10.1941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628800"/>
            <a:ext cx="45365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С </a:t>
            </a:r>
            <a:r>
              <a:rPr lang="ru-RU" sz="1600" b="1" dirty="0"/>
              <a:t>19 июня 1941 года </a:t>
            </a:r>
            <a:r>
              <a:rPr lang="ru-RU" sz="1600" b="1" dirty="0" smtClean="0"/>
              <a:t>- командир </a:t>
            </a:r>
            <a:r>
              <a:rPr lang="ru-RU" sz="1600" b="1" dirty="0"/>
              <a:t>66-го стрелкового корпуса. Участвовал в боях на западном направлении, затем в ходе Смоленского сражения части корпуса упорно оборонялись в районе Жлобина и Рогачёва. 2 сентября 21-я армия, включая корпус Судакова, была передана Юго-Западному фронту и приняла участие в обороне Киева. С 22 </a:t>
            </a:r>
            <a:r>
              <a:rPr lang="ru-RU" sz="1600" b="1" dirty="0" smtClean="0"/>
              <a:t>сентября - </a:t>
            </a:r>
            <a:r>
              <a:rPr lang="ru-RU" sz="1600" b="1" dirty="0"/>
              <a:t>начальник управления тыла 3-й армии Брянского фронта. 2 октября 1941 года командир 3-й Ленинградской стрелковой дивизии народного ополчения генерал-майор Ф. П. Судаков погиб в бою в районе станции </a:t>
            </a:r>
            <a:r>
              <a:rPr lang="ru-RU" sz="1600" b="1" dirty="0" err="1"/>
              <a:t>Орзега</a:t>
            </a:r>
            <a:r>
              <a:rPr lang="ru-RU" sz="1600" b="1" dirty="0"/>
              <a:t> Карело-Финской ССР</a:t>
            </a:r>
            <a:r>
              <a:rPr lang="ru-RU" sz="1600" b="1" dirty="0" smtClean="0"/>
              <a:t>. Похоронен </a:t>
            </a:r>
            <a:r>
              <a:rPr lang="ru-RU" sz="1600" b="1" dirty="0"/>
              <a:t>в Братской могиле на площади Ленина в Петрозаводске возле </a:t>
            </a:r>
            <a:r>
              <a:rPr lang="ru-RU" sz="1600" b="1" dirty="0" smtClean="0"/>
              <a:t>Вечного </a:t>
            </a:r>
            <a:r>
              <a:rPr lang="ru-RU" sz="1600" b="1" dirty="0"/>
              <a:t>огня.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2748397" cy="3600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18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</a:t>
            </a:r>
            <a:r>
              <a:rPr lang="ru-RU" sz="2000" b="1" dirty="0"/>
              <a:t>	Генерала </a:t>
            </a:r>
            <a:r>
              <a:rPr lang="ru-RU" sz="2000" b="1" dirty="0" smtClean="0"/>
              <a:t>Судакова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- от </a:t>
            </a:r>
            <a:r>
              <a:rPr lang="ru-RU" sz="2000" dirty="0"/>
              <a:t>Комсомольского </a:t>
            </a:r>
            <a:r>
              <a:rPr lang="ru-RU" sz="2000" dirty="0" smtClean="0"/>
              <a:t>пр. </a:t>
            </a:r>
            <a:r>
              <a:rPr lang="ru-RU" sz="2000" dirty="0"/>
              <a:t>до лесопарка Защитников Города, параллельно </a:t>
            </a:r>
            <a:r>
              <a:rPr lang="ru-RU" sz="2000" dirty="0" smtClean="0"/>
              <a:t>ул. </a:t>
            </a:r>
            <a:r>
              <a:rPr lang="ru-RU" sz="2000" dirty="0"/>
              <a:t>Энтузиастов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7648" r="5148" b="10005"/>
          <a:stretch/>
        </p:blipFill>
        <p:spPr bwMode="auto">
          <a:xfrm>
            <a:off x="1619672" y="1556792"/>
            <a:ext cx="5126182" cy="3953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err="1" smtClean="0"/>
              <a:t>Тиден</a:t>
            </a:r>
            <a:r>
              <a:rPr lang="ru-RU" sz="4000" dirty="0" smtClean="0"/>
              <a:t> Владимир Владимирович 19.07.1905 – 15.07.1944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3037"/>
            <a:ext cx="2448271" cy="3833346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987824" y="1844824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годы Великой Отечественной войны, в марте 1941 года, был назначен директором Онежского завода. В июле 1941 года по его инициативе был сформирован партизанский отряд «Красный </a:t>
            </a:r>
            <a:r>
              <a:rPr lang="ru-RU" b="1" dirty="0" err="1" smtClean="0"/>
              <a:t>Онежец</a:t>
            </a:r>
            <a:r>
              <a:rPr lang="ru-RU" b="1" dirty="0" smtClean="0"/>
              <a:t>». С декабря 1941 года по февраль 1942 года командовал 1-й партизанской бригадой. Провел два боевых похода по оккупированной территории. С января 1944 года – </a:t>
            </a:r>
            <a:r>
              <a:rPr lang="ru-RU" b="1" dirty="0" err="1" smtClean="0"/>
              <a:t>командин</a:t>
            </a:r>
            <a:r>
              <a:rPr lang="ru-RU" b="1" dirty="0" smtClean="0"/>
              <a:t> 858-го стрелкового полка 283-й стрелковой дивизии. Погиб при выполнении боевого задания в Белоруссии.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456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Проезд </a:t>
            </a:r>
            <a:r>
              <a:rPr lang="ru-RU" sz="2000" b="1" dirty="0" err="1" smtClean="0"/>
              <a:t>Тидена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от </a:t>
            </a:r>
            <a:r>
              <a:rPr lang="ru-RU" sz="2000" dirty="0" err="1" smtClean="0"/>
              <a:t>Вытегорского</a:t>
            </a:r>
            <a:r>
              <a:rPr lang="ru-RU" sz="2000" dirty="0" smtClean="0"/>
              <a:t> шоссе до ТИЗ «Усадьба»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7619048" cy="317460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23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498178"/>
          </a:xfrm>
        </p:spPr>
        <p:txBody>
          <a:bodyPr/>
          <a:lstStyle/>
          <a:p>
            <a:pPr algn="ctr"/>
            <a:r>
              <a:rPr lang="ru-RU" sz="4000" dirty="0" err="1" smtClean="0"/>
              <a:t>Тимоскайнен</a:t>
            </a:r>
            <a:r>
              <a:rPr lang="ru-RU" sz="4000" dirty="0" smtClean="0"/>
              <a:t> Федор Федорович</a:t>
            </a:r>
            <a:br>
              <a:rPr lang="ru-RU" sz="4000" dirty="0" smtClean="0"/>
            </a:br>
            <a:r>
              <a:rPr lang="ru-RU" sz="4000" dirty="0" smtClean="0"/>
              <a:t>1912 – 1943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2471075" cy="3432048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1800" y="1556792"/>
            <a:ext cx="51845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В годы Великой Отечественной войны, в 1942 году, </a:t>
            </a:r>
            <a:r>
              <a:rPr lang="ru-RU" sz="1600" b="1" dirty="0"/>
              <a:t>вместе с Ю. В. Андроповым принял участие в создании партизанского отряда «Комсомолец </a:t>
            </a:r>
            <a:r>
              <a:rPr lang="ru-RU" sz="1600" b="1" dirty="0" smtClean="0"/>
              <a:t>Карелии». </a:t>
            </a:r>
            <a:r>
              <a:rPr lang="ru-RU" sz="1600" b="1" dirty="0"/>
              <a:t>В июле 1943 года был назначен секретарём подпольного городского комитета партии города Петрозаводска, </a:t>
            </a:r>
            <a:r>
              <a:rPr lang="ru-RU" sz="1600" b="1" dirty="0" smtClean="0"/>
              <a:t>и </a:t>
            </a:r>
            <a:r>
              <a:rPr lang="ru-RU" sz="1600" b="1" dirty="0"/>
              <a:t>был заброшен на самолёте на территорию </a:t>
            </a:r>
            <a:r>
              <a:rPr lang="ru-RU" sz="1600" b="1" dirty="0" err="1"/>
              <a:t>Прионежского</a:t>
            </a:r>
            <a:r>
              <a:rPr lang="ru-RU" sz="1600" b="1" dirty="0"/>
              <a:t> района. </a:t>
            </a:r>
            <a:r>
              <a:rPr lang="ru-RU" sz="1600" b="1" dirty="0" smtClean="0"/>
              <a:t>Согласно </a:t>
            </a:r>
            <a:r>
              <a:rPr lang="ru-RU" sz="1600" b="1" dirty="0"/>
              <a:t>официальной версии, в конце августа 1943 года группа подпольщиков (Костин, </a:t>
            </a:r>
            <a:r>
              <a:rPr lang="ru-RU" sz="1600" b="1" dirty="0" err="1"/>
              <a:t>Эрте</a:t>
            </a:r>
            <a:r>
              <a:rPr lang="ru-RU" sz="1600" b="1" dirty="0"/>
              <a:t>, </a:t>
            </a:r>
            <a:r>
              <a:rPr lang="ru-RU" sz="1600" b="1" dirty="0" err="1"/>
              <a:t>Камилатов</a:t>
            </a:r>
            <a:r>
              <a:rPr lang="ru-RU" sz="1600" b="1" dirty="0"/>
              <a:t> и радистка Люба </a:t>
            </a:r>
            <a:r>
              <a:rPr lang="ru-RU" sz="1600" b="1" dirty="0" smtClean="0"/>
              <a:t>Туманова), </a:t>
            </a:r>
            <a:r>
              <a:rPr lang="ru-RU" sz="1600" b="1" dirty="0"/>
              <a:t>в которую входил и </a:t>
            </a:r>
            <a:r>
              <a:rPr lang="ru-RU" sz="1600" b="1" dirty="0" err="1"/>
              <a:t>Тимоскайнен</a:t>
            </a:r>
            <a:r>
              <a:rPr lang="ru-RU" sz="1600" b="1" dirty="0"/>
              <a:t>, вступила в бой с финским патрулём близ села Деревянное у речки </a:t>
            </a:r>
            <a:r>
              <a:rPr lang="ru-RU" sz="1600" b="1" dirty="0" err="1"/>
              <a:t>Таржеполка</a:t>
            </a:r>
            <a:r>
              <a:rPr lang="ru-RU" sz="1600" b="1" dirty="0"/>
              <a:t> в </a:t>
            </a:r>
            <a:r>
              <a:rPr lang="ru-RU" sz="1600" b="1" dirty="0" err="1"/>
              <a:t>Прионежском</a:t>
            </a:r>
            <a:r>
              <a:rPr lang="ru-RU" sz="1600" b="1" dirty="0"/>
              <a:t> районе Петрозаводска. В завязавшейся перестрелке </a:t>
            </a:r>
            <a:r>
              <a:rPr lang="ru-RU" sz="1600" b="1" dirty="0" err="1"/>
              <a:t>Тимоскайнен</a:t>
            </a:r>
            <a:r>
              <a:rPr lang="ru-RU" sz="1600" b="1" dirty="0"/>
              <a:t> был убит.</a:t>
            </a:r>
          </a:p>
        </p:txBody>
      </p:sp>
    </p:spTree>
    <p:extLst>
      <p:ext uri="{BB962C8B-B14F-4D97-AF65-F5344CB8AC3E}">
        <p14:creationId xmlns:p14="http://schemas.microsoft.com/office/powerpoint/2010/main" val="4419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Федора </a:t>
            </a:r>
            <a:r>
              <a:rPr lang="ru-RU" sz="2000" b="1" dirty="0" err="1" smtClean="0"/>
              <a:t>Тимоскайнена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Соломенное – на юго-восток от Петрозаводского шоссе к берегу Петрозаводска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5638800" cy="460057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52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err="1" smtClean="0"/>
              <a:t>Торнев</a:t>
            </a:r>
            <a:r>
              <a:rPr lang="ru-RU" sz="4000" dirty="0" smtClean="0"/>
              <a:t> Иван Петрович 27.10.1916 – 27.01.1945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2623775" cy="3600400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5816" y="2132856"/>
            <a:ext cx="4896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годы Великой Отечественной войны - командир </a:t>
            </a:r>
            <a:r>
              <a:rPr lang="ru-RU" b="1" dirty="0"/>
              <a:t>отделения 2-й механизированной бригады 5-го механизированного корпуса 6-й танковой армии 2-го Украинского фронта, </a:t>
            </a:r>
            <a:r>
              <a:rPr lang="ru-RU" b="1" dirty="0" smtClean="0"/>
              <a:t>старшина. 13 сентября 1944 года за образцовое выполнение боевых заданий командования, за мужество и героизм был </a:t>
            </a:r>
            <a:r>
              <a:rPr lang="ru-RU" b="1" dirty="0" err="1" smtClean="0"/>
              <a:t>удостоин</a:t>
            </a:r>
            <a:r>
              <a:rPr lang="ru-RU" b="1" dirty="0" smtClean="0"/>
              <a:t> звания Герой Советского Союза. Осенью 1944 года в ходе боев по освобождению Румынии </a:t>
            </a:r>
            <a:r>
              <a:rPr lang="ru-RU" b="1" dirty="0" err="1" smtClean="0"/>
              <a:t>Торнев</a:t>
            </a:r>
            <a:r>
              <a:rPr lang="ru-RU" b="1" dirty="0" smtClean="0"/>
              <a:t> получил тяжелое ранение. 27 января 1945 года скончался в госпитале. Похоронен в Бухаресте.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3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</a:t>
            </a:r>
            <a:r>
              <a:rPr lang="ru-RU" sz="2000" b="1" dirty="0" err="1" smtClean="0"/>
              <a:t>Торнева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от ул. </a:t>
            </a:r>
            <a:r>
              <a:rPr lang="ru-RU" sz="2000" dirty="0" err="1" smtClean="0"/>
              <a:t>Ровио</a:t>
            </a:r>
            <a:r>
              <a:rPr lang="ru-RU" sz="2000" dirty="0" smtClean="0"/>
              <a:t> до пр. Карельского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96752"/>
            <a:ext cx="3840427" cy="2880320"/>
          </a:xfrm>
          <a:ln>
            <a:solidFill>
              <a:schemeClr val="tx1"/>
            </a:solidFill>
          </a:ln>
        </p:spPr>
      </p:pic>
      <p:pic>
        <p:nvPicPr>
          <p:cNvPr id="8194" name="Picture 2" descr="C:\Users\MV\Desktop\Торн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3600450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Улица Антонова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000000"/>
                </a:solidFill>
              </a:rPr>
              <a:t>От ул. </a:t>
            </a:r>
            <a:r>
              <a:rPr lang="ru-RU" sz="2000" dirty="0">
                <a:solidFill>
                  <a:srgbClr val="000000"/>
                </a:solidFill>
              </a:rPr>
              <a:t>Онежской флотилии между </a:t>
            </a:r>
            <a:r>
              <a:rPr lang="ru-RU" sz="2000" dirty="0" smtClean="0">
                <a:solidFill>
                  <a:srgbClr val="000000"/>
                </a:solidFill>
              </a:rPr>
              <a:t>ул. </a:t>
            </a:r>
            <a:r>
              <a:rPr lang="ru-RU" sz="2000" dirty="0">
                <a:solidFill>
                  <a:srgbClr val="000000"/>
                </a:solidFill>
              </a:rPr>
              <a:t>Сегежской и Ключевой на юго-запад до </a:t>
            </a:r>
            <a:r>
              <a:rPr lang="ru-RU" sz="2000" dirty="0" smtClean="0">
                <a:solidFill>
                  <a:srgbClr val="000000"/>
                </a:solidFill>
              </a:rPr>
              <a:t>ул. </a:t>
            </a:r>
            <a:r>
              <a:rPr lang="ru-RU" sz="2000" dirty="0" err="1" smtClean="0">
                <a:solidFill>
                  <a:srgbClr val="000000"/>
                </a:solidFill>
              </a:rPr>
              <a:t>Репникова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4176464" cy="3132348"/>
          </a:xfrm>
          <a:ln>
            <a:solidFill>
              <a:schemeClr val="tx2"/>
            </a:solidFill>
          </a:ln>
        </p:spPr>
      </p:pic>
      <p:pic>
        <p:nvPicPr>
          <p:cNvPr id="2050" name="Picture 2" descr="C:\Users\MV\Desktop\анто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09120"/>
            <a:ext cx="34020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920880" cy="1584176"/>
          </a:xfrm>
        </p:spPr>
        <p:txBody>
          <a:bodyPr/>
          <a:lstStyle/>
          <a:p>
            <a:pPr algn="ctr"/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4000" dirty="0" smtClean="0">
                <a:latin typeface="+mn-lt"/>
              </a:rPr>
              <a:t>Туманова</a:t>
            </a:r>
            <a:r>
              <a:rPr lang="ru-RU" sz="3600" dirty="0" smtClean="0">
                <a:latin typeface="+mn-lt"/>
              </a:rPr>
              <a:t>  </a:t>
            </a:r>
            <a:r>
              <a:rPr lang="ru-RU" sz="4000" dirty="0" smtClean="0">
                <a:latin typeface="+mn-lt"/>
              </a:rPr>
              <a:t>Любовь Александровна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1920-1943 </a:t>
            </a:r>
            <a:r>
              <a:rPr lang="ru-RU" sz="4000" dirty="0" smtClean="0">
                <a:latin typeface="+mn-lt"/>
              </a:rPr>
              <a:t/>
            </a:r>
            <a:br>
              <a:rPr lang="ru-RU" sz="4000" dirty="0" smtClean="0">
                <a:latin typeface="+mn-lt"/>
              </a:rPr>
            </a:b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700808"/>
            <a:ext cx="4896544" cy="4699992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ru-RU" sz="1600" b="1" dirty="0"/>
              <a:t>В годы Великой Отечественной войны - участница подпольного движения в тылу врага на территории Карело-Финской ССР. 19 июля 1943 года в качестве радистки в составе группы под руководством секретаря Петрозаводского подпольного горкома КП КФССР Федора </a:t>
            </a:r>
            <a:r>
              <a:rPr lang="ru-RU" sz="1600" b="1" dirty="0" err="1"/>
              <a:t>Тимоскайнена</a:t>
            </a:r>
            <a:r>
              <a:rPr lang="ru-RU" sz="1600" b="1" dirty="0"/>
              <a:t> заброшена на временно оккупированную противником территорию в район Петрозаводска. </a:t>
            </a:r>
            <a:r>
              <a:rPr lang="ru-RU" sz="1600" b="1" dirty="0" smtClean="0"/>
              <a:t>Люба </a:t>
            </a:r>
            <a:r>
              <a:rPr lang="ru-RU" sz="1600" b="1" dirty="0"/>
              <a:t>Туманова, окружённая финнами 23 июля 1943 г. в районе села </a:t>
            </a:r>
            <a:r>
              <a:rPr lang="ru-RU" sz="1600" b="1" dirty="0" err="1"/>
              <a:t>Ялгуба</a:t>
            </a:r>
            <a:r>
              <a:rPr lang="ru-RU" sz="1600" b="1" dirty="0"/>
              <a:t>, по одним свидетельствам, успела уничтожить </a:t>
            </a:r>
            <a:r>
              <a:rPr lang="ru-RU" sz="1600" b="1" dirty="0" err="1"/>
              <a:t>радиошифры</a:t>
            </a:r>
            <a:r>
              <a:rPr lang="ru-RU" sz="1600" b="1" dirty="0"/>
              <a:t> и застрелилась из пистолета, по другим — подорвала рацию и себя гранатой. Тело героини было захоронено местными жителями на острове Суйсарь.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5498" b="1689"/>
          <a:stretch/>
        </p:blipFill>
        <p:spPr bwMode="auto">
          <a:xfrm>
            <a:off x="467544" y="2095624"/>
            <a:ext cx="2404620" cy="3619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Любы </a:t>
            </a:r>
            <a:r>
              <a:rPr lang="ru-RU" sz="2000" b="1" dirty="0"/>
              <a:t>Т</a:t>
            </a:r>
            <a:r>
              <a:rPr lang="ru-RU" sz="2000" b="1" dirty="0" smtClean="0"/>
              <a:t>умановой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Соломенное - от </a:t>
            </a:r>
            <a:r>
              <a:rPr lang="ru-RU" sz="2000" dirty="0"/>
              <a:t>Кольцевой до </a:t>
            </a:r>
            <a:r>
              <a:rPr lang="ru-RU" sz="2000" dirty="0" err="1" smtClean="0"/>
              <a:t>Борнаволокской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9966" r="-11486" b="11394"/>
          <a:stretch/>
        </p:blipFill>
        <p:spPr bwMode="auto">
          <a:xfrm>
            <a:off x="971600" y="1439556"/>
            <a:ext cx="6575634" cy="4451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08912" cy="1786210"/>
          </a:xfrm>
        </p:spPr>
        <p:txBody>
          <a:bodyPr/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Фролов Валериан Александрович</a:t>
            </a:r>
            <a:br>
              <a:rPr lang="ru-RU" sz="4000" dirty="0" smtClean="0"/>
            </a:br>
            <a:r>
              <a:rPr lang="ru-RU" sz="4000" dirty="0" smtClean="0"/>
              <a:t>26.05.1895 – 06.01.1961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2649894" cy="3312368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2420888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В годы Великой Отечественной войны, с </a:t>
            </a:r>
            <a:r>
              <a:rPr lang="ru-RU" sz="1600" b="1" dirty="0"/>
              <a:t>сентября 1941 по февраль 1944 </a:t>
            </a:r>
            <a:r>
              <a:rPr lang="ru-RU" sz="1600" b="1" dirty="0" smtClean="0"/>
              <a:t>года, </a:t>
            </a:r>
            <a:r>
              <a:rPr lang="ru-RU" sz="1600" b="1" dirty="0"/>
              <a:t>командующий Карельским фронтом.</a:t>
            </a:r>
          </a:p>
          <a:p>
            <a:pPr algn="just"/>
            <a:r>
              <a:rPr lang="ru-RU" sz="1600" b="1" dirty="0" smtClean="0"/>
              <a:t>С </a:t>
            </a:r>
            <a:r>
              <a:rPr lang="ru-RU" sz="1600" b="1" dirty="0"/>
              <a:t>декабря 1944 года по май 1948 года </a:t>
            </a:r>
            <a:r>
              <a:rPr lang="ru-RU" sz="1600" b="1" dirty="0" smtClean="0"/>
              <a:t>- командующий </a:t>
            </a:r>
            <a:r>
              <a:rPr lang="ru-RU" sz="1600" b="1" dirty="0"/>
              <a:t>войсками Беломорского военного округа.</a:t>
            </a:r>
          </a:p>
          <a:p>
            <a:pPr algn="just"/>
            <a:r>
              <a:rPr lang="ru-RU" sz="1600" b="1" dirty="0" smtClean="0"/>
              <a:t>С </a:t>
            </a:r>
            <a:r>
              <a:rPr lang="ru-RU" sz="1600" b="1" dirty="0"/>
              <a:t>мая 1949 по июнь 1951 года </a:t>
            </a:r>
            <a:r>
              <a:rPr lang="ru-RU" sz="1600" b="1" dirty="0" smtClean="0"/>
              <a:t>командующий войсками </a:t>
            </a:r>
            <a:r>
              <a:rPr lang="ru-RU" sz="1600" b="1" dirty="0"/>
              <a:t>Архангельского военного округа</a:t>
            </a:r>
            <a:r>
              <a:rPr lang="ru-RU" sz="1600" b="1" dirty="0" smtClean="0"/>
              <a:t>. С </a:t>
            </a:r>
            <a:r>
              <a:rPr lang="ru-RU" sz="1600" b="1" dirty="0"/>
              <a:t>июля 1951 по апрель 1956 года вновь командующий войсками Беломорского военного округа.</a:t>
            </a: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960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Генерала Фролова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Кукковка</a:t>
            </a:r>
            <a:r>
              <a:rPr lang="ru-RU" sz="2000" dirty="0" smtClean="0"/>
              <a:t> – от ул. Балтийской до ул. </a:t>
            </a:r>
            <a:r>
              <a:rPr lang="ru-RU" sz="2000" dirty="0" err="1" smtClean="0"/>
              <a:t>Ровио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800600" cy="4800600"/>
          </a:xfrm>
          <a:ln>
            <a:solidFill>
              <a:schemeClr val="tx1"/>
            </a:solidFill>
          </a:ln>
        </p:spPr>
      </p:pic>
      <p:pic>
        <p:nvPicPr>
          <p:cNvPr id="1026" name="Picture 2" descr="C:\Users\MV\Desktop\doska_b_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17" y="2636912"/>
            <a:ext cx="3048284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714202"/>
          </a:xfrm>
        </p:spPr>
        <p:txBody>
          <a:bodyPr/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Чайкина Елизавета Ивановна</a:t>
            </a:r>
            <a:br>
              <a:rPr lang="ru-RU" sz="4000" dirty="0" smtClean="0"/>
            </a:br>
            <a:r>
              <a:rPr lang="ru-RU" sz="4000" dirty="0" smtClean="0"/>
              <a:t>28.08.1918 – 23.11.1941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>
                <a:solidFill>
                  <a:srgbClr val="FF0000"/>
                </a:solidFill>
              </a:rPr>
              <a:t>Герой Советского Союза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2389223" cy="3240360"/>
          </a:xfrm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2636912"/>
            <a:ext cx="46085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В годы Великой Отечественной войны - секретарь </a:t>
            </a:r>
            <a:r>
              <a:rPr lang="ru-RU" sz="1600" b="1" dirty="0" err="1"/>
              <a:t>Пеновского</a:t>
            </a:r>
            <a:r>
              <a:rPr lang="ru-RU" sz="1600" b="1" dirty="0"/>
              <a:t> райкома </a:t>
            </a:r>
            <a:r>
              <a:rPr lang="ru-RU" sz="1600" b="1" dirty="0" smtClean="0"/>
              <a:t>ВЛКСМ,   </a:t>
            </a:r>
            <a:r>
              <a:rPr lang="ru-RU" sz="1600" b="1" dirty="0"/>
              <a:t>возглавляла подпольную организацию молодёжи, принимала активное участие в операциях партизанского отряда, действовавшего на территории Великолукской и Калининской областей</a:t>
            </a:r>
            <a:r>
              <a:rPr lang="ru-RU" sz="1600" b="1" dirty="0" smtClean="0"/>
              <a:t>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782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Лизы Чайкиной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Голиковка</a:t>
            </a:r>
            <a:r>
              <a:rPr lang="ru-RU" sz="2000" dirty="0" smtClean="0"/>
              <a:t> – от ул. Станционной до ул. </a:t>
            </a:r>
            <a:r>
              <a:rPr lang="ru-RU" sz="2000" dirty="0" err="1" smtClean="0"/>
              <a:t>Повенецкой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7620000" cy="4286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0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570186"/>
          </a:xfrm>
        </p:spPr>
        <p:txBody>
          <a:bodyPr/>
          <a:lstStyle/>
          <a:p>
            <a:pPr algn="ctr"/>
            <a:r>
              <a:rPr lang="ru-RU" sz="4000" dirty="0" smtClean="0"/>
              <a:t>Черняховский Иван Данилович 29.06.1906 – 18.02.1945 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      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9"/>
            <a:ext cx="2376264" cy="3518020"/>
          </a:xfr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75856" y="2276872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В годы Великой Отечественной войны командовал танковым корпусом, дивизией, армией. С апреля 1944 года – командующий войсками Западного, 3-го Белорусского фронтов. </a:t>
            </a:r>
            <a:r>
              <a:rPr lang="ru-RU" sz="1600" b="1" dirty="0"/>
              <a:t>Дважды Герой Советского </a:t>
            </a:r>
            <a:r>
              <a:rPr lang="ru-RU" sz="1600" b="1" dirty="0" smtClean="0"/>
              <a:t>Союза. Участвуя в разгроме восточно-прусской группировки фашистов, получил смертельное ранение. Генерал армии Иван Черняховский не дожил до Победы трех месяцев.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1281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Улица Черняховского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Перевалка – от ул. Фурманова до </a:t>
            </a:r>
            <a:r>
              <a:rPr lang="ru-RU" sz="2000" dirty="0" err="1" smtClean="0"/>
              <a:t>Лососинского</a:t>
            </a:r>
            <a:r>
              <a:rPr lang="ru-RU" sz="2000" dirty="0" smtClean="0"/>
              <a:t> шоссе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425180" cy="3425180"/>
          </a:xfrm>
          <a:ln>
            <a:solidFill>
              <a:schemeClr val="tx1"/>
            </a:solidFill>
          </a:ln>
        </p:spPr>
      </p:pic>
      <p:pic>
        <p:nvPicPr>
          <p:cNvPr id="9218" name="Picture 2" descr="C:\Users\MV\Desktop\Черняховский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28" y="1772816"/>
            <a:ext cx="39604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332656"/>
            <a:ext cx="77768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Улицы хранят имена героев : рекомендательный библиографический список литературы / [сост.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Бунакова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В.]. - Петрозаводск : МУ "ЦБС", 2009. - 47, [1] с. : 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Имя героя на карте города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библиодайджест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Дет.-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б-ка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Карелия ; [сост. Кузина Е. В.]. - Петрозаводск : [б. и.], 2005. - 71 с.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Петрозаводск: 300 лет истории: Док. и материалы: В 3 кн. Кн.3: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1903-2003. – Петрозаводск : Карелия, 2003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- 575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Кондратьев, Ф. Г. Петрозаводск / Ф. Г. Кондратьев, В. Н. Верхоглядов ; [ред. Н. В. Глазачева]. - 2-е изд.,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- Петрозаводск : Карелия, 1984. - 180, [2] с., [24] л. ил. : ил.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(Города и районы Карелии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истории и культуры Карелии / И.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Петрозаводск : Карелия, 1984. - 240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Пройдусь я по Ватутина, сверну на Черняховского : [об улицах Петрозаводска, назв. в честь героев Велик. Отечеств. войны] / Мария Дмитриева // Петрозаводск. - 2010. - 22 апр. (№ 17). - С. 10; 29 апр. (№ 18). - 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000" dirty="0" smtClean="0"/>
              <a:t>Материал подготовила: </a:t>
            </a:r>
            <a:r>
              <a:rPr lang="ru-RU" sz="2000" dirty="0" err="1" smtClean="0"/>
              <a:t>Бунакова</a:t>
            </a:r>
            <a:r>
              <a:rPr lang="ru-RU" sz="2000" dirty="0" smtClean="0"/>
              <a:t> Марина Валентиновна</a:t>
            </a:r>
            <a:br>
              <a:rPr lang="ru-RU" sz="2000" dirty="0" smtClean="0"/>
            </a:br>
            <a:r>
              <a:rPr lang="ru-RU" sz="2000" dirty="0" smtClean="0"/>
              <a:t>Главный библиограф ЦГБ им. </a:t>
            </a:r>
            <a:r>
              <a:rPr lang="ru-RU" sz="2000" dirty="0" err="1" smtClean="0"/>
              <a:t>Гусарова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179309" cy="476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2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714202"/>
          </a:xfrm>
        </p:spPr>
        <p:txBody>
          <a:bodyPr/>
          <a:lstStyle/>
          <a:p>
            <a:pPr algn="ctr"/>
            <a:r>
              <a:rPr lang="ru-RU" sz="4000" dirty="0" smtClean="0">
                <a:cs typeface="Times New Roman" panose="02020603050405020304" pitchFamily="18" charset="0"/>
              </a:rPr>
              <a:t>Афанасьев Алексей Николаевич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r>
              <a:rPr lang="ru-RU" sz="4000" dirty="0" smtClean="0">
                <a:cs typeface="Times New Roman" panose="02020603050405020304" pitchFamily="18" charset="0"/>
              </a:rPr>
              <a:t>15.09.1916 – 05.08.1968</a:t>
            </a:r>
            <a:br>
              <a:rPr lang="ru-RU" sz="4000" dirty="0" smtClean="0"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61993"/>
            <a:ext cx="2160239" cy="3529807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59832" y="1988840"/>
            <a:ext cx="51845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В годы Великой Отечественной войны </a:t>
            </a:r>
            <a:r>
              <a:rPr lang="ru-RU" sz="1600" b="1" dirty="0" smtClean="0"/>
              <a:t>защищал </a:t>
            </a:r>
            <a:r>
              <a:rPr lang="ru-RU" sz="1600" b="1" dirty="0"/>
              <a:t>Ленинград, воевал на 1-м Белорусском фронте, освобождал Польшу. 23 июня 1944 г. танк под его командованием, преодолев мощную систему заграждений, первым ворвался в г. Люблин и завязал бой в центре города. Метким огнём экипаж уничтожил 20 автомашин, 40 конных повозок, 17 пушек и миномётов, до 250 вражеских солдат. Однако противнику удалось подбить </a:t>
            </a:r>
            <a:r>
              <a:rPr lang="ru-RU" sz="1600" b="1" dirty="0" smtClean="0"/>
              <a:t>танк, героя </a:t>
            </a:r>
            <a:r>
              <a:rPr lang="ru-RU" sz="1600" b="1" dirty="0"/>
              <a:t>взрывной волной выбросило из машины. Обожжённого и контуженного командира подобрали жители города. Остальные члены экипажа погибли в горящем танке. После выписки из госпиталя А. Н. Афанасьев вернулся в свою часть и дошёл до Берлина</a:t>
            </a:r>
            <a:r>
              <a:rPr lang="ru-RU" sz="1600" b="1" dirty="0" smtClean="0"/>
              <a:t>. 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77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Проезд Афанасьева </a:t>
            </a:r>
            <a:r>
              <a:rPr lang="ru-RU" sz="2000" dirty="0" smtClean="0"/>
              <a:t>(ноябрь 2016 г.)     </a:t>
            </a:r>
            <a:br>
              <a:rPr lang="ru-RU" sz="2000" dirty="0" smtClean="0"/>
            </a:br>
            <a:r>
              <a:rPr lang="ru-RU" sz="2000" dirty="0" err="1" smtClean="0"/>
              <a:t>Древлянка</a:t>
            </a:r>
            <a:r>
              <a:rPr lang="ru-RU" sz="2000" dirty="0" smtClean="0"/>
              <a:t> – от ул. Оборонной к проезду В. </a:t>
            </a:r>
            <a:r>
              <a:rPr lang="ru-RU" sz="2000" dirty="0"/>
              <a:t>Б</a:t>
            </a:r>
            <a:r>
              <a:rPr lang="ru-RU" sz="2000" dirty="0" smtClean="0"/>
              <a:t>аскова, далее дугой до ул. Оборонной                                                                    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7488832" cy="4896544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548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714202"/>
          </a:xfrm>
        </p:spPr>
        <p:txBody>
          <a:bodyPr/>
          <a:lstStyle/>
          <a:p>
            <a:pPr algn="ctr"/>
            <a:r>
              <a:rPr lang="ru-RU" sz="4000" dirty="0" smtClean="0"/>
              <a:t>Басков Владимир Сергеевич</a:t>
            </a:r>
            <a:br>
              <a:rPr lang="ru-RU" sz="4000" dirty="0" smtClean="0"/>
            </a:br>
            <a:r>
              <a:rPr lang="ru-RU" sz="4000" dirty="0" smtClean="0"/>
              <a:t>08.09.1913 – 03.04.1989</a:t>
            </a:r>
            <a:br>
              <a:rPr lang="ru-RU" sz="40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Герой Советского Союза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28699"/>
            <a:ext cx="2232242" cy="3343440"/>
          </a:xfr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75856" y="2204864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В годы Великой Отечественной войны командовал </a:t>
            </a:r>
            <a:r>
              <a:rPr lang="ru-RU" sz="1600" b="1" dirty="0"/>
              <a:t>эскадрильями в частях истребительной авиации Западного, 3-го Белорусского и 1-го Белорусского фронтов. К концу войны совершил 293 боевых вылета, участвовал в 88 воздушных боях, в ходе которых сбил 15 самолётов противника. </a:t>
            </a:r>
            <a:r>
              <a:rPr lang="ru-RU" sz="1600" b="1" dirty="0" smtClean="0"/>
              <a:t>В 1945 </a:t>
            </a:r>
            <a:r>
              <a:rPr lang="ru-RU" sz="1600" b="1" dirty="0"/>
              <a:t>г. В. С. Басков демобилизовался. До 1979 г. работал на разных должностях в Петрозаводском авиапредприятии</a:t>
            </a:r>
            <a:r>
              <a:rPr lang="ru-RU" sz="1600" b="1" dirty="0" smtClean="0"/>
              <a:t>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031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/>
              <a:t>Проезд  Владимира </a:t>
            </a:r>
            <a:r>
              <a:rPr lang="ru-RU" sz="2000" b="1" dirty="0"/>
              <a:t>Б</a:t>
            </a:r>
            <a:r>
              <a:rPr lang="ru-RU" sz="2000" b="1" dirty="0" smtClean="0"/>
              <a:t>аскова </a:t>
            </a:r>
            <a:r>
              <a:rPr lang="ru-RU" sz="2000" dirty="0" smtClean="0"/>
              <a:t>(ноябрь 2016 г.)     </a:t>
            </a:r>
            <a:br>
              <a:rPr lang="ru-RU" sz="2000" dirty="0" smtClean="0"/>
            </a:br>
            <a:r>
              <a:rPr lang="ru-RU" sz="2000" dirty="0" err="1" smtClean="0"/>
              <a:t>Древлянка</a:t>
            </a:r>
            <a:r>
              <a:rPr lang="ru-RU" sz="2000" dirty="0" smtClean="0"/>
              <a:t> – от ул. Попова до пр. Алексея Афанасьева                                                                    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7704856" cy="518457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34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1764</TotalTime>
  <Words>2009</Words>
  <Application>Microsoft Office PowerPoint</Application>
  <PresentationFormat>Экран (4:3)</PresentationFormat>
  <Paragraphs>113</Paragraphs>
  <Slides>59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Соседство</vt:lpstr>
      <vt:lpstr>Улицы хранят имена героев</vt:lpstr>
      <vt:lpstr>Адропов Юрий Владимирович 02.06.1914 – 09.02.1984 </vt:lpstr>
      <vt:lpstr>Улица  Андропова      Центр – от пр. К. Маркса до Неглинской наб.                                                                     </vt:lpstr>
      <vt:lpstr>Антонов Неон Васильевич 06.01.1907 – 24.10.1948 Герой Советского Союза</vt:lpstr>
      <vt:lpstr>Улица Антонова  От ул. Онежской флотилии между ул. Сегежской и Ключевой на юго-запад до ул. Репникова</vt:lpstr>
      <vt:lpstr>Афанасьев Алексей Николаевич 15.09.1916 – 05.08.1968 Герой Советского Союза</vt:lpstr>
      <vt:lpstr>Проезд Афанасьева (ноябрь 2016 г.)      Древлянка – от ул. Оборонной к проезду В. Баскова, далее дугой до ул. Оборонной                                                                     </vt:lpstr>
      <vt:lpstr>Басков Владимир Сергеевич 08.09.1913 – 03.04.1989 Герой Советского Союза</vt:lpstr>
      <vt:lpstr>Проезд  Владимира Баскова (ноябрь 2016 г.)      Древлянка – от ул. Попова до пр. Алексея Афанасьева                                                                     </vt:lpstr>
      <vt:lpstr>Варламов Николай Гаврилович 06.01.1907 – 25.07.1943  Герой Советского Союза       </vt:lpstr>
      <vt:lpstr>Улица Варламова  Голиковка – от  ул. Казарменской до ул. Правды</vt:lpstr>
      <vt:lpstr>Ватутин Николай Федорович 16.12.1901 – 15.04.1944  Герой Советского Союза       </vt:lpstr>
      <vt:lpstr>Улица Ватутина Перевалка – от ул. Пионерской до ул. Пархоменко </vt:lpstr>
      <vt:lpstr>Громова Ульяна Матвеевна 03.01.1924 – 16.01.1943  Герой Советского Союза       </vt:lpstr>
      <vt:lpstr>Улица Ульяны Громовой Кукковка – от ул. Земнухова, параллельно Вытегорскому шоссе</vt:lpstr>
      <vt:lpstr>Жуков Георгий Константинович 01.12.1896 – 18.06.1974  Четырежды Герой Советского Союза       </vt:lpstr>
      <vt:lpstr>Площадь Маршала Жукова Октябрьский пр. – на пересечении пр. Октябрьского и                                   ул. Московской, у памятника 50-летия Победы</vt:lpstr>
      <vt:lpstr>Зайцев Василий Михайлович 26.08.1910 – 17.12.1941  Герой Советского Союза       </vt:lpstr>
      <vt:lpstr>Улица Зайцева Октябрьский пр. – от пер. Широкого до ул. Заводской</vt:lpstr>
      <vt:lpstr>Земнухов Иван Александрович 08.09.1923 – 15.01.1943  Герой Советского Союза       </vt:lpstr>
      <vt:lpstr>Улица Ивана Земнухова Кукковка – от Вытегорского шоссе до ул. Ульяны Громовой</vt:lpstr>
      <vt:lpstr>Кошевой Олег Васильевич 08.06.1926 – 09.02.1943  Герой Советского Союза       </vt:lpstr>
      <vt:lpstr>Улица Олега Кошевого Кукковка – у второй пл. ОТЗ, параллельно  железной дороге</vt:lpstr>
      <vt:lpstr>Лисицына Анна Михайловна  14.02.1922 – 03.08.1942  Герой Советского Союза       </vt:lpstr>
      <vt:lpstr>Улица Лисицыной Октябрьский пр. – от ул. Зайцева до ул. Советской</vt:lpstr>
      <vt:lpstr>Матросов Александр Матвеевич  05.02.1924 – 23.02.1943  Герой Советского Союза       </vt:lpstr>
      <vt:lpstr>Улица Матросова Перевалка – от ул. Муезерской до ул. Речной</vt:lpstr>
      <vt:lpstr>Мелентьева  Мария Владимировна  24.01.1924 – 02.07.1943  Герой Советского Союза       </vt:lpstr>
      <vt:lpstr>Улица Мелентьевой Октябрьский проспект – от набережной Варкауса до                                    пр. Первомайского</vt:lpstr>
      <vt:lpstr>Мерецков Кирилл Афанасьевич 07.06.1897 – 30.12.1968  Герой Советского Союза       </vt:lpstr>
      <vt:lpstr>Улица Маршала Мерецкова Голиковка – от Лососинской набережной до железной дороги</vt:lpstr>
      <vt:lpstr>Петров Петр Михайлович 16.01.1910 – 23.11.1941  Герой Советского Союза       </vt:lpstr>
      <vt:lpstr>Улица Петрова Ключевая – от ул. Ключевой до ул. Кемской</vt:lpstr>
      <vt:lpstr>Попов Михаил Романович 02.12.1925 – 26.07.1947  Герой Советского Союза       </vt:lpstr>
      <vt:lpstr>Улица Попова Древлянка – от Лососинного шоссе до ул. Сыктывкарской</vt:lpstr>
      <vt:lpstr> Пчелинцев Владимир Николаевич  30.08.1919 – 27.07.1997  Герой Советского Союза       </vt:lpstr>
      <vt:lpstr>Проезд  Владимира Пчелинцева Кукковка-6  -  от Кижского проезда до ул. Серебристой</vt:lpstr>
      <vt:lpstr>Репников Николай Федорович 14.12.1914 – 04.12.1941  Герой Советского Союза       </vt:lpstr>
      <vt:lpstr>Улица Репникова Ключевая – от ул. Сегежской до ул. Ключевой</vt:lpstr>
      <vt:lpstr>Ригачин Николай Иванович 19.05.1919 – 21.01.1945  Герой Советского Союза       </vt:lpstr>
      <vt:lpstr>Улица Ригачина Зарека – от наб. Гюллинга до железнодорожного переезда. Памятная стела улицы имени Героя Советского Союза                               Н.Ф. Репникова, Ключевское шоссе - ул. Репникова</vt:lpstr>
      <vt:lpstr>Судаков Федор Павлович 19.05.1897 – 02.10.1941        </vt:lpstr>
      <vt:lpstr>Улица Генерала Судакова Кукковка - от Комсомольского пр. до лесопарка Защитников Города, параллельно ул. Энтузиастов</vt:lpstr>
      <vt:lpstr>Тиден Владимир Владимирович 19.07.1905 – 15.07.1944        </vt:lpstr>
      <vt:lpstr>Проезд Тидена Кукковка – от Вытегорского шоссе до ТИЗ «Усадьба»</vt:lpstr>
      <vt:lpstr>Тимоскайнен Федор Федорович 1912 – 1943        </vt:lpstr>
      <vt:lpstr>Улица Федора Тимоскайнена Соломенное – на юго-восток от Петрозаводского шоссе к берегу Петрозаводска</vt:lpstr>
      <vt:lpstr>Торнев Иван Петрович 27.10.1916 – 27.01.1945  Герой Советского Союза       </vt:lpstr>
      <vt:lpstr>Улица Торнева Кукковка – от ул. Ровио до пр. Карельского</vt:lpstr>
      <vt:lpstr>  Туманова  Любовь Александровна 1920-1943  </vt:lpstr>
      <vt:lpstr>Улица Любы Тумановой Соломенное - от Кольцевой до Борнаволокской</vt:lpstr>
      <vt:lpstr> Фролов Валериан Александрович 26.05.1895 – 06.01.1961        </vt:lpstr>
      <vt:lpstr>Улица Генерала Фролова Кукковка – от ул. Балтийской до ул. Ровио</vt:lpstr>
      <vt:lpstr> Чайкина Елизавета Ивановна 28.08.1918 – 23.11.1941  Герой Советского Союза        </vt:lpstr>
      <vt:lpstr>Улица Лизы Чайкиной Голиковка – от ул. Станционной до ул. Повенецкой</vt:lpstr>
      <vt:lpstr>Черняховский Иван Данилович 29.06.1906 – 18.02.1945  Герой Советского Союза       </vt:lpstr>
      <vt:lpstr>Улица Черняховского Перевалка – от ул. Фурманова до Лососинского шоссе</vt:lpstr>
      <vt:lpstr>Презентация PowerPoint</vt:lpstr>
      <vt:lpstr>Материал подготовила: Бунакова Марина Валентиновна Главный библиограф ЦГБ им. Гусарова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MV</dc:creator>
  <cp:lastModifiedBy>RePack by Diakov</cp:lastModifiedBy>
  <cp:revision>169</cp:revision>
  <dcterms:created xsi:type="dcterms:W3CDTF">2017-03-13T12:02:54Z</dcterms:created>
  <dcterms:modified xsi:type="dcterms:W3CDTF">2020-04-30T06:03:46Z</dcterms:modified>
</cp:coreProperties>
</file>