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75" r:id="rId2"/>
    <p:sldId id="324" r:id="rId3"/>
    <p:sldId id="333" r:id="rId4"/>
    <p:sldId id="315" r:id="rId5"/>
    <p:sldId id="316" r:id="rId6"/>
    <p:sldId id="317" r:id="rId7"/>
    <p:sldId id="318" r:id="rId8"/>
    <p:sldId id="320" r:id="rId9"/>
    <p:sldId id="296" r:id="rId10"/>
    <p:sldId id="322" r:id="rId11"/>
    <p:sldId id="334" r:id="rId12"/>
    <p:sldId id="325" r:id="rId13"/>
    <p:sldId id="358" r:id="rId14"/>
    <p:sldId id="335" r:id="rId15"/>
    <p:sldId id="323" r:id="rId16"/>
    <p:sldId id="361" r:id="rId17"/>
    <p:sldId id="326" r:id="rId18"/>
    <p:sldId id="346" r:id="rId19"/>
    <p:sldId id="329" r:id="rId20"/>
    <p:sldId id="348" r:id="rId21"/>
    <p:sldId id="347" r:id="rId22"/>
    <p:sldId id="349" r:id="rId23"/>
    <p:sldId id="359" r:id="rId24"/>
    <p:sldId id="337" r:id="rId25"/>
    <p:sldId id="338" r:id="rId26"/>
    <p:sldId id="339" r:id="rId27"/>
    <p:sldId id="340" r:id="rId28"/>
    <p:sldId id="341" r:id="rId29"/>
    <p:sldId id="342" r:id="rId30"/>
    <p:sldId id="360" r:id="rId31"/>
    <p:sldId id="350" r:id="rId32"/>
    <p:sldId id="373" r:id="rId33"/>
    <p:sldId id="352" r:id="rId34"/>
    <p:sldId id="343" r:id="rId35"/>
    <p:sldId id="351" r:id="rId36"/>
    <p:sldId id="353" r:id="rId37"/>
    <p:sldId id="372" r:id="rId38"/>
    <p:sldId id="354" r:id="rId39"/>
    <p:sldId id="356" r:id="rId40"/>
    <p:sldId id="355" r:id="rId41"/>
    <p:sldId id="363" r:id="rId42"/>
    <p:sldId id="357" r:id="rId43"/>
    <p:sldId id="364" r:id="rId44"/>
    <p:sldId id="344" r:id="rId45"/>
    <p:sldId id="345" r:id="rId46"/>
    <p:sldId id="365" r:id="rId47"/>
    <p:sldId id="366" r:id="rId48"/>
    <p:sldId id="367" r:id="rId49"/>
    <p:sldId id="368" r:id="rId50"/>
    <p:sldId id="37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139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4C566-13BA-47BD-851A-04AB98982A5C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A53FA-0F1B-4961-9B4E-125B21699D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1905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18E4-027E-4668-AC51-BF7154405DC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745E40-4706-4B4B-B2D2-2F720B14C2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18E4-027E-4668-AC51-BF7154405DC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5E40-4706-4B4B-B2D2-2F720B14C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C745E40-4706-4B4B-B2D2-2F720B14C2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18E4-027E-4668-AC51-BF7154405DC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774A0-564E-4F48-99BE-051A03A26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18E4-027E-4668-AC51-BF7154405DC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C745E40-4706-4B4B-B2D2-2F720B14C2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18E4-027E-4668-AC51-BF7154405DC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745E40-4706-4B4B-B2D2-2F720B14C2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67118E4-027E-4668-AC51-BF7154405DC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5E40-4706-4B4B-B2D2-2F720B14C2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18E4-027E-4668-AC51-BF7154405DC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C745E40-4706-4B4B-B2D2-2F720B14C2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18E4-027E-4668-AC51-BF7154405DC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C745E40-4706-4B4B-B2D2-2F720B14C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18E4-027E-4668-AC51-BF7154405DC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745E40-4706-4B4B-B2D2-2F720B14C2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745E40-4706-4B4B-B2D2-2F720B14C2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18E4-027E-4668-AC51-BF7154405DC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C745E40-4706-4B4B-B2D2-2F720B14C2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67118E4-027E-4668-AC51-BF7154405DC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67118E4-027E-4668-AC51-BF7154405DC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745E40-4706-4B4B-B2D2-2F720B14C2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33400"/>
            <a:ext cx="8425420" cy="1524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Петрозаводск в годы                Великой Отечественной войны ( 1941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1945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гг.)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C:\Users\MV\Desktop\1428992908_za_70_let_3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40" y="2571219"/>
            <a:ext cx="2133601" cy="148431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V\Desktop\232780_origina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895409" y="2536640"/>
            <a:ext cx="1802358" cy="188790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V\Desktop\Указатель Петрозаводск\Оккупированный петрозаводск\0_10b851_47dab209_ori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8308" y="4545312"/>
            <a:ext cx="2002938" cy="120647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V\Desktop\Указатель Петрозаводск\Оккупированный петрозаводск\0_10b845_2977eff_ori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40" y="4230329"/>
            <a:ext cx="2096859" cy="138170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V\Desktop\43576417_00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9880" y="2761995"/>
            <a:ext cx="4392451" cy="293666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33400"/>
            <a:ext cx="8425420" cy="152400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Оборонительные бои за Петрозаводск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636912"/>
            <a:ext cx="85689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с 20 сентября по 2 октября общие потери 7-й советской армии в боях составили: </a:t>
            </a:r>
          </a:p>
          <a:p>
            <a:pPr algn="just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4300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убитыми,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танков, 13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орудий и бронепоезд. </a:t>
            </a:r>
            <a:endParaRPr lang="ru-RU" sz="3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7-й армейский корпус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генерал-майора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Хегглунда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насчитывал 4 пехотные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дивизии и егерскую бригаду, всего до 50 тысяч опытных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бойцов.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7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33400"/>
            <a:ext cx="8425420" cy="152400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Оборонительные бои за Петрозаводск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Users\MV\Desktop\2016-04-12\Сканировать1000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03848" y="2564904"/>
            <a:ext cx="5231223" cy="36004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V\Desktop\GorelenkoFilipD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64904"/>
            <a:ext cx="1756891" cy="26642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373216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Гореленко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Ф. Н.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3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33400"/>
            <a:ext cx="8425420" cy="152400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Оборонительные бои за Петрозаводск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636912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3-я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Фрунзенская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дивизия народного ополчения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MV\Desktop\akohmon-AP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12976"/>
            <a:ext cx="3096344" cy="309634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634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33400"/>
            <a:ext cx="8425420" cy="152400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Оборонительные бои за Петрозаводск . Литература.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 descr="C:\Users\MV\Desktop\2016-04-13\Сканировать100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1872208" cy="2672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MV\Desktop\2016-04-13\Сканировать1000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0" y="3194689"/>
            <a:ext cx="1829571" cy="2610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MV\Desktop\2016-04-13\Сканировать1000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1807542" cy="2611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C:\Users\MV\Desktop\2016-04-13\Сканировать1000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266039"/>
            <a:ext cx="1913475" cy="250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931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33400"/>
            <a:ext cx="8353412" cy="73536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Петрозаводск в эвакуации.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MV\Desktop\фото к презентации\Эвакуацыя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3770416" cy="282781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V\Desktop\alj0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780928"/>
            <a:ext cx="4357421" cy="283317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896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33400"/>
            <a:ext cx="8353412" cy="73536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Петрозаводск в эвакуации.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708920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восток было эвакуировано 28 крупных промышленных предприятий.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Онежский завод - Красноярск.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Карело-финский университет – Сыктывкар. Национальный ансамбль «Кантеле»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Фрунзе (Бишкек). </a:t>
            </a:r>
          </a:p>
        </p:txBody>
      </p:sp>
    </p:spTree>
    <p:extLst>
      <p:ext uri="{BB962C8B-B14F-4D97-AF65-F5344CB8AC3E}">
        <p14:creationId xmlns:p14="http://schemas.microsoft.com/office/powerpoint/2010/main" xmlns="" val="287570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33400"/>
            <a:ext cx="8425420" cy="1383432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Петрозаводск в эвакуации. Литература.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 descr="C:\Users\MV\Desktop\2016-04-13\Сканировать100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96547"/>
            <a:ext cx="1850044" cy="2734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MV\Desktop\2016-04-13\Сканировать1000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22870"/>
            <a:ext cx="198743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MV\Desktop\2016-04-13\Сканировать100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6032"/>
            <a:ext cx="1944216" cy="275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79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33400"/>
            <a:ext cx="8353412" cy="73536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Оккупация Петрозаводска.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C:\Users\MV\Desktop\Указатель Петрозаводск\Оккупированный петрозаводск\0_10b840_172fccc4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629" y="2524673"/>
            <a:ext cx="4968552" cy="375557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V\Desktop\0_9a3e0_795ab568_X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4065" y="3068958"/>
            <a:ext cx="3665984" cy="266700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452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33400"/>
            <a:ext cx="8353412" cy="73536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Оккупация Петрозаводска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06402"/>
            <a:ext cx="2880320" cy="3917396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5107" y="2781102"/>
            <a:ext cx="5213637" cy="3167996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1771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027169" cy="136815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Парад оккупационных войск в Петрозаводске. 1941 г.</a:t>
            </a:r>
            <a:endParaRPr lang="ru-RU" b="1" dirty="0"/>
          </a:p>
        </p:txBody>
      </p:sp>
      <p:pic>
        <p:nvPicPr>
          <p:cNvPr id="6146" name="Picture 2" descr="C:\Users\MV\Desktop\0_10b84a_d1614927_ori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144" y="4702441"/>
            <a:ext cx="2520280" cy="167182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2493963" cy="3730625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12802"/>
            <a:ext cx="2376264" cy="1954164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95056"/>
            <a:ext cx="2961452" cy="187191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20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33400"/>
            <a:ext cx="8425420" cy="152400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Петрозаводск в начале войны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MV\Desktop\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82858"/>
            <a:ext cx="2156050" cy="304865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068712" y="2672190"/>
            <a:ext cx="5425124" cy="346999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523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027169" cy="136815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Финнинизация</a:t>
            </a:r>
            <a:r>
              <a:rPr lang="ru-RU" b="1" dirty="0" smtClean="0"/>
              <a:t> оккупированной территории.</a:t>
            </a:r>
            <a:endParaRPr lang="ru-RU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2879"/>
            <a:ext cx="3404742" cy="3418409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94909" y="2669308"/>
            <a:ext cx="4294959" cy="282191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3" y="4581128"/>
            <a:ext cx="2736304" cy="1820185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370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42108" y="2460772"/>
            <a:ext cx="2549771" cy="387925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42169"/>
            <a:ext cx="5011737" cy="338296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260648"/>
            <a:ext cx="8136904" cy="1584176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оккупированном Петрозаводске находилось 28 тыс.  жителей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Все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было разделено по национальному принципу.</a:t>
            </a:r>
          </a:p>
        </p:txBody>
      </p:sp>
    </p:spTree>
    <p:extLst>
      <p:ext uri="{BB962C8B-B14F-4D97-AF65-F5344CB8AC3E}">
        <p14:creationId xmlns:p14="http://schemas.microsoft.com/office/powerpoint/2010/main" xmlns="" val="357480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2160240"/>
          </a:xfrm>
        </p:spPr>
        <p:txBody>
          <a:bodyPr>
            <a:noAutofit/>
          </a:bodyPr>
          <a:lstStyle/>
          <a:p>
            <a:pPr marL="285750" indent="-285750" algn="l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декабрю 1941 г. в Петрозаводске открылись первые 2 школы (Восточная и Западная) для детей-националистов от 7 до 15 лет.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4" descr="C:\Users\MV\Desktop\2016-04-12\Сканировать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4594233" cy="32101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2433" y="2546679"/>
            <a:ext cx="3062805" cy="2016224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1562" y="4627263"/>
            <a:ext cx="2564545" cy="172819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808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33400"/>
            <a:ext cx="8497428" cy="131142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Оккупация Петрозаводска. Литература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C:\Users\MV\Desktop\фото памятников и книг\finskaya_okypacia_ptz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19087"/>
            <a:ext cx="1944216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http://nbrk.foliant.ru/img/storage/cover/cv082327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2308310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http://nbrk.foliant.ru/img/storage/cover/cv29c7cc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78773"/>
            <a:ext cx="1923224" cy="2956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56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33400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Концентрационные лагеря в Петрозаводске.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MV\Desktop\лагер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596" y="2780928"/>
            <a:ext cx="4932040" cy="315024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V\Desktop\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61124"/>
            <a:ext cx="3351812" cy="218985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338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33400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Концентрационные лагеря в Петрозаводске.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C:\Users\MV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4101722" cy="324036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68960"/>
            <a:ext cx="3736975" cy="2420937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518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33400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Концентрационные лагеря в Петрозаводске.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 descr="C:\Users\MV\Desktop\foto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3891740" cy="268530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nu.docdat.com/pars_docs/refs/196/195940/img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068960"/>
            <a:ext cx="3984377" cy="29882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637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33400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Концентрационные лагеря в Петрозаводске.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C:\Users\MV\Desktop\фин. лагеря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75074"/>
            <a:ext cx="4285597" cy="309634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V\Desktop\f_lag_1_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6303" y="2492896"/>
            <a:ext cx="2960771" cy="36607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86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33400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Концентрационные лагеря в Петрозаводске.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C:\Users\MV\Desktop\15_kopirova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247" y="3172210"/>
            <a:ext cx="3423592" cy="252980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V\Desktop\заключенных ведут на работу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7262" y="2780927"/>
            <a:ext cx="5064783" cy="331236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7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188641"/>
            <a:ext cx="8424936" cy="1800199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1943 г. по представлению финского Военного </a:t>
            </a:r>
            <a:b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Восточной Карелии (ВУВК) </a:t>
            </a: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концентрационных лагерей стали называться переселенческими.</a:t>
            </a:r>
          </a:p>
        </p:txBody>
      </p:sp>
      <p:pic>
        <p:nvPicPr>
          <p:cNvPr id="13315" name="Picture 3" descr="C:\Users\MV\Desktop\фото к презентации\232780_origina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1"/>
            <a:ext cx="3384376" cy="354500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36912"/>
            <a:ext cx="2332249" cy="3498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647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33400"/>
            <a:ext cx="8425420" cy="152400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Петрозаводск в начале войны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 descr="C:\Users\MV\Desktop\1353760564-0478910-www.nevsepic.com_.ua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36912"/>
            <a:ext cx="5755123" cy="372513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89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33400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Концентрационные лагеря в Петрозаводске. Литература.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2" name="Picture 4" descr="C:\Users\MV\Desktop\2016-04-13\Сканировать100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75804"/>
            <a:ext cx="227673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:\Users\MV\Desktop\2016-04-13\Сканировать1001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491880" y="2852936"/>
            <a:ext cx="2304256" cy="288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C:\Users\MV\Desktop\2016-04-13\Сканировать1001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5" y="2761449"/>
            <a:ext cx="2110998" cy="3115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33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188641"/>
            <a:ext cx="8280920" cy="1584175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оккупационной политики в Карелии: с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финнами ушли 2799 человек -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35% от всего населения зоны оккупации.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2924944"/>
            <a:ext cx="8352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Вражеская оккупация Петрозаводска продолжалась 33 месяца до его освобождения советскими войсками            29 июня 1944 г. в результате проведения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Свирско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-Петрозаводской наступательной операции.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68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16633"/>
            <a:ext cx="8352928" cy="16561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Свирско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-Петрозаводская наступательная операция. 1944 г.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MV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75485"/>
            <a:ext cx="5256584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82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Петрозаводска от оккупации. 1944 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6016" y="2636913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Молчанов Иван Сергеевич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командир 31-го батальона морской пехоты, первый комендант освобожденного Петрозаводска, Почетный гражданин Петрозаводска (1979).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65" y="2756520"/>
            <a:ext cx="4064278" cy="311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75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Петрозаводска от оккупации. 1944 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0" name="Picture 4" descr="C:\Users\MV\Desktop\фото к презентации\онеж.флотилия 194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128" y="2780928"/>
            <a:ext cx="4858649" cy="326212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8064" y="2636913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Десантники Онежской флотилии при содействии частей 32-й армии и частей 7-й армии 28 июня 1944 г. в 11 часов 30 минут вступили в г. Петрозаводск.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2" name="Picture 6" descr="C:\Users\MV\Desktop\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8672" y="4149081"/>
            <a:ext cx="2743200" cy="20574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16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Петрозаводска от оккупации. 1944 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9" name="Picture 3" descr="C:\Users\MV\Desktop\2016-04-13\Сканировать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09282"/>
            <a:ext cx="3892550" cy="270668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44170"/>
            <a:ext cx="4773613" cy="323691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62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Петрозаводска от оккупации. 1944 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9" name="Picture 5" descr="C:\Users\MV\Desktop\фото к презентации\41201333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3374249" cy="217217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MV\Desktop\2016-04-13\Сканировать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327" y="4424458"/>
            <a:ext cx="3056795" cy="175631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:\Users\MV\Desktop\2016-04-13\Сканировать100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75825"/>
            <a:ext cx="2947389" cy="37464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rkna.ru/exhibitions/petrozavodsk/images/big/banner/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8616" y="3480731"/>
            <a:ext cx="2883418" cy="193662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85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Петрозаводска от оккупации. 1944 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5335517" cy="361010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608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Петрозаводска от оккупации. 1944 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4896544" cy="368046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rkna.ru/exhibitions/petrozavodsk/images/big/banner/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34673"/>
            <a:ext cx="3484546" cy="182895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863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Петрозаводска от оккупации. 1944 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7" name="Picture 3" descr="C:\Users\MV\Desktop\2016-04-13\Сканировать100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04193"/>
            <a:ext cx="4108302" cy="262096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MV\Desktop\2016-04-13\Сканировать1001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04193"/>
            <a:ext cx="3779837" cy="262096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538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33400"/>
            <a:ext cx="8425420" cy="152400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Петрозаводск в начале войны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2708920"/>
            <a:ext cx="820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F6FC6"/>
              </a:buClr>
              <a:buSzPct val="85000"/>
            </a:pPr>
            <a:r>
              <a:rPr lang="ru-RU" sz="2400" b="1" u="sng" cap="all" spc="2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 1941 </a:t>
            </a:r>
            <a:r>
              <a:rPr lang="ru-RU" sz="2400" b="1" u="sng" cap="all" spc="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285750" lvl="0" indent="-285750">
              <a:spcBef>
                <a:spcPct val="20000"/>
              </a:spcBef>
              <a:buClr>
                <a:srgbClr val="0F6FC6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sz="2000" b="1" cap="all" spc="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Сформировано </a:t>
            </a:r>
            <a:r>
              <a:rPr lang="ru-RU" sz="2000" b="1" cap="all" spc="2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партизанских отрядов,        из  них в Петрозаводске - 3.</a:t>
            </a:r>
          </a:p>
          <a:p>
            <a:pPr marL="285750" lvl="0" indent="-285750">
              <a:spcBef>
                <a:spcPct val="20000"/>
              </a:spcBef>
              <a:buClr>
                <a:srgbClr val="0F6FC6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sz="2000" b="1" cap="all" spc="2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Сформировано 38 истребительных батальонов, из них в Петрозаводске – 3.</a:t>
            </a:r>
          </a:p>
          <a:p>
            <a:pPr marL="285750" lvl="0" indent="-285750">
              <a:spcBef>
                <a:spcPct val="20000"/>
              </a:spcBef>
              <a:buClr>
                <a:srgbClr val="0F6FC6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sz="2000" b="1" cap="all" spc="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групп содействия истребительным батальонам</a:t>
            </a:r>
          </a:p>
          <a:p>
            <a:pPr marL="285750" lvl="0" indent="-285750">
              <a:spcBef>
                <a:spcPct val="20000"/>
              </a:spcBef>
              <a:buClr>
                <a:srgbClr val="0F6FC6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sz="2000" b="1" cap="all" spc="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</a:t>
            </a:r>
            <a:r>
              <a:rPr lang="ru-RU" sz="2000" b="1" cap="all" spc="2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Отряды </a:t>
            </a:r>
            <a:r>
              <a:rPr lang="ru-RU" sz="2000" b="1" cap="all" spc="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ополчения - 22 </a:t>
            </a:r>
            <a:r>
              <a:rPr lang="ru-RU" sz="2000" b="1" cap="all" spc="2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бойцов, из них в Петрозаводске </a:t>
            </a:r>
            <a:r>
              <a:rPr lang="ru-RU" sz="2000" b="1" cap="all" spc="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- 1600</a:t>
            </a:r>
            <a:r>
              <a:rPr lang="ru-RU" sz="2000" b="1" cap="all" spc="2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66477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Петрозаводска от оккупации. 1944 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C:\Users\MV\Desktop\работа хлебопекарни после овобожде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526" y="2880592"/>
            <a:ext cx="4200945" cy="266429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MV\Desktop\2016-04-13\Сканировать100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80593"/>
            <a:ext cx="4225560" cy="26642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454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Петрозаводска от оккупации. 1944 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51332"/>
            <a:ext cx="6715440" cy="36004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00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Митинг на пл. Ленина.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мая 1945 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 descr="C:\Users\MV\Desktop\2016-04-13\Сканировать100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6912"/>
            <a:ext cx="7272808" cy="372280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796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7428" cy="1239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Петрозаводска от оккупации. Литература.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4" name="Picture 2" descr="C:\Users\MV\Desktop\2016-04-13\Сканировать100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47916"/>
            <a:ext cx="1944216" cy="268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MV\Desktop\2016-04-13\Сканировать100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08924"/>
            <a:ext cx="1512168" cy="2635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MV\Desktop\2016-04-13\Сканировать1002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7068"/>
            <a:ext cx="1927671" cy="2487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1700" y="2625691"/>
            <a:ext cx="1985272" cy="270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465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476672"/>
            <a:ext cx="8569436" cy="158417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Памятники и памятные места Петрозаводска, связанные с периодом Великой Отечественной войны. Литература.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1679"/>
            <a:ext cx="1872208" cy="2395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C:\Users\MV\Desktop\2016-04-13\Сканировать100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56106"/>
            <a:ext cx="1465154" cy="214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MV\Desktop\2016-04-13\Сканировать1002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09704"/>
            <a:ext cx="1388534" cy="201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:\Users\MV\Desktop\2016-04-13\Сканировать1002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98252"/>
            <a:ext cx="1486545" cy="199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C:\Users\MV\Desktop\2016-04-13\Сканировать10024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308304" y="2586856"/>
            <a:ext cx="1462806" cy="305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57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53412" cy="108012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литературы.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2780928"/>
            <a:ext cx="8424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Андреев, Э. Ф. Вечный огонь памяти : история создания мемориального комплекса "Могила Неизвестного солдата с Вечным огнем и братским захоронением" в Петрозаводске /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Шлейкин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Петрозаводск : Острова, 2015. - 31 с., [2] 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Бацер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И. М. Десант в полдень : по следам одной фотографии /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Бацер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Петрозаводск : Карелия, 1984. - 84, [4] с. : ил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вымпела над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Онего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Воспоминания моряков Онежской военной флотилии о Великой Отечественной войне .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Петрозаводск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Карелия, 1986. – 239 с. : ил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в судьбах моих родных : (в рассказах внуков и правнуков тех, кто защищал страну в Великой Отечественной...) : [сборник]. - Петрозаводск 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2011. - 111 с. : ил.,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портр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516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53412" cy="108012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литературы.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2780928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у каждого своя / [авт.-сост. Ю.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Шлейкин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авт. очерков: И. 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Бацер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Петрозаводск : Острова, 2005. - 185, [6] с. : ил.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Герасёв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И. Ю. Рубежи Петрозаводска / 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Герасёв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Столепова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Петрозаводск 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ПетроПресс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2015. - 129 с. : ил., карты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Гордиенко, А. А. Первый комендант : документальная повесть : [об И. С. Молчанове] /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Гордиенко. - Петрозаводск : Карелия, 1982. - 87, [1] с. : ил. - (Почетные граждане Петрозаводска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Карелия в Великой Отечественной войне: освобождение от оккупации и возрождение мирной жизни, 1944 - 1945 : сборник документов и материалов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сост.: Е.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Вдовинец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др.]. - Петрозаводск : Фонд творческой инициативы, 2010. - 510 с. : ил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822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53412" cy="108012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литературы.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2780928"/>
            <a:ext cx="8424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памяти : списки воинов, партизан, подпольщиков Карелии, погибших в годы Великой Отечественной войны, Т. 1, Петрозаводск / [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редкол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Медведев В. А. и др. ; авт. предисл.: Улитин С. Д.]. - Петрозаводск : [б. и.], 1994. - 201, [2] с. – (Никто не забыт, ничто не забыто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Константинов, И. Мертвые сраму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имут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сборник, Ч. 1, Петрозаводск 1941. Южные рубежи / И. Константинов. - Петрозаводск 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Копистар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2011. - 32 с. : ил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Куломаа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Ю. Финская оккупация Петрозаводска, 1941 - 1944 / Юкка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Куломаа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Петрозаводск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Алексей Ремизов 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Company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2006.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: ил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Макуров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 Г. Великая Отечественная война в Карелии : историографический очерк / В. Г.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Макуров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Петрозаводск : Строительный стандарт, 2012. - 43 с.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И. М. Памятники истории и культуры Карелии / И. 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Петрозаводск : Карелия, 1984. - 240 с. : ил.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712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53412" cy="108012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литературы.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2780928"/>
            <a:ext cx="84249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Неизвестная война, Петрозаводск, 1941 год : сборник / Поисковый отряд "Хранители" ; [сост.: Константин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Савандер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- Петрозаводск 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Копистар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2010. - 36, [4] с. 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историко-культурного наследия города Петрозаводска [Звукозапись] / читает: М. Лукина ; звукорежиссер: Д.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Вельтищев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Электрон. аудио дан. - Петрозаводск : БУ "Карельская республиканская библиотека для слепых", 2014. - 1 электрон. опт. диск (CD-ROM) (06 ч 31 мин 11 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Петрозаводск в Великой Отечественной войне: 1941 год : статьи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воспоминания; [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науч. ред., сост.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Макуров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Г.]. - Петрозаводск : Гарант, 2012. - 258, [2] с. : ил.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Петрозаводск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петрозаводчане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годы Великой Отечественной войны / [авт.-сост.: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Г.Веригин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 П. Судаков ; фото : М. С. Скрипкин, В. А. Ларионов 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В. П. Лобанов]. - Петрозаводск : Скандинавия, 2005. - 207 с. : ил.,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портр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13144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53412" cy="108012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литературы.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2780928"/>
            <a:ext cx="8424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Плененное детство : сборник воспоминаний бывших малолетних узников / [сост. И. А. Костин, К. 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Нюппиева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Петрозаводск 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Фолиум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2005. - 104, [3] с. 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Смирнов, В. И. Два века Онежского завода : 1774 - 1974 / В. И. Смирнов.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Петрозаводск : Карелия, 1974. - 311 с. : 48 с. ил.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Судьба : [сборник воспоминаний бывших малолетних узников фашистских концлагерей / ред.-сост. И. А. Костин]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Петрозаводск : [б. и.], 1999. - 73, [1] с., [4] л. ил.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хранят имена героев : рекомендательный библиографический список литературы / [сост.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Бунакова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В.]. - Петрозаводск : МУ "ЦБС", 2009. - 47, [1] с. : ил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://www.google.ru/search?q=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фото/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http://nord.livejournal.com/58063.html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фото/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rkna.ru/exhibitions/petrozavodsk/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фото/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14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33400"/>
            <a:ext cx="8425420" cy="1524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Онежский завод перешел на производство снарядов и минометов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79410"/>
            <a:ext cx="3456384" cy="385936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809" y="4321971"/>
            <a:ext cx="3009528" cy="2016802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54226"/>
            <a:ext cx="2529533" cy="183629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1258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8060" y="260648"/>
            <a:ext cx="8315201" cy="1524000"/>
          </a:xfrm>
        </p:spPr>
        <p:txBody>
          <a:bodyPr>
            <a:noAutofit/>
          </a:bodyPr>
          <a:lstStyle/>
          <a:p>
            <a:r>
              <a:rPr lang="ru-RU" sz="2000" dirty="0"/>
              <a:t>Материал подготовила: </a:t>
            </a:r>
            <a:r>
              <a:rPr lang="ru-RU" sz="2000" dirty="0" err="1"/>
              <a:t>Бунакова</a:t>
            </a:r>
            <a:r>
              <a:rPr lang="ru-RU" sz="2000" dirty="0"/>
              <a:t> Марина Валентиновна</a:t>
            </a:r>
            <a:br>
              <a:rPr lang="ru-RU" sz="2000" dirty="0"/>
            </a:br>
            <a:r>
              <a:rPr lang="ru-RU" sz="2000" dirty="0"/>
              <a:t>Главный библиограф ЦГБ им. </a:t>
            </a:r>
            <a:r>
              <a:rPr lang="ru-RU" sz="2000" dirty="0" err="1"/>
              <a:t>Гусарова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8920"/>
            <a:ext cx="3095674" cy="353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6611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620688"/>
            <a:ext cx="8425420" cy="1524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Кировской железной дороги перешли на оборудование бронепоездов и бронеплощадок, автомастерские перешли на ремонт танков, тракторов, автомашин.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4711" y="2780928"/>
            <a:ext cx="6194425" cy="321945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00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33400"/>
            <a:ext cx="8425420" cy="1524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всех отраслях женщины заменяли мужчин, ушедших на фронт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92896"/>
            <a:ext cx="2182813" cy="277971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2789049" cy="2070009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91713"/>
            <a:ext cx="3048000" cy="21209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7829" y="4631996"/>
            <a:ext cx="2537149" cy="1732479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594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33400"/>
            <a:ext cx="8425420" cy="1524000"/>
          </a:xfrm>
        </p:spPr>
        <p:txBody>
          <a:bodyPr>
            <a:noAutofit/>
          </a:bodyPr>
          <a:lstStyle/>
          <a:p>
            <a:pPr algn="just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Петрозаводске был создан спецотряд разрушения из 75 армейских саперов и 50 бойцов НКВД.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2708920"/>
            <a:ext cx="84969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разрушены: лесозавод, ГЭС, насосные станции, цеха </a:t>
            </a:r>
            <a:r>
              <a:rPr lang="ru-RU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Онегзавода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хлебозавод, прачечные, пекарни, типография им. Анохина, холодильник, бани, ликероводочный завод, главпочтамт, плотина,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мосты, трансформаторные будки.</a:t>
            </a:r>
          </a:p>
        </p:txBody>
      </p:sp>
    </p:spTree>
    <p:extLst>
      <p:ext uri="{BB962C8B-B14F-4D97-AF65-F5344CB8AC3E}">
        <p14:creationId xmlns:p14="http://schemas.microsoft.com/office/powerpoint/2010/main" xmlns="" val="87893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053" y="236744"/>
            <a:ext cx="3953704" cy="2904224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:\Users\MV\Desktop\4120133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9015"/>
            <a:ext cx="4608512" cy="296672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1810" y="3304683"/>
            <a:ext cx="4422947" cy="294863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04683"/>
            <a:ext cx="3960440" cy="2930726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3627</TotalTime>
  <Words>1480</Words>
  <Application>Microsoft Office PowerPoint</Application>
  <PresentationFormat>Экран (4:3)</PresentationFormat>
  <Paragraphs>92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Официальная</vt:lpstr>
      <vt:lpstr>Петрозаводск в годы                Великой Отечественной войны ( 1941 – 1945 гг.)</vt:lpstr>
      <vt:lpstr>Петрозаводск в начале войны</vt:lpstr>
      <vt:lpstr>Петрозаводск в начале войны</vt:lpstr>
      <vt:lpstr>Петрозаводск в начале войны</vt:lpstr>
      <vt:lpstr>Онежский завод перешел на производство снарядов и минометов </vt:lpstr>
      <vt:lpstr>Работники Кировской железной дороги перешли на оборудование бронепоездов и бронеплощадок, автомастерские перешли на ремонт танков, тракторов, автомашин.</vt:lpstr>
      <vt:lpstr>Во всех отраслях женщины заменяли мужчин, ушедших на фронт</vt:lpstr>
      <vt:lpstr>В Петрозаводске был создан спецотряд разрушения из 75 армейских саперов и 50 бойцов НКВД.</vt:lpstr>
      <vt:lpstr>Слайд 9</vt:lpstr>
      <vt:lpstr>Оборонительные бои за Петрозаводск </vt:lpstr>
      <vt:lpstr>Оборонительные бои за Петрозаводск </vt:lpstr>
      <vt:lpstr>Оборонительные бои за Петрозаводск </vt:lpstr>
      <vt:lpstr>Оборонительные бои за Петрозаводск . Литература.</vt:lpstr>
      <vt:lpstr>Петрозаводск в эвакуации.</vt:lpstr>
      <vt:lpstr>Петрозаводск в эвакуации.</vt:lpstr>
      <vt:lpstr>Петрозаводск в эвакуации. Литература.</vt:lpstr>
      <vt:lpstr>Оккупация Петрозаводска.</vt:lpstr>
      <vt:lpstr>Оккупация Петрозаводска.</vt:lpstr>
      <vt:lpstr>Парад оккупационных войск в Петрозаводске. 1941 г.</vt:lpstr>
      <vt:lpstr>Финнинизация оккупированной территории.</vt:lpstr>
      <vt:lpstr>Всего в оккупированном Петрозаводске находилось 28 тыс.  жителей. Все население было разделено по национальному принципу.</vt:lpstr>
      <vt:lpstr>К декабрю 1941 г. в Петрозаводске открылись первые 2 школы (Восточная и Западная) для детей-националистов от 7 до 15 лет.  </vt:lpstr>
      <vt:lpstr>  Оккупация Петрозаводска. Литература.</vt:lpstr>
      <vt:lpstr>  Концентрационные лагеря в Петрозаводске.</vt:lpstr>
      <vt:lpstr>  Концентрационные лагеря в Петрозаводске.</vt:lpstr>
      <vt:lpstr>  Концентрационные лагеря в Петрозаводске.</vt:lpstr>
      <vt:lpstr>  Концентрационные лагеря в Петрозаводске.</vt:lpstr>
      <vt:lpstr>  Концентрационные лагеря в Петрозаводске.</vt:lpstr>
      <vt:lpstr>                      С 1943 г. по представлению финского Военного  Управления Восточной Карелии (ВУВК) большинство концентрационных лагерей стали называться переселенческими.</vt:lpstr>
      <vt:lpstr>  Концентрационные лагеря в Петрозаводске. Литература.</vt:lpstr>
      <vt:lpstr>                      Результаты оккупационной политики в Карелии: с финнами ушли 2799 человек -  3, 35% от всего населения зоны оккупации.</vt:lpstr>
      <vt:lpstr>                     Свирско-Петрозаводская наступательная операция. 1944 г.</vt:lpstr>
      <vt:lpstr>Освобождение Петрозаводска от оккупации. 1944 г.</vt:lpstr>
      <vt:lpstr>Освобождение Петрозаводска от оккупации. 1944 г.</vt:lpstr>
      <vt:lpstr>Освобождение Петрозаводска от оккупации. 1944 г.</vt:lpstr>
      <vt:lpstr>Освобождение Петрозаводска от оккупации. 1944 г.</vt:lpstr>
      <vt:lpstr>Освобождение Петрозаводска от оккупации. 1944 г.</vt:lpstr>
      <vt:lpstr>Освобождение Петрозаводска от оккупации. 1944 г.</vt:lpstr>
      <vt:lpstr>Освобождение Петрозаводска от оккупации. 1944 г.</vt:lpstr>
      <vt:lpstr>Освобождение Петрозаводска от оккупации. 1944 г.</vt:lpstr>
      <vt:lpstr>Освобождение Петрозаводска от оккупации. 1944 г.</vt:lpstr>
      <vt:lpstr>Митинг на пл. Ленина. 9 мая 1945 г.</vt:lpstr>
      <vt:lpstr>Освобождение Петрозаводска от оккупации. Литература.</vt:lpstr>
      <vt:lpstr>Памятники и памятные места Петрозаводска, связанные с периодом Великой Отечественной войны. Литература.</vt:lpstr>
      <vt:lpstr>Список литературы.</vt:lpstr>
      <vt:lpstr>Список литературы.</vt:lpstr>
      <vt:lpstr>Список литературы.</vt:lpstr>
      <vt:lpstr>Список литературы.</vt:lpstr>
      <vt:lpstr>Список литературы.</vt:lpstr>
      <vt:lpstr>Материал подготовила: Бунакова Марина Валентиновна Главный библиограф ЦГБ им. Гусарова</vt:lpstr>
    </vt:vector>
  </TitlesOfParts>
  <Company>Чкаринская средняя школа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России, 11 класс, базовый уровень</dc:title>
  <dc:subject>Великая Отечественная война</dc:subject>
  <dc:creator>Г.И. Непершина, МОУ СОШ № 15 г. Балашова</dc:creator>
  <cp:lastModifiedBy>Svetlana</cp:lastModifiedBy>
  <cp:revision>182</cp:revision>
  <dcterms:created xsi:type="dcterms:W3CDTF">2009-02-04T11:06:26Z</dcterms:created>
  <dcterms:modified xsi:type="dcterms:W3CDTF">2020-04-30T12:13:03Z</dcterms:modified>
  <cp:category>ЭОР</cp:category>
</cp:coreProperties>
</file>