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5" r:id="rId17"/>
    <p:sldId id="276" r:id="rId18"/>
    <p:sldId id="277" r:id="rId19"/>
    <p:sldId id="278" r:id="rId20"/>
    <p:sldId id="279" r:id="rId21"/>
    <p:sldId id="291" r:id="rId22"/>
    <p:sldId id="292" r:id="rId23"/>
    <p:sldId id="296" r:id="rId24"/>
    <p:sldId id="290" r:id="rId25"/>
    <p:sldId id="281" r:id="rId26"/>
    <p:sldId id="280" r:id="rId27"/>
    <p:sldId id="283" r:id="rId28"/>
    <p:sldId id="284" r:id="rId29"/>
    <p:sldId id="286" r:id="rId30"/>
    <p:sldId id="297" r:id="rId31"/>
    <p:sldId id="294" r:id="rId32"/>
    <p:sldId id="29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B8362-AF4A-48EA-8DAD-168D1F4F5FDD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6DCC7-4149-4A35-8CD3-9B1991A3EE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DCC7-4149-4A35-8CD3-9B1991A3EE32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305EC-00DF-4457-91FA-5F0E6C3C35A5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5F2C88-8EE2-4935-85FC-45A2067540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305EC-00DF-4457-91FA-5F0E6C3C35A5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F2C88-8EE2-4935-85FC-45A206754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305EC-00DF-4457-91FA-5F0E6C3C35A5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F2C88-8EE2-4935-85FC-45A206754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D305EC-00DF-4457-91FA-5F0E6C3C35A5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D5F2C88-8EE2-4935-85FC-45A2067540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305EC-00DF-4457-91FA-5F0E6C3C35A5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F2C88-8EE2-4935-85FC-45A2067540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305EC-00DF-4457-91FA-5F0E6C3C35A5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F2C88-8EE2-4935-85FC-45A2067540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F2C88-8EE2-4935-85FC-45A2067540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305EC-00DF-4457-91FA-5F0E6C3C35A5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305EC-00DF-4457-91FA-5F0E6C3C35A5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F2C88-8EE2-4935-85FC-45A2067540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305EC-00DF-4457-91FA-5F0E6C3C35A5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F2C88-8EE2-4935-85FC-45A2067540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D305EC-00DF-4457-91FA-5F0E6C3C35A5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5F2C88-8EE2-4935-85FC-45A2067540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305EC-00DF-4457-91FA-5F0E6C3C35A5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5F2C88-8EE2-4935-85FC-45A2067540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FD305EC-00DF-4457-91FA-5F0E6C3C35A5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D5F2C88-8EE2-4935-85FC-45A2067540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s://sun9-56.userapi.com/C5-IKNRr82QYw3B93fLurASR7aXQIiSDLKJRkg/rVDO6sSshfc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 rot="10800000" flipV="1">
            <a:off x="714348" y="1928802"/>
            <a:ext cx="44291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Это край с бесконечным простором,</a:t>
            </a:r>
            <a:endParaRPr kumimoji="0" lang="ru-RU" sz="26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Синим небом…Взахлёб, до души!</a:t>
            </a:r>
            <a:endParaRPr kumimoji="0" lang="ru-RU" sz="26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Ты ни с чем не сравнима, Карелия,</a:t>
            </a:r>
            <a:endParaRPr kumimoji="0" lang="ru-RU" sz="26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Как в тебя не влюбиться, скажи?!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                                                             Т. Волчкова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642910" y="357166"/>
            <a:ext cx="4320480" cy="144655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tx2">
                      <a:lumMod val="40000"/>
                      <a:lumOff val="60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Фотопортрет родного края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tx2">
                    <a:lumMod val="40000"/>
                    <a:lumOff val="60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11560" y="3811269"/>
            <a:ext cx="4544000" cy="2556000"/>
          </a:xfrm>
          <a:prstGeom prst="roundRect">
            <a:avLst/>
          </a:prstGeom>
        </p:spPr>
      </p:pic>
      <p:pic>
        <p:nvPicPr>
          <p:cNvPr id="4" name="Рисунок 3" descr="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143372" y="487596"/>
            <a:ext cx="4589091" cy="2581363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910" y="1214422"/>
            <a:ext cx="331122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abriola" pitchFamily="82" charset="0"/>
              </a:rPr>
              <a:t>Озеро. Вдоль берега деревня.</a:t>
            </a:r>
            <a:r>
              <a:rPr lang="ru-RU" sz="2000" dirty="0" smtClean="0">
                <a:latin typeface="Gabriola" pitchFamily="82" charset="0"/>
              </a:rPr>
              <a:t/>
            </a:r>
            <a:br>
              <a:rPr lang="ru-RU" sz="2000" dirty="0" smtClean="0">
                <a:latin typeface="Gabriola" pitchFamily="82" charset="0"/>
              </a:rPr>
            </a:br>
            <a:r>
              <a:rPr lang="ru-RU" sz="2000" dirty="0">
                <a:latin typeface="Gabriola" pitchFamily="82" charset="0"/>
              </a:rPr>
              <a:t>На горе церквушка тянет в небо крест.</a:t>
            </a:r>
            <a:r>
              <a:rPr lang="ru-RU" sz="2000" dirty="0" smtClean="0">
                <a:latin typeface="Gabriola" pitchFamily="82" charset="0"/>
              </a:rPr>
              <a:t/>
            </a:r>
            <a:br>
              <a:rPr lang="ru-RU" sz="2000" dirty="0" smtClean="0">
                <a:latin typeface="Gabriola" pitchFamily="82" charset="0"/>
              </a:rPr>
            </a:br>
            <a:r>
              <a:rPr lang="ru-RU" sz="2000" dirty="0">
                <a:latin typeface="Gabriola" pitchFamily="82" charset="0"/>
              </a:rPr>
              <a:t>Ветер треплет ласково деревья.</a:t>
            </a:r>
            <a:r>
              <a:rPr lang="ru-RU" sz="2000" dirty="0" smtClean="0">
                <a:latin typeface="Gabriola" pitchFamily="82" charset="0"/>
              </a:rPr>
              <a:t/>
            </a:r>
            <a:br>
              <a:rPr lang="ru-RU" sz="2000" dirty="0" smtClean="0">
                <a:latin typeface="Gabriola" pitchFamily="82" charset="0"/>
              </a:rPr>
            </a:br>
            <a:r>
              <a:rPr lang="ru-RU" sz="2000" dirty="0">
                <a:latin typeface="Gabriola" pitchFamily="82" charset="0"/>
              </a:rPr>
              <a:t>Теплый воздух разлился </a:t>
            </a:r>
            <a:r>
              <a:rPr lang="ru-RU" sz="2000" dirty="0" smtClean="0">
                <a:latin typeface="Gabriola" pitchFamily="82" charset="0"/>
              </a:rPr>
              <a:t>окрест…</a:t>
            </a:r>
          </a:p>
          <a:p>
            <a:r>
              <a:rPr lang="ru-RU" sz="1900" dirty="0">
                <a:latin typeface="Gabriola" pitchFamily="82" charset="0"/>
              </a:rPr>
              <a:t>	</a:t>
            </a:r>
            <a:r>
              <a:rPr lang="ru-RU" sz="1900" dirty="0" smtClean="0">
                <a:latin typeface="Gabriola" pitchFamily="82" charset="0"/>
              </a:rPr>
              <a:t>	</a:t>
            </a:r>
            <a:r>
              <a:rPr lang="ru-RU" dirty="0" smtClean="0">
                <a:latin typeface="Gabriola" pitchFamily="82" charset="0"/>
              </a:rPr>
              <a:t>А. Авдышев</a:t>
            </a:r>
            <a:endParaRPr lang="ru-RU" dirty="0">
              <a:latin typeface="Gabriola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8" y="3068960"/>
            <a:ext cx="47171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latin typeface="Gabriola" pitchFamily="82" charset="0"/>
              </a:rPr>
              <a:t>Храм Серафима Саровского д. Машезеро Прионежского района республики Карелия</a:t>
            </a:r>
            <a:endParaRPr lang="ru-RU" sz="1700" dirty="0">
              <a:latin typeface="Gabriola" pitchFamily="82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58" y="285728"/>
            <a:ext cx="4071966" cy="64294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Ермакова Александра Владимировна</a:t>
            </a:r>
            <a:b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(зам. директора)</a:t>
            </a:r>
            <a:endParaRPr lang="ru-RU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538736" cy="72008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Новикова Татьяна (группа 1П)</a:t>
            </a:r>
            <a:r>
              <a:rPr lang="ru-RU" sz="2000" b="1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Calibri" pitchFamily="34" charset="0"/>
              </a:rPr>
            </a:b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image1 (2).jpe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499992" y="404664"/>
            <a:ext cx="4032448" cy="2870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 rot="10800000" flipV="1">
            <a:off x="571472" y="714356"/>
            <a:ext cx="35283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latin typeface="Gabriola" pitchFamily="82" charset="0"/>
              </a:rPr>
              <a:t>Есть в мире извечное счастье -</a:t>
            </a:r>
            <a:r>
              <a:rPr lang="ru-RU" sz="1900" dirty="0" smtClean="0">
                <a:latin typeface="Gabriola" pitchFamily="82" charset="0"/>
              </a:rPr>
              <a:t/>
            </a:r>
            <a:br>
              <a:rPr lang="ru-RU" sz="1900" dirty="0" smtClean="0">
                <a:latin typeface="Gabriola" pitchFamily="82" charset="0"/>
              </a:rPr>
            </a:br>
            <a:r>
              <a:rPr lang="ru-RU" sz="1900" dirty="0" smtClean="0">
                <a:latin typeface="Gabriola" pitchFamily="82" charset="0"/>
              </a:rPr>
              <a:t>Знакомые межи топтать,</a:t>
            </a:r>
            <a:br>
              <a:rPr lang="ru-RU" sz="1900" dirty="0" smtClean="0">
                <a:latin typeface="Gabriola" pitchFamily="82" charset="0"/>
              </a:rPr>
            </a:br>
            <a:r>
              <a:rPr lang="ru-RU" sz="1900" dirty="0" smtClean="0">
                <a:latin typeface="Gabriola" pitchFamily="82" charset="0"/>
              </a:rPr>
              <a:t>Есть радость: домой возвращаться,</a:t>
            </a:r>
            <a:br>
              <a:rPr lang="ru-RU" sz="1900" dirty="0" smtClean="0">
                <a:latin typeface="Gabriola" pitchFamily="82" charset="0"/>
              </a:rPr>
            </a:br>
            <a:r>
              <a:rPr lang="ru-RU" sz="1900" dirty="0" smtClean="0">
                <a:latin typeface="Gabriola" pitchFamily="82" charset="0"/>
              </a:rPr>
              <a:t>И видеть, и слышать опять</a:t>
            </a:r>
            <a:br>
              <a:rPr lang="ru-RU" sz="1900" dirty="0" smtClean="0">
                <a:latin typeface="Gabriola" pitchFamily="82" charset="0"/>
              </a:rPr>
            </a:br>
            <a:r>
              <a:rPr lang="ru-RU" sz="1900" dirty="0" smtClean="0">
                <a:latin typeface="Gabriola" pitchFamily="82" charset="0"/>
              </a:rPr>
              <a:t>Все то же святое, родное</a:t>
            </a:r>
            <a:br>
              <a:rPr lang="ru-RU" sz="1900" dirty="0" smtClean="0">
                <a:latin typeface="Gabriola" pitchFamily="82" charset="0"/>
              </a:rPr>
            </a:br>
            <a:r>
              <a:rPr lang="ru-RU" sz="1900" dirty="0" smtClean="0">
                <a:latin typeface="Gabriola" pitchFamily="82" charset="0"/>
              </a:rPr>
              <a:t>В родимом карельском селе:</a:t>
            </a:r>
            <a:br>
              <a:rPr lang="ru-RU" sz="1900" dirty="0" smtClean="0">
                <a:latin typeface="Gabriola" pitchFamily="82" charset="0"/>
              </a:rPr>
            </a:br>
            <a:r>
              <a:rPr lang="ru-RU" sz="1900" dirty="0" smtClean="0">
                <a:latin typeface="Gabriola" pitchFamily="82" charset="0"/>
              </a:rPr>
              <a:t>Простые дома чередою</a:t>
            </a:r>
            <a:br>
              <a:rPr lang="ru-RU" sz="1900" dirty="0" smtClean="0">
                <a:latin typeface="Gabriola" pitchFamily="82" charset="0"/>
              </a:rPr>
            </a:br>
            <a:r>
              <a:rPr lang="ru-RU" sz="1900" dirty="0" smtClean="0">
                <a:latin typeface="Gabriola" pitchFamily="82" charset="0"/>
              </a:rPr>
              <a:t>На скудной, но милой земле…</a:t>
            </a:r>
          </a:p>
          <a:p>
            <a:r>
              <a:rPr lang="ru-RU" dirty="0">
                <a:latin typeface="Gabriola" pitchFamily="82" charset="0"/>
              </a:rPr>
              <a:t> </a:t>
            </a:r>
            <a:r>
              <a:rPr lang="ru-RU" dirty="0" smtClean="0">
                <a:latin typeface="Gabriola" pitchFamily="82" charset="0"/>
              </a:rPr>
              <a:t>                                                В Брендоев</a:t>
            </a:r>
            <a:br>
              <a:rPr lang="ru-RU" dirty="0" smtClean="0">
                <a:latin typeface="Gabriola" pitchFamily="82" charset="0"/>
              </a:rPr>
            </a:br>
            <a:endParaRPr lang="ru-RU" dirty="0">
              <a:latin typeface="Gabriola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3284985"/>
            <a:ext cx="3600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latin typeface="Gabriola" pitchFamily="82" charset="0"/>
              </a:rPr>
              <a:t>поселок Шальский, Пудожский р-н </a:t>
            </a:r>
            <a:endParaRPr lang="ru-RU" sz="1700" dirty="0">
              <a:latin typeface="Gabriola" pitchFamily="82" charset="0"/>
            </a:endParaRPr>
          </a:p>
        </p:txBody>
      </p:sp>
      <p:pic>
        <p:nvPicPr>
          <p:cNvPr id="9" name="Рисунок 8" descr="image3.jpe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83568" y="3645024"/>
            <a:ext cx="3621174" cy="28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mage1.jpe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932040" y="3789040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IMG_20200322_185246.jpg"/>
          <p:cNvPicPr>
            <a:picLocks noGrp="1" noChangeAspect="1"/>
          </p:cNvPicPr>
          <p:nvPr>
            <p:ph type="pic" idx="1"/>
          </p:nvPr>
        </p:nvPicPr>
        <p:blipFill>
          <a:blip r:embed="rId2" cstate="email"/>
          <a:srcRect l="9441" r="9441"/>
          <a:stretch>
            <a:fillRect/>
          </a:stretch>
        </p:blipFill>
        <p:spPr>
          <a:xfrm>
            <a:off x="3813338" y="928670"/>
            <a:ext cx="4809851" cy="4444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4283968" y="5373216"/>
            <a:ext cx="3240360" cy="360040"/>
          </a:xfrm>
        </p:spPr>
        <p:txBody>
          <a:bodyPr>
            <a:noAutofit/>
          </a:bodyPr>
          <a:lstStyle/>
          <a:p>
            <a:r>
              <a:rPr lang="ru-RU" sz="1700" dirty="0" smtClean="0">
                <a:latin typeface="Gabriola" pitchFamily="82" charset="0"/>
              </a:rPr>
              <a:t>река </a:t>
            </a:r>
            <a:r>
              <a:rPr lang="ru-RU" sz="1700" dirty="0" err="1" smtClean="0">
                <a:latin typeface="Gabriola" pitchFamily="82" charset="0"/>
              </a:rPr>
              <a:t>Водла</a:t>
            </a:r>
            <a:r>
              <a:rPr lang="ru-RU" sz="1700" dirty="0" smtClean="0">
                <a:latin typeface="Gabriola" pitchFamily="82" charset="0"/>
              </a:rPr>
              <a:t>, д.Семёново, Пудожский район</a:t>
            </a:r>
            <a:endParaRPr lang="ru-RU" sz="1700" dirty="0">
              <a:latin typeface="Gabriola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7" y="332656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</a:rPr>
              <a:t>Савкина Альбина (группа 1П)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596" y="1071546"/>
            <a:ext cx="313472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Gabriola" pitchFamily="82" charset="0"/>
            </a:endParaRPr>
          </a:p>
          <a:p>
            <a:r>
              <a:rPr lang="ru-RU" sz="2000" b="1" dirty="0" err="1" smtClean="0">
                <a:latin typeface="Gabriola" pitchFamily="82" charset="0"/>
              </a:rPr>
              <a:t>Во́дла</a:t>
            </a:r>
            <a:r>
              <a:rPr lang="ru-RU" sz="2000" b="1" dirty="0" smtClean="0">
                <a:latin typeface="Gabriola" pitchFamily="82" charset="0"/>
              </a:rPr>
              <a:t> </a:t>
            </a:r>
            <a:r>
              <a:rPr lang="ru-RU" sz="2000" b="1" dirty="0">
                <a:latin typeface="Gabriola" pitchFamily="82" charset="0"/>
              </a:rPr>
              <a:t>–</a:t>
            </a:r>
            <a:r>
              <a:rPr lang="ru-RU" sz="2000" dirty="0">
                <a:latin typeface="Gabriola" pitchFamily="82" charset="0"/>
              </a:rPr>
              <a:t> река в Европейской части России, в Республике Карелии. Название реки имеет финно-угорское происхождение. В прошлом использовалась новгородцами как водный путь к Северной Двине и далее к Белому морю. </a:t>
            </a:r>
            <a:r>
              <a:rPr lang="ru-RU" sz="2000" dirty="0" err="1" smtClean="0">
                <a:latin typeface="Gabriola" pitchFamily="82" charset="0"/>
              </a:rPr>
              <a:t>Водла</a:t>
            </a:r>
            <a:r>
              <a:rPr lang="ru-RU" sz="2000" dirty="0" smtClean="0">
                <a:latin typeface="Gabriola" pitchFamily="82" charset="0"/>
              </a:rPr>
              <a:t> </a:t>
            </a:r>
            <a:r>
              <a:rPr lang="ru-RU" sz="2000" dirty="0">
                <a:latin typeface="Gabriola" pitchFamily="82" charset="0"/>
              </a:rPr>
              <a:t>образуется при слиянии рек Сухой Водлы и Вамы, вытекающих из Водлозера. Впадает в Онежское озеро.</a:t>
            </a:r>
          </a:p>
          <a:p>
            <a:endParaRPr lang="ru-RU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3456384" cy="74003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Лазаренко Ирина Вячеславовна (преподаватель)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5" name="Рисунок 4" descr="село Нюхча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285852" y="1214422"/>
            <a:ext cx="6605944" cy="3077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7002212" y="5000635"/>
            <a:ext cx="36433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Село Нюхча — старинное поморское село Беломорского района Республики Карелия. Расположено в 116 км от Беломорска по берегам реки Нюхча в 8 км от впадения ее в Белое море. В XVI веке была многолюдным селением. В 1590 году пожалована Соловецкому монастырю.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 rot="10800000" flipV="1">
            <a:off x="395536" y="4306382"/>
            <a:ext cx="8176992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briola" pitchFamily="82" charset="0"/>
                <a:ea typeface="Calibri" pitchFamily="34" charset="0"/>
                <a:cs typeface="Times New Roman" pitchFamily="18" charset="0"/>
              </a:rPr>
              <a:t>Село Нюхча – это один из отдалённых населённых пунктов Беломорского района, расположенных на живописном берегу реки Нюхча, впадающей в Белое море. Название с саамского переводится как «лебедь». Первые упоминания о Нюхче можно найти в указах века, согласно которым село было приписано к Соловецкому монастырю. В XVIII веке через Нюхчу шёл знаменитый волоковой путь Петра I - «Осударева дорога». До сих пор здесь живёт предание о том, как Пётр I подарил свой кафтан ребёнку, народившемуся в семье, где государь держал ночлег.</a:t>
            </a:r>
            <a:endParaRPr kumimoji="0" lang="ru-RU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briola" pitchFamily="82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оселок Сосновец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995937" y="548680"/>
            <a:ext cx="4536504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озеро Шотозеро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39552" y="1556792"/>
            <a:ext cx="3031845" cy="3621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467544" y="188640"/>
            <a:ext cx="3096344" cy="72008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Calibri" pitchFamily="34" charset="0"/>
              </a:rPr>
              <a:t>Лазаренко Ирина Вячеславовна (преподаватель)</a:t>
            </a:r>
            <a:endParaRPr lang="ru-RU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5229201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abriola" pitchFamily="82" charset="0"/>
              </a:rPr>
              <a:t>Шотозеро — второе по размерам озеро в ареале обитания сямозерских карел-ливвиков. Через него протекает река Шуя. Расположено в Пряжинском </a:t>
            </a:r>
            <a:r>
              <a:rPr lang="ru-RU" sz="1700" dirty="0" smtClean="0">
                <a:latin typeface="Gabriola" pitchFamily="82" charset="0"/>
              </a:rPr>
              <a:t>районе</a:t>
            </a:r>
            <a:r>
              <a:rPr lang="ru-RU" dirty="0" smtClean="0">
                <a:latin typeface="Gabriola" pitchFamily="82" charset="0"/>
              </a:rPr>
              <a:t> Карелии. На берегу озера находятся 4 жилых населённых пункта.</a:t>
            </a:r>
            <a:endParaRPr lang="ru-RU" dirty="0">
              <a:latin typeface="Gabriola" pitchFamily="82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 rot="10800000" flipV="1">
            <a:off x="3707904" y="3336080"/>
            <a:ext cx="504056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briola" pitchFamily="82" charset="0"/>
                <a:ea typeface="Calibri" pitchFamily="34" charset="0"/>
                <a:cs typeface="Times New Roman" pitchFamily="18" charset="0"/>
              </a:rPr>
              <a:t>Поселок Сосновец Беломорского района расположен на высоком берегу реки Выг. Первые упоминания о поселке относятся к 1885 году, о чем свидетельствует документ, выданный 24 декабря 1885 года Льву Федоровичу Попову на право переселения в участок под названием Сосновец. Официальная дата образования населенного пункта 7 марта 1949 года. </a:t>
            </a:r>
            <a:endParaRPr kumimoji="0" lang="ru-RU" sz="17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briola" pitchFamily="82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3494762" cy="47897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Паппинен Сергей (группа 1ГС) 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kMaShWRMg3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55577" y="3501008"/>
            <a:ext cx="4005818" cy="2880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w5ZpttyCuUg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427984" y="548680"/>
            <a:ext cx="4044168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00034" y="1214422"/>
            <a:ext cx="345524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Gabriola" pitchFamily="82" charset="0"/>
              </a:rPr>
              <a:t>Суровый край, величие природы!</a:t>
            </a:r>
          </a:p>
          <a:p>
            <a:r>
              <a:rPr lang="ru-RU" sz="2000" dirty="0" smtClean="0">
                <a:latin typeface="Gabriola" pitchFamily="82" charset="0"/>
              </a:rPr>
              <a:t>Ни снимком, ни стихом не передать…</a:t>
            </a:r>
          </a:p>
          <a:p>
            <a:r>
              <a:rPr lang="ru-RU" sz="2000" dirty="0" smtClean="0">
                <a:latin typeface="Gabriola" pitchFamily="82" charset="0"/>
              </a:rPr>
              <a:t>Капризная изменчивость погоды,</a:t>
            </a:r>
          </a:p>
          <a:p>
            <a:r>
              <a:rPr lang="ru-RU" sz="2000" dirty="0" smtClean="0">
                <a:latin typeface="Gabriola" pitchFamily="82" charset="0"/>
              </a:rPr>
              <a:t>И сосен, уходящих в небо, стать…</a:t>
            </a:r>
          </a:p>
          <a:p>
            <a:r>
              <a:rPr lang="ru-RU" sz="1900" dirty="0" smtClean="0">
                <a:latin typeface="Gabriola" pitchFamily="82" charset="0"/>
              </a:rPr>
              <a:t>	                          </a:t>
            </a:r>
            <a:r>
              <a:rPr lang="ru-RU" dirty="0" smtClean="0">
                <a:latin typeface="Gabriola" pitchFamily="82" charset="0"/>
              </a:rPr>
              <a:t>Алёна Морозова</a:t>
            </a:r>
            <a:br>
              <a:rPr lang="ru-RU" dirty="0" smtClean="0">
                <a:latin typeface="Gabriola" pitchFamily="82" charset="0"/>
              </a:rPr>
            </a:br>
            <a:endParaRPr lang="ru-RU" dirty="0">
              <a:latin typeface="Gabriola" pitchFamily="8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3168352" cy="49006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Ксения Иванова (группа 2Г) 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5400000">
            <a:off x="108022" y="2924426"/>
            <a:ext cx="3452235" cy="2589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5400000">
            <a:off x="5724776" y="2852288"/>
            <a:ext cx="3451200" cy="258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140968"/>
            <a:ext cx="2428892" cy="25181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/>
          <p:cNvSpPr txBox="1"/>
          <p:nvPr/>
        </p:nvSpPr>
        <p:spPr>
          <a:xfrm>
            <a:off x="500034" y="764704"/>
            <a:ext cx="817642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Gabriola" pitchFamily="82" charset="0"/>
              </a:rPr>
              <a:t>«….Приехав на остров Кижи, можно увидеть то, что было построено много лет назад нашими предками. Эта вековая история позволяет нам гордиться нашим особенным краем, краем богатой природы и безграничной красоты. Это можно почувствовать только, если ты приезжаешь в Карелию лично. Приехав один раз, ты невольно начинаешь думать о том, чтобы вернуться сюда»</a:t>
            </a:r>
          </a:p>
          <a:p>
            <a:r>
              <a:rPr lang="ru-RU" sz="1900" dirty="0" smtClean="0">
                <a:latin typeface="Gabriola" pitchFamily="82" charset="0"/>
              </a:rPr>
              <a:t>							     </a:t>
            </a:r>
            <a:r>
              <a:rPr lang="ru-RU" dirty="0" smtClean="0">
                <a:latin typeface="Gabriola" pitchFamily="82" charset="0"/>
              </a:rPr>
              <a:t>Ксения Иванова</a:t>
            </a:r>
            <a:endParaRPr lang="ru-RU" dirty="0">
              <a:latin typeface="Gabriola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594928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abriola" pitchFamily="82" charset="0"/>
              </a:rPr>
              <a:t>Преображенская церковь (1714г.)</a:t>
            </a:r>
            <a:endParaRPr lang="ru-RU" dirty="0">
              <a:latin typeface="Gabriola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176" y="5877272"/>
            <a:ext cx="263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abriola" pitchFamily="82" charset="0"/>
              </a:rPr>
              <a:t>Покровская церковь (1764)</a:t>
            </a:r>
            <a:endParaRPr lang="ru-RU" dirty="0">
              <a:latin typeface="Gabriola" pitchFamily="8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149080"/>
            <a:ext cx="3592504" cy="2020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image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212976"/>
            <a:ext cx="1808261" cy="3214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image5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3212976"/>
            <a:ext cx="1802250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age8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620688"/>
            <a:ext cx="4174954" cy="2348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0034" y="1214422"/>
            <a:ext cx="3676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Gabriola" pitchFamily="82" charset="0"/>
              </a:rPr>
              <a:t>Ки́жский</a:t>
            </a:r>
            <a:r>
              <a:rPr lang="ru-RU" sz="2000" dirty="0" smtClean="0">
                <a:latin typeface="Gabriola" pitchFamily="82" charset="0"/>
              </a:rPr>
              <a:t> </a:t>
            </a:r>
            <a:r>
              <a:rPr lang="ru-RU" sz="2000" dirty="0" err="1" smtClean="0">
                <a:latin typeface="Gabriola" pitchFamily="82" charset="0"/>
              </a:rPr>
              <a:t>пого́ст</a:t>
            </a:r>
            <a:r>
              <a:rPr lang="ru-RU" sz="2000" dirty="0" smtClean="0">
                <a:latin typeface="Gabriola" pitchFamily="82" charset="0"/>
              </a:rPr>
              <a:t>, </a:t>
            </a:r>
            <a:r>
              <a:rPr lang="ru-RU" sz="2000" dirty="0" err="1" smtClean="0">
                <a:latin typeface="Gabriola" pitchFamily="82" charset="0"/>
              </a:rPr>
              <a:t>Ки́жи</a:t>
            </a:r>
            <a:r>
              <a:rPr lang="ru-RU" sz="2000" dirty="0" smtClean="0">
                <a:latin typeface="Gabriola" pitchFamily="82" charset="0"/>
              </a:rPr>
              <a:t> — архитектурный ансамбль в составе Государственного историко-архитектурного музея «Кижи», расположенный на острове Кижи Онежского озера, состоящий из двух церквей и колокольни XVIII—XIX веков, окружённых единой оградой. </a:t>
            </a:r>
            <a:endParaRPr lang="ru-RU" sz="2000" dirty="0">
              <a:latin typeface="Gabriola" pitchFamily="82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260648"/>
            <a:ext cx="3528392" cy="72008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Бобровская Светлана Васильевна </a:t>
            </a:r>
            <a:b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(преподаватель)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744416" cy="64807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Бобровская Светлана Васильевна </a:t>
            </a:r>
            <a:b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(преподаватель)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IMG_2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548680"/>
            <a:ext cx="3857651" cy="2468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IMG_20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501008"/>
            <a:ext cx="3318068" cy="2850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57158" y="1000108"/>
            <a:ext cx="450287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Gabriola" pitchFamily="82" charset="0"/>
              </a:rPr>
              <a:t>Го́рный</a:t>
            </a:r>
            <a:r>
              <a:rPr lang="ru-RU" sz="2000" dirty="0" smtClean="0">
                <a:latin typeface="Gabriola" pitchFamily="82" charset="0"/>
              </a:rPr>
              <a:t> парк «</a:t>
            </a:r>
            <a:r>
              <a:rPr lang="ru-RU" sz="2000" dirty="0" err="1" smtClean="0">
                <a:latin typeface="Gabriola" pitchFamily="82" charset="0"/>
              </a:rPr>
              <a:t>Рускеа́ла</a:t>
            </a:r>
            <a:r>
              <a:rPr lang="ru-RU" sz="2000" dirty="0" smtClean="0">
                <a:latin typeface="Gabriola" pitchFamily="82" charset="0"/>
              </a:rPr>
              <a:t>» (фин. </a:t>
            </a:r>
            <a:r>
              <a:rPr lang="fi-FI" sz="2000" i="1" dirty="0" smtClean="0">
                <a:latin typeface="Gabriola" pitchFamily="82" charset="0"/>
              </a:rPr>
              <a:t>Ruskeala — «Коричневая, Бурая»</a:t>
            </a:r>
            <a:r>
              <a:rPr lang="ru-RU" sz="2000" dirty="0" smtClean="0">
                <a:latin typeface="Gabriola" pitchFamily="82" charset="0"/>
              </a:rPr>
              <a:t>) — туристический комплекс, расположенный в Сортавальском районе Республики Карелия. Основой комплекса является объект культурного наследия, памятник истории — заполненный грунтовыми водами бывший мраморный карьер.</a:t>
            </a:r>
          </a:p>
          <a:p>
            <a:endParaRPr lang="ru-RU" dirty="0"/>
          </a:p>
        </p:txBody>
      </p:sp>
      <p:pic>
        <p:nvPicPr>
          <p:cNvPr id="7" name="Рисунок 6" descr="IMG_20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573016"/>
            <a:ext cx="3641026" cy="2730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2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3284984"/>
            <a:ext cx="2750363" cy="3095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IMG_2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573016"/>
            <a:ext cx="4429124" cy="2810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IMG_2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76672"/>
            <a:ext cx="4214810" cy="2357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55576" y="548680"/>
            <a:ext cx="3024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abriola" pitchFamily="82" charset="0"/>
              </a:rPr>
              <a:t>Камни, камни, горная порода,</a:t>
            </a:r>
            <a:br>
              <a:rPr lang="ru-RU" dirty="0" smtClean="0">
                <a:latin typeface="Gabriola" pitchFamily="82" charset="0"/>
              </a:rPr>
            </a:br>
            <a:r>
              <a:rPr lang="ru-RU" dirty="0" smtClean="0">
                <a:latin typeface="Gabriola" pitchFamily="82" charset="0"/>
              </a:rPr>
              <a:t>Редкий лес, куда не погляди.</a:t>
            </a:r>
            <a:br>
              <a:rPr lang="ru-RU" dirty="0" smtClean="0">
                <a:latin typeface="Gabriola" pitchFamily="82" charset="0"/>
              </a:rPr>
            </a:br>
            <a:r>
              <a:rPr lang="ru-RU" dirty="0" smtClean="0">
                <a:latin typeface="Gabriola" pitchFamily="82" charset="0"/>
              </a:rPr>
              <a:t>Здесь зима бывает по полгода,</a:t>
            </a:r>
            <a:br>
              <a:rPr lang="ru-RU" dirty="0" smtClean="0">
                <a:latin typeface="Gabriola" pitchFamily="82" charset="0"/>
              </a:rPr>
            </a:br>
            <a:r>
              <a:rPr lang="ru-RU" dirty="0" smtClean="0">
                <a:latin typeface="Gabriola" pitchFamily="82" charset="0"/>
              </a:rPr>
              <a:t>Летом непогода и дожди.</a:t>
            </a:r>
            <a:br>
              <a:rPr lang="ru-RU" dirty="0" smtClean="0">
                <a:latin typeface="Gabriola" pitchFamily="82" charset="0"/>
              </a:rPr>
            </a:br>
            <a:r>
              <a:rPr lang="ru-RU" dirty="0" smtClean="0">
                <a:latin typeface="Gabriola" pitchFamily="82" charset="0"/>
              </a:rPr>
              <a:t>Камни всюду.</a:t>
            </a:r>
            <a:br>
              <a:rPr lang="ru-RU" dirty="0" smtClean="0">
                <a:latin typeface="Gabriola" pitchFamily="82" charset="0"/>
              </a:rPr>
            </a:br>
            <a:r>
              <a:rPr lang="ru-RU" dirty="0" smtClean="0">
                <a:latin typeface="Gabriola" pitchFamily="82" charset="0"/>
              </a:rPr>
              <a:t>Знать, в былую пору</a:t>
            </a:r>
            <a:br>
              <a:rPr lang="ru-RU" dirty="0" smtClean="0">
                <a:latin typeface="Gabriola" pitchFamily="82" charset="0"/>
              </a:rPr>
            </a:br>
            <a:r>
              <a:rPr lang="ru-RU" dirty="0" smtClean="0">
                <a:latin typeface="Gabriola" pitchFamily="82" charset="0"/>
              </a:rPr>
              <a:t>Мать-природа от своих щедрот Разбросала их по косогору,</a:t>
            </a:r>
            <a:br>
              <a:rPr lang="ru-RU" dirty="0" smtClean="0">
                <a:latin typeface="Gabriola" pitchFamily="82" charset="0"/>
              </a:rPr>
            </a:br>
            <a:r>
              <a:rPr lang="ru-RU" dirty="0" smtClean="0">
                <a:latin typeface="Gabriola" pitchFamily="82" charset="0"/>
              </a:rPr>
              <a:t>Раскидала посреди болот…</a:t>
            </a:r>
          </a:p>
          <a:p>
            <a:r>
              <a:rPr lang="ru-RU" dirty="0" smtClean="0">
                <a:latin typeface="Gabriola" pitchFamily="82" charset="0"/>
              </a:rPr>
              <a:t>	          Николай </a:t>
            </a:r>
            <a:r>
              <a:rPr lang="ru-RU" dirty="0" err="1" smtClean="0">
                <a:latin typeface="Gabriola" pitchFamily="82" charset="0"/>
              </a:rPr>
              <a:t>Лайне</a:t>
            </a:r>
            <a:endParaRPr lang="ru-RU" dirty="0" smtClean="0">
              <a:latin typeface="Gabriola" pitchFamily="82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5536" y="274638"/>
            <a:ext cx="3528392" cy="63408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Зайцева Наталья Викторовна</a:t>
            </a:r>
            <a:b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(преподаватель)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2" name="Рисунок 21" descr="5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220072" y="397550"/>
            <a:ext cx="3573016" cy="3220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</p:pic>
      <p:pic>
        <p:nvPicPr>
          <p:cNvPr id="32" name="Рисунок 31" descr="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932040" y="4077072"/>
            <a:ext cx="3489608" cy="2425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 descr="14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67544" y="3645024"/>
            <a:ext cx="3781654" cy="2836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TextBox 33"/>
          <p:cNvSpPr txBox="1"/>
          <p:nvPr/>
        </p:nvSpPr>
        <p:spPr>
          <a:xfrm>
            <a:off x="251519" y="980729"/>
            <a:ext cx="4680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Gabriola" pitchFamily="82" charset="0"/>
              </a:rPr>
              <a:t>Озеро Кончезеро - одно </a:t>
            </a:r>
            <a:r>
              <a:rPr lang="ru-RU" sz="2000" dirty="0">
                <a:latin typeface="Gabriola" pitchFamily="82" charset="0"/>
              </a:rPr>
              <a:t>из красивейших озер Карелии, расположено в </a:t>
            </a:r>
            <a:r>
              <a:rPr lang="ru-RU" sz="2000" dirty="0" smtClean="0">
                <a:latin typeface="Gabriola" pitchFamily="82" charset="0"/>
              </a:rPr>
              <a:t>Кондопожском</a:t>
            </a:r>
            <a:r>
              <a:rPr lang="ru-RU" sz="2000" dirty="0">
                <a:latin typeface="Gabriola" pitchFamily="82" charset="0"/>
              </a:rPr>
              <a:t> </a:t>
            </a:r>
            <a:r>
              <a:rPr lang="ru-RU" sz="2000" dirty="0" smtClean="0">
                <a:latin typeface="Gabriola" pitchFamily="82" charset="0"/>
              </a:rPr>
              <a:t>районе.  </a:t>
            </a:r>
            <a:endParaRPr lang="ru-RU" sz="2000" dirty="0">
              <a:latin typeface="Gabriola" pitchFamily="82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000100" y="1785926"/>
            <a:ext cx="32838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Gabriola" pitchFamily="82" charset="0"/>
              </a:rPr>
              <a:t>Карелия...Озера голубые</a:t>
            </a:r>
          </a:p>
          <a:p>
            <a:r>
              <a:rPr lang="ru-RU" sz="2000" dirty="0">
                <a:latin typeface="Gabriola" pitchFamily="82" charset="0"/>
              </a:rPr>
              <a:t>И облака, глядящие в их гладь,</a:t>
            </a:r>
          </a:p>
          <a:p>
            <a:r>
              <a:rPr lang="ru-RU" sz="2000" dirty="0">
                <a:latin typeface="Gabriola" pitchFamily="82" charset="0"/>
              </a:rPr>
              <a:t>Леса кругом, в них ели вековые.</a:t>
            </a:r>
          </a:p>
          <a:p>
            <a:r>
              <a:rPr lang="ru-RU" sz="2000" dirty="0">
                <a:latin typeface="Gabriola" pitchFamily="82" charset="0"/>
              </a:rPr>
              <a:t>Пусть люди захотят тебя </a:t>
            </a:r>
            <a:r>
              <a:rPr lang="ru-RU" sz="2000" dirty="0" smtClean="0">
                <a:latin typeface="Gabriola" pitchFamily="82" charset="0"/>
              </a:rPr>
              <a:t>узнать!</a:t>
            </a:r>
          </a:p>
          <a:p>
            <a:r>
              <a:rPr lang="ru-RU" sz="2000" dirty="0" smtClean="0">
                <a:latin typeface="Gabriola" pitchFamily="82" charset="0"/>
              </a:rPr>
              <a:t>	</a:t>
            </a:r>
            <a:r>
              <a:rPr lang="ru-RU" dirty="0" smtClean="0">
                <a:latin typeface="Gabriola" pitchFamily="82" charset="0"/>
              </a:rPr>
              <a:t>                  Мила Макаренко</a:t>
            </a:r>
            <a:endParaRPr lang="ru-RU" dirty="0">
              <a:latin typeface="Gabriola" pitchFamily="8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3534092" cy="52514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Татчиева Екатерина (группа 2С)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IMG_20190828_2034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6" y="3717032"/>
            <a:ext cx="3651655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IMG_20191228_1519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620688"/>
            <a:ext cx="4203244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IMG_20200505_2124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717033"/>
            <a:ext cx="3612301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39552" y="908719"/>
            <a:ext cx="3456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abriola" pitchFamily="82" charset="0"/>
              </a:rPr>
              <a:t>Вот озеро. Красивее на свете</a:t>
            </a:r>
            <a:br>
              <a:rPr lang="ru-RU" dirty="0" smtClean="0">
                <a:latin typeface="Gabriola" pitchFamily="82" charset="0"/>
              </a:rPr>
            </a:br>
            <a:r>
              <a:rPr lang="ru-RU" dirty="0" smtClean="0">
                <a:latin typeface="Gabriola" pitchFamily="82" charset="0"/>
              </a:rPr>
              <a:t>Никто из нас, пожалуй, не встречал.</a:t>
            </a:r>
            <a:br>
              <a:rPr lang="ru-RU" dirty="0" smtClean="0">
                <a:latin typeface="Gabriola" pitchFamily="82" charset="0"/>
              </a:rPr>
            </a:br>
            <a:r>
              <a:rPr lang="ru-RU" dirty="0" smtClean="0">
                <a:latin typeface="Gabriola" pitchFamily="82" charset="0"/>
              </a:rPr>
              <a:t>И на него глядим мы, словно дети,</a:t>
            </a:r>
            <a:br>
              <a:rPr lang="ru-RU" dirty="0" smtClean="0">
                <a:latin typeface="Gabriola" pitchFamily="82" charset="0"/>
              </a:rPr>
            </a:br>
            <a:r>
              <a:rPr lang="ru-RU" dirty="0" smtClean="0">
                <a:latin typeface="Gabriola" pitchFamily="82" charset="0"/>
              </a:rPr>
              <a:t>Попавшие впервые на причал.</a:t>
            </a:r>
            <a:br>
              <a:rPr lang="ru-RU" dirty="0" smtClean="0">
                <a:latin typeface="Gabriola" pitchFamily="82" charset="0"/>
              </a:rPr>
            </a:br>
            <a:r>
              <a:rPr lang="ru-RU" dirty="0" smtClean="0">
                <a:latin typeface="Gabriola" pitchFamily="82" charset="0"/>
              </a:rPr>
              <a:t>В него лесные смотрятся массивы,</a:t>
            </a:r>
            <a:br>
              <a:rPr lang="ru-RU" dirty="0" smtClean="0">
                <a:latin typeface="Gabriola" pitchFamily="82" charset="0"/>
              </a:rPr>
            </a:br>
            <a:r>
              <a:rPr lang="ru-RU" dirty="0" smtClean="0">
                <a:latin typeface="Gabriola" pitchFamily="82" charset="0"/>
              </a:rPr>
              <a:t>В нем — облака и солнце!</a:t>
            </a:r>
            <a:br>
              <a:rPr lang="ru-RU" dirty="0" smtClean="0">
                <a:latin typeface="Gabriola" pitchFamily="82" charset="0"/>
              </a:rPr>
            </a:br>
            <a:r>
              <a:rPr lang="ru-RU" dirty="0" smtClean="0">
                <a:latin typeface="Gabriola" pitchFamily="82" charset="0"/>
              </a:rPr>
              <a:t> И оно, пожалуй, потому-то и красиво,</a:t>
            </a:r>
            <a:br>
              <a:rPr lang="ru-RU" dirty="0" smtClean="0">
                <a:latin typeface="Gabriola" pitchFamily="82" charset="0"/>
              </a:rPr>
            </a:br>
            <a:r>
              <a:rPr lang="ru-RU" dirty="0" smtClean="0">
                <a:latin typeface="Gabriola" pitchFamily="82" charset="0"/>
              </a:rPr>
              <a:t>Что все вот это в нем отражено.</a:t>
            </a:r>
          </a:p>
          <a:p>
            <a:r>
              <a:rPr lang="ru-RU" dirty="0" smtClean="0">
                <a:latin typeface="Gabriola" pitchFamily="82" charset="0"/>
              </a:rPr>
              <a:t>                                                     В. Морозов</a:t>
            </a:r>
            <a:br>
              <a:rPr lang="ru-RU" dirty="0" smtClean="0">
                <a:latin typeface="Gabriola" pitchFamily="82" charset="0"/>
              </a:rPr>
            </a:br>
            <a:endParaRPr lang="ru-RU" dirty="0">
              <a:latin typeface="Gabriola" pitchFamily="8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868" y="3214686"/>
            <a:ext cx="3015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Gabriola" pitchFamily="82" charset="0"/>
              </a:rPr>
              <a:t>Ладожское озеро</a:t>
            </a:r>
            <a:endParaRPr lang="ru-RU" dirty="0">
              <a:latin typeface="Gabriola" pitchFamily="8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30624" cy="41805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Ростовцева Ирина  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https://sun9-23.userapi.com/E_bHsRLgtBvPYhvB2ez37DsqSefNxelokeNomw/gKlu6YhCm6E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92696"/>
            <a:ext cx="2520280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https://sun9-23.userapi.com/c857536/v857536684/21ec4/wPbwPl9pDm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33056"/>
            <a:ext cx="2232248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s://sun9-41.userapi.com/o1LckOH-POdExQu57VB7ZSQ-AGVPQvGilbLoPA/6q4lkXkFFa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4664"/>
            <a:ext cx="2592288" cy="3339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https://sun9-60.userapi.com/c851436/v851436843/17a7d0/NpMA30b0ya8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2448272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https://sun9-39.userapi.com/c846417/v846417945/db8f6/fc0IdD1wD54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365104"/>
            <a:ext cx="2160240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https://sun9-57.userapi.com/c631717/v631717432/51ab4/ohsLzmWmtuQ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376263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58616" cy="41805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Ростовцева Ирина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https://sun9-43.userapi.com/c604528/v604528432/43a11/1coYQgtvoKw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3816423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https://sun9-17.userapi.com/c637227/v637227432/50d6a/GkIzh2_oiA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3744416" cy="3114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39552" y="836712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abriola" pitchFamily="82" charset="0"/>
              </a:rPr>
              <a:t>«…Я не знаю, как назвать томительный свет белой ночи? Загадочным? Или магическим? Эти ночи всегда кажутся мне чрезмерной щедростью природы - столько в них бледного воздуха и призрачного блеска фольги и серебра. Человек не может примириться с неизбежным исчезновением этой красоты, этих очарованных ночей. Поэтому, должно быть, белые ночи и вызывают своей непрочностью легкую печаль, как все прекрасное, когда оно обречено жить недолго…"</a:t>
            </a:r>
          </a:p>
          <a:p>
            <a:r>
              <a:rPr lang="ru-RU" dirty="0" smtClean="0">
                <a:latin typeface="Gabriola" pitchFamily="82" charset="0"/>
              </a:rPr>
              <a:t>					К. Паустовский «Белая ночь»</a:t>
            </a:r>
            <a:endParaRPr lang="ru-RU" dirty="0">
              <a:latin typeface="Gabriola" pitchFamily="8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2602632" cy="43204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Ростовцева Ирина 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4" name="Рисунок 3" descr="https://sun9-65.userapi.com/c847020/v847020534/14f75c/LBzby2CZXhc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09600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s://sun9-38.userapi.com/c850720/v850720480/691ec/nywKhFGxQ0M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45024"/>
            <a:ext cx="3096344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https://sun9-34.userapi.com/c848732/v848732835/9b9dd/7uo8WZYaBw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2696"/>
            <a:ext cx="3096000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https://sun9-2.userapi.com/c851016/v851016353/25e79/6nfMLOmerB8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4704"/>
            <a:ext cx="3096000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2592288" cy="43204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Ростовцева Ирина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https://sun9-10.userapi.com/c841027/v841027702/3601c/BGRvDN7vFfQ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6672"/>
            <a:ext cx="3024336" cy="3627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https://sun9-45.userapi.com/c840725/v840725702/15e99/1_xh1RAObsQ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88840"/>
            <a:ext cx="3024336" cy="36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s://sun9-47.userapi.com/c639727/v639727702/51e3a/u9PKmC5Uo0o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2880320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 rot="10800000" flipV="1">
            <a:off x="4143372" y="5643578"/>
            <a:ext cx="258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abriola" pitchFamily="82" charset="0"/>
              </a:rPr>
              <a:t>Сквер в пойме реки </a:t>
            </a:r>
            <a:r>
              <a:rPr lang="ru-RU" dirty="0" err="1" smtClean="0">
                <a:latin typeface="Gabriola" pitchFamily="82" charset="0"/>
              </a:rPr>
              <a:t>Лососинки</a:t>
            </a:r>
            <a:endParaRPr lang="ru-RU" dirty="0">
              <a:latin typeface="Gabriola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857233"/>
            <a:ext cx="5214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Gabriola" pitchFamily="82" charset="0"/>
                <a:cs typeface="Gautami" pitchFamily="34" charset="0"/>
              </a:rPr>
              <a:t>«Петрозаводск так хорош теплой осенью, что я снова понимаю – осенью можно быть счастливой только здесь…»</a:t>
            </a:r>
          </a:p>
          <a:p>
            <a:r>
              <a:rPr lang="ru-RU" sz="2000" dirty="0" smtClean="0">
                <a:latin typeface="Gabriola" pitchFamily="82" charset="0"/>
                <a:cs typeface="Gautami" pitchFamily="34" charset="0"/>
              </a:rPr>
              <a:t>			            </a:t>
            </a:r>
            <a:r>
              <a:rPr lang="ru-RU" dirty="0" smtClean="0">
                <a:latin typeface="Gabriola" pitchFamily="82" charset="0"/>
                <a:cs typeface="Gautami" pitchFamily="34" charset="0"/>
              </a:rPr>
              <a:t>Дина Филимонова</a:t>
            </a:r>
          </a:p>
          <a:p>
            <a:r>
              <a:rPr lang="ru-RU" dirty="0" smtClean="0">
                <a:latin typeface="Gabriola" pitchFamily="82" charset="0"/>
                <a:cs typeface="Gautami" pitchFamily="34" charset="0"/>
              </a:rPr>
              <a:t>			</a:t>
            </a:r>
            <a:endParaRPr lang="ru-RU" dirty="0">
              <a:latin typeface="Gabriola" pitchFamily="82" charset="0"/>
              <a:cs typeface="Gautam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2852"/>
            <a:ext cx="3240360" cy="54984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Calibri" pitchFamily="34" charset="0"/>
              </a:rPr>
              <a:t>Кабанцева Елена (группа 3П)</a:t>
            </a:r>
            <a:endParaRPr lang="ru-RU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3789040"/>
            <a:ext cx="3429024" cy="2282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933056"/>
            <a:ext cx="3407325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548680"/>
            <a:ext cx="3428874" cy="2282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1268760"/>
            <a:ext cx="3407324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41805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Кабанцева Елена (группа 3П)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548680"/>
            <a:ext cx="3857620" cy="2567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537013"/>
            <a:ext cx="3528392" cy="264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7" y="3573016"/>
            <a:ext cx="3819870" cy="2542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11560" y="836712"/>
            <a:ext cx="3528392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1900" dirty="0" smtClean="0">
                <a:latin typeface="Gabriola" pitchFamily="82" charset="0"/>
              </a:rPr>
              <a:t>…Здравствуй, окутанный дымкой сиреневой,</a:t>
            </a:r>
            <a:br>
              <a:rPr lang="ru-RU" sz="1900" dirty="0" smtClean="0">
                <a:latin typeface="Gabriola" pitchFamily="82" charset="0"/>
              </a:rPr>
            </a:br>
            <a:r>
              <a:rPr lang="ru-RU" sz="1900" dirty="0" smtClean="0">
                <a:latin typeface="Gabriola" pitchFamily="82" charset="0"/>
              </a:rPr>
              <a:t>белою ночью не знающий сна,</a:t>
            </a:r>
            <a:br>
              <a:rPr lang="ru-RU" sz="1900" dirty="0" smtClean="0">
                <a:latin typeface="Gabriola" pitchFamily="82" charset="0"/>
              </a:rPr>
            </a:br>
            <a:r>
              <a:rPr lang="ru-RU" sz="1900" dirty="0" smtClean="0">
                <a:latin typeface="Gabriola" pitchFamily="82" charset="0"/>
              </a:rPr>
              <a:t>город мой - труженик,</a:t>
            </a:r>
            <a:br>
              <a:rPr lang="ru-RU" sz="1900" dirty="0" smtClean="0">
                <a:latin typeface="Gabriola" pitchFamily="82" charset="0"/>
              </a:rPr>
            </a:br>
            <a:r>
              <a:rPr lang="ru-RU" sz="1900" dirty="0" smtClean="0">
                <a:latin typeface="Gabriola" pitchFamily="82" charset="0"/>
              </a:rPr>
              <a:t>город мой северный,</a:t>
            </a:r>
            <a:br>
              <a:rPr lang="ru-RU" sz="1900" dirty="0" smtClean="0">
                <a:latin typeface="Gabriola" pitchFamily="82" charset="0"/>
              </a:rPr>
            </a:br>
            <a:r>
              <a:rPr lang="ru-RU" sz="1900" dirty="0" smtClean="0">
                <a:latin typeface="Gabriola" pitchFamily="82" charset="0"/>
              </a:rPr>
              <a:t>с песней-былиной - на все времена!...</a:t>
            </a:r>
          </a:p>
          <a:p>
            <a:r>
              <a:rPr lang="ru-RU" sz="1900" dirty="0" smtClean="0">
                <a:latin typeface="Gabriola" pitchFamily="82" charset="0"/>
              </a:rPr>
              <a:t>		</a:t>
            </a:r>
            <a:r>
              <a:rPr lang="ru-RU" dirty="0" smtClean="0">
                <a:latin typeface="Gabriola" pitchFamily="82" charset="0"/>
              </a:rPr>
              <a:t>Армас Мишин</a:t>
            </a:r>
            <a:endParaRPr lang="ru-RU" dirty="0">
              <a:latin typeface="Gabriola" pitchFamily="8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85728"/>
            <a:ext cx="3096344" cy="40696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Calibri" pitchFamily="34" charset="0"/>
              </a:rPr>
              <a:t>Шамро</a:t>
            </a: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 Алина (группа 1П1) 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76672"/>
            <a:ext cx="3838255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429000"/>
            <a:ext cx="3854801" cy="2882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фото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3" y="3501008"/>
            <a:ext cx="3815489" cy="28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95536" y="980729"/>
            <a:ext cx="417646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Gabriola" pitchFamily="82" charset="0"/>
              </a:rPr>
              <a:t>«Это — самое сердце железнодорожного вокзала в Петрозаводске, вокруг которого постоянно кипит жизнь, беззаботно люди гуляют и отдыхают, метаются машины и автобусы, возвращаются и уезжают жители Петрозаводска, приезжают гости. Эта прекрасная картина является лицом нашего города, и своей частичкой красоты Карелии»</a:t>
            </a:r>
          </a:p>
          <a:p>
            <a:r>
              <a:rPr lang="ru-RU" dirty="0" smtClean="0">
                <a:latin typeface="Gabriola" pitchFamily="82" charset="0"/>
              </a:rPr>
              <a:t>			Алина </a:t>
            </a:r>
            <a:r>
              <a:rPr lang="ru-RU" dirty="0" err="1" smtClean="0">
                <a:latin typeface="Gabriola" pitchFamily="82" charset="0"/>
              </a:rPr>
              <a:t>Шамро</a:t>
            </a:r>
            <a:endParaRPr lang="ru-RU" dirty="0" smtClean="0">
              <a:latin typeface="Gabriola" pitchFamily="82" charset="0"/>
            </a:endParaRPr>
          </a:p>
          <a:p>
            <a:endParaRPr lang="ru-RU" sz="1900" dirty="0" smtClean="0">
              <a:latin typeface="Gabriola" pitchFamily="82" charset="0"/>
            </a:endParaRPr>
          </a:p>
          <a:p>
            <a:endParaRPr lang="ru-RU" dirty="0" smtClean="0">
              <a:latin typeface="Gabriola" pitchFamily="82" charset="0"/>
            </a:endParaRPr>
          </a:p>
          <a:p>
            <a:r>
              <a:rPr lang="ru-RU" dirty="0" smtClean="0">
                <a:latin typeface="Gabriola" pitchFamily="82" charset="0"/>
              </a:rPr>
              <a:t> </a:t>
            </a:r>
            <a:endParaRPr lang="ru-RU" dirty="0">
              <a:latin typeface="Gabriola" pitchFamily="8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220502" cy="5040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Борцова Елизавета (группа 2П)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501009"/>
            <a:ext cx="3816424" cy="276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908720"/>
            <a:ext cx="3168352" cy="4181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8596" y="908720"/>
            <a:ext cx="48634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abriola" pitchFamily="82" charset="0"/>
              </a:rPr>
              <a:t>В юго-восточной части Петрозаводска уже более 20 лет располагается озеро, занимающее площадь около 14 гектаров и глубиной до 12 метров. Это уникальный уголок природы Ключевой, карьер «Каменный бор» – ровесник Петрозаводска. Там, где сейчас располагается водоём, находилось горное предприятие. Начало добычи камня положило строительство 300 лет назад Петровского завода и жилого массива вокруг него. </a:t>
            </a:r>
          </a:p>
          <a:p>
            <a:endParaRPr lang="ru-RU" dirty="0" smtClean="0">
              <a:latin typeface="Gabriola" pitchFamily="82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3960440" cy="43204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Тамила Цицуашвили (группа 1ТК)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212976"/>
            <a:ext cx="2376264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764704"/>
            <a:ext cx="2430000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3212976"/>
            <a:ext cx="2376000" cy="31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67544" y="764705"/>
            <a:ext cx="475252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latin typeface="Gabriola" pitchFamily="82" charset="0"/>
              </a:rPr>
              <a:t>Древний вулкан Гирвас</a:t>
            </a:r>
            <a:r>
              <a:rPr lang="ru-RU" sz="1900" dirty="0" smtClean="0">
                <a:latin typeface="Gabriola" pitchFamily="82" charset="0"/>
              </a:rPr>
              <a:t> – одна из самых ярких природных достопримечательностей Карелии.  Он был обнаружен благодаря строительству </a:t>
            </a:r>
            <a:r>
              <a:rPr lang="ru-RU" sz="1900" dirty="0" err="1" smtClean="0">
                <a:latin typeface="Gabriola" pitchFamily="82" charset="0"/>
              </a:rPr>
              <a:t>Пальеозёрской</a:t>
            </a:r>
            <a:r>
              <a:rPr lang="ru-RU" sz="1900" dirty="0" smtClean="0">
                <a:latin typeface="Gabriola" pitchFamily="82" charset="0"/>
              </a:rPr>
              <a:t> ГЭС В переводе с карельского </a:t>
            </a:r>
            <a:r>
              <a:rPr lang="ru-RU" sz="1900" i="1" dirty="0" err="1" smtClean="0">
                <a:latin typeface="Gabriola" pitchFamily="82" charset="0"/>
              </a:rPr>
              <a:t>hirvas</a:t>
            </a:r>
            <a:r>
              <a:rPr lang="ru-RU" sz="1900" dirty="0" smtClean="0">
                <a:latin typeface="Gabriola" pitchFamily="82" charset="0"/>
              </a:rPr>
              <a:t> означает «лось». По преданию, когда-то на водопад Гирвас приходили лоси, которые в брызгах воды могли отдохнуть от надоедливых комаров.</a:t>
            </a:r>
            <a:endParaRPr lang="ru-RU" sz="1900" dirty="0">
              <a:latin typeface="Gabriola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76" y="4149080"/>
            <a:ext cx="2736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abriola" pitchFamily="82" charset="0"/>
              </a:rPr>
              <a:t>…И летит над высокими соснами</a:t>
            </a:r>
          </a:p>
          <a:p>
            <a:pPr indent="85725"/>
            <a:r>
              <a:rPr lang="ru-RU" dirty="0" smtClean="0">
                <a:latin typeface="Gabriola" pitchFamily="82" charset="0"/>
              </a:rPr>
              <a:t>Бесконечная песнь Кивача.</a:t>
            </a:r>
          </a:p>
          <a:p>
            <a:pPr indent="85725"/>
            <a:r>
              <a:rPr lang="ru-RU" dirty="0" smtClean="0">
                <a:latin typeface="Gabriola" pitchFamily="82" charset="0"/>
              </a:rPr>
              <a:t>	</a:t>
            </a:r>
            <a:r>
              <a:rPr lang="ru-RU" sz="1700" dirty="0" smtClean="0">
                <a:latin typeface="Gabriola" pitchFamily="82" charset="0"/>
              </a:rPr>
              <a:t>                    А. </a:t>
            </a:r>
            <a:r>
              <a:rPr lang="ru-RU" sz="1700" dirty="0" err="1" smtClean="0">
                <a:latin typeface="Gabriola" pitchFamily="82" charset="0"/>
              </a:rPr>
              <a:t>Авдышев</a:t>
            </a:r>
            <a:endParaRPr lang="ru-RU" sz="1700" dirty="0">
              <a:latin typeface="Gabriola" pitchFamily="8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55576" y="3140968"/>
            <a:ext cx="3238080" cy="3238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8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000628" y="3714752"/>
            <a:ext cx="3611894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untitled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499992" y="422384"/>
            <a:ext cx="4143974" cy="2649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85786" y="1071546"/>
            <a:ext cx="30243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abriola" pitchFamily="82" charset="0"/>
              </a:rPr>
              <a:t>Как художник дивной краской</a:t>
            </a:r>
          </a:p>
          <a:p>
            <a:r>
              <a:rPr lang="ru-RU" sz="2000" dirty="0">
                <a:latin typeface="Gabriola" pitchFamily="82" charset="0"/>
              </a:rPr>
              <a:t>Разукрасил горизонт,</a:t>
            </a:r>
          </a:p>
          <a:p>
            <a:r>
              <a:rPr lang="ru-RU" sz="2000" dirty="0">
                <a:latin typeface="Gabriola" pitchFamily="82" charset="0"/>
              </a:rPr>
              <a:t>И слились в едином цвете</a:t>
            </a:r>
          </a:p>
          <a:p>
            <a:r>
              <a:rPr lang="ru-RU" sz="2000" dirty="0">
                <a:latin typeface="Gabriola" pitchFamily="82" charset="0"/>
              </a:rPr>
              <a:t>Гладь воды и небосклон</a:t>
            </a:r>
            <a:r>
              <a:rPr lang="ru-RU" sz="2000" dirty="0" smtClean="0">
                <a:latin typeface="Gabriola" pitchFamily="82" charset="0"/>
              </a:rPr>
              <a:t>!</a:t>
            </a:r>
          </a:p>
          <a:p>
            <a:r>
              <a:rPr lang="ru-RU" sz="2000" dirty="0" smtClean="0">
                <a:latin typeface="Gabriola" pitchFamily="82" charset="0"/>
              </a:rPr>
              <a:t>	             </a:t>
            </a:r>
            <a:r>
              <a:rPr lang="ru-RU" dirty="0" smtClean="0">
                <a:latin typeface="Gabriola" pitchFamily="82" charset="0"/>
              </a:rPr>
              <a:t>Ольга Худякова</a:t>
            </a:r>
            <a:endParaRPr lang="ru-RU" dirty="0">
              <a:latin typeface="Gabriola" pitchFamily="82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500034" y="214290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</a:rPr>
              <a:t>Зайцева Наталья Викторовна</a:t>
            </a:r>
            <a:br>
              <a:rPr lang="ru-RU" sz="2000" b="1" dirty="0" smtClean="0">
                <a:latin typeface="Calibri" pitchFamily="34" charset="0"/>
              </a:rPr>
            </a:br>
            <a:r>
              <a:rPr lang="ru-RU" sz="2000" b="1" dirty="0" smtClean="0">
                <a:latin typeface="Calibri" pitchFamily="34" charset="0"/>
              </a:rPr>
              <a:t>(преподаватель)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3614734" cy="50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Тамила </a:t>
            </a:r>
            <a:r>
              <a:rPr lang="ru-RU" sz="2000" b="1" dirty="0" err="1" smtClean="0">
                <a:solidFill>
                  <a:schemeClr val="tx1"/>
                </a:solidFill>
                <a:latin typeface="Calibri" pitchFamily="34" charset="0"/>
              </a:rPr>
              <a:t>Цицуашвили</a:t>
            </a: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 (группа 1ТК)</a:t>
            </a:r>
            <a:endParaRPr lang="ru-RU" sz="2000" dirty="0">
              <a:latin typeface="Calibri" pitchFamily="34" charset="0"/>
            </a:endParaRPr>
          </a:p>
        </p:txBody>
      </p:sp>
      <p:pic>
        <p:nvPicPr>
          <p:cNvPr id="4" name="Рисунок 3" descr="KGKt6L2Ars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60" y="2571744"/>
            <a:ext cx="2781000" cy="37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WN0hXJ7s0Y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1714488"/>
            <a:ext cx="2786399" cy="371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uLYRF6Wp00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000108"/>
            <a:ext cx="2808000" cy="37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888432" cy="45943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Демьяненко Милана (группа 1К) 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3heVDqz18l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2996952"/>
            <a:ext cx="2646294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Awd7Y3OVvh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492896"/>
            <a:ext cx="2592288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wJxkC7m7L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548680"/>
            <a:ext cx="2592288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500298" y="928670"/>
            <a:ext cx="302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Gabriola" pitchFamily="82" charset="0"/>
              </a:rPr>
              <a:t>Нет, еще не темно на улице,</a:t>
            </a:r>
            <a:br>
              <a:rPr lang="ru-RU" sz="2000" dirty="0" smtClean="0">
                <a:latin typeface="Gabriola" pitchFamily="82" charset="0"/>
              </a:rPr>
            </a:br>
            <a:r>
              <a:rPr lang="ru-RU" sz="2000" dirty="0" smtClean="0">
                <a:latin typeface="Gabriola" pitchFamily="82" charset="0"/>
              </a:rPr>
              <a:t>Не бела ночь и не темна.</a:t>
            </a:r>
            <a:br>
              <a:rPr lang="ru-RU" sz="2000" dirty="0" smtClean="0">
                <a:latin typeface="Gabriola" pitchFamily="82" charset="0"/>
              </a:rPr>
            </a:br>
            <a:r>
              <a:rPr lang="ru-RU" sz="2000" dirty="0" smtClean="0">
                <a:latin typeface="Gabriola" pitchFamily="82" charset="0"/>
              </a:rPr>
              <a:t>Просто небо под осень хмурится,</a:t>
            </a:r>
            <a:br>
              <a:rPr lang="ru-RU" sz="2000" dirty="0" smtClean="0">
                <a:latin typeface="Gabriola" pitchFamily="82" charset="0"/>
              </a:rPr>
            </a:br>
            <a:r>
              <a:rPr lang="ru-RU" sz="2000" dirty="0" smtClean="0">
                <a:latin typeface="Gabriola" pitchFamily="82" charset="0"/>
              </a:rPr>
              <a:t>В облаках где-то спит луна.</a:t>
            </a:r>
            <a:endParaRPr lang="ru-RU" sz="2000" dirty="0">
              <a:latin typeface="Gabriola" pitchFamily="8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240360" cy="43204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Артемьева Анна (группа 2ТС)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3" name="Рисунок 12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620688"/>
            <a:ext cx="3744416" cy="256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3501008"/>
            <a:ext cx="3384376" cy="2707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3573016"/>
            <a:ext cx="2106000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140968"/>
            <a:ext cx="2286515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11560" y="1052736"/>
            <a:ext cx="374441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Gabriola" pitchFamily="82" charset="0"/>
              </a:rPr>
              <a:t>…В невесомых сетях сентября</a:t>
            </a:r>
          </a:p>
          <a:p>
            <a:r>
              <a:rPr lang="ru-RU" sz="2000" dirty="0" smtClean="0">
                <a:latin typeface="Gabriola" pitchFamily="82" charset="0"/>
              </a:rPr>
              <a:t>Нежных листьев, струящихся капель</a:t>
            </a:r>
          </a:p>
          <a:p>
            <a:r>
              <a:rPr lang="ru-RU" sz="2000" dirty="0" smtClean="0">
                <a:latin typeface="Gabriola" pitchFamily="82" charset="0"/>
              </a:rPr>
              <a:t>Солнца луч, как сверкающий скальпель, </a:t>
            </a:r>
          </a:p>
          <a:p>
            <a:r>
              <a:rPr lang="ru-RU" sz="2000" dirty="0" smtClean="0">
                <a:latin typeface="Gabriola" pitchFamily="82" charset="0"/>
              </a:rPr>
              <a:t>Вновь вершит свой священный обряд…</a:t>
            </a:r>
          </a:p>
          <a:p>
            <a:r>
              <a:rPr lang="ru-RU" sz="1900" dirty="0" smtClean="0">
                <a:latin typeface="Gabriola" pitchFamily="82" charset="0"/>
              </a:rPr>
              <a:t>		</a:t>
            </a:r>
            <a:r>
              <a:rPr lang="ru-RU" dirty="0" smtClean="0">
                <a:latin typeface="Gabriola" pitchFamily="82" charset="0"/>
              </a:rPr>
              <a:t>Елена Пиетиляйнен</a:t>
            </a:r>
            <a:endParaRPr lang="ru-RU" dirty="0">
              <a:latin typeface="Gabriola" pitchFamily="8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ончезеро 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95536" y="3789040"/>
            <a:ext cx="4032001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кончезеро 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788025" y="3933056"/>
            <a:ext cx="4031999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кончозеро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357688" y="714356"/>
            <a:ext cx="4287999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39552" y="908719"/>
            <a:ext cx="3528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abriola" pitchFamily="82" charset="0"/>
              </a:rPr>
              <a:t>…Солнце </a:t>
            </a:r>
            <a:r>
              <a:rPr lang="ru-RU" dirty="0">
                <a:latin typeface="Gabriola" pitchFamily="82" charset="0"/>
              </a:rPr>
              <a:t>клонится к закату,  </a:t>
            </a:r>
          </a:p>
          <a:p>
            <a:r>
              <a:rPr lang="ru-RU" dirty="0">
                <a:latin typeface="Gabriola" pitchFamily="82" charset="0"/>
              </a:rPr>
              <a:t>Освещая гладь воды, </a:t>
            </a:r>
          </a:p>
          <a:p>
            <a:r>
              <a:rPr lang="ru-RU" dirty="0">
                <a:latin typeface="Gabriola" pitchFamily="82" charset="0"/>
              </a:rPr>
              <a:t>Розовеют, багровеют, </a:t>
            </a:r>
          </a:p>
          <a:p>
            <a:r>
              <a:rPr lang="ru-RU" dirty="0">
                <a:latin typeface="Gabriola" pitchFamily="82" charset="0"/>
              </a:rPr>
              <a:t>Еще теплые лучи! </a:t>
            </a:r>
          </a:p>
          <a:p>
            <a:r>
              <a:rPr lang="ru-RU" dirty="0" smtClean="0">
                <a:latin typeface="Gabriola" pitchFamily="82" charset="0"/>
              </a:rPr>
              <a:t>Освещают </a:t>
            </a:r>
            <a:r>
              <a:rPr lang="ru-RU" dirty="0">
                <a:latin typeface="Gabriola" pitchFamily="82" charset="0"/>
              </a:rPr>
              <a:t>неба своды, </a:t>
            </a:r>
          </a:p>
          <a:p>
            <a:r>
              <a:rPr lang="ru-RU" dirty="0">
                <a:latin typeface="Gabriola" pitchFamily="82" charset="0"/>
              </a:rPr>
              <a:t>Приукрасив облака, </a:t>
            </a:r>
          </a:p>
          <a:p>
            <a:r>
              <a:rPr lang="ru-RU" dirty="0">
                <a:latin typeface="Gabriola" pitchFamily="82" charset="0"/>
              </a:rPr>
              <a:t>Озеро преобразилось </a:t>
            </a:r>
          </a:p>
          <a:p>
            <a:r>
              <a:rPr lang="ru-RU" dirty="0">
                <a:latin typeface="Gabriola" pitchFamily="82" charset="0"/>
              </a:rPr>
              <a:t>В тихий вечер, в поздний час…</a:t>
            </a:r>
          </a:p>
          <a:p>
            <a:r>
              <a:rPr lang="ru-RU" dirty="0">
                <a:latin typeface="Gabriola" pitchFamily="82" charset="0"/>
              </a:rPr>
              <a:t>                             </a:t>
            </a:r>
            <a:r>
              <a:rPr lang="ru-RU" dirty="0" smtClean="0">
                <a:latin typeface="Gabriola" pitchFamily="82" charset="0"/>
              </a:rPr>
              <a:t>Ольга </a:t>
            </a:r>
            <a:r>
              <a:rPr lang="ru-RU" dirty="0">
                <a:latin typeface="Gabriola" pitchFamily="82" charset="0"/>
              </a:rPr>
              <a:t>Худякова</a:t>
            </a:r>
          </a:p>
          <a:p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00034" y="260648"/>
            <a:ext cx="2703814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Анна Габриелян (группа 1С)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384376" cy="43204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Яна Красилова (группа 1Т)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11560" y="3356992"/>
            <a:ext cx="2289900" cy="30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076056" y="431596"/>
            <a:ext cx="3710786" cy="2783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203848" y="3140968"/>
            <a:ext cx="1721250" cy="30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7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220072" y="3645024"/>
            <a:ext cx="3456386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57158" y="785794"/>
            <a:ext cx="450059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briola" pitchFamily="82" charset="0"/>
                <a:ea typeface="Calibri" pitchFamily="34" charset="0"/>
                <a:cs typeface="Times New Roman" pitchFamily="18" charset="0"/>
              </a:rPr>
              <a:t>Посёлок  Хийденсельга в Питкярантском районе Республики Карелия,расположен в устье реки Янисйоки у Ладожского озера. Первое упоминание о поселении на этом месте относится к 1500 г. (Новгородская Писцовая книга Водской пятины). В буквальном переводе на русский Хийденсельга означает «плёс (открытое море)водяного/лешего». До 1940 года — в составе Финляндии.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briola" pitchFamily="82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3312368" cy="41805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Calibri" pitchFamily="34" charset="0"/>
              </a:rPr>
              <a:t>Яна Красилова (группа 1Т)</a:t>
            </a:r>
          </a:p>
        </p:txBody>
      </p:sp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652120" y="476672"/>
            <a:ext cx="3096344" cy="2953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71600" y="3356992"/>
            <a:ext cx="1999024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139952" y="3717032"/>
            <a:ext cx="3528392" cy="264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85720" y="857233"/>
            <a:ext cx="52149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abriola" pitchFamily="82" charset="0"/>
              </a:rPr>
              <a:t>На </a:t>
            </a:r>
            <a:r>
              <a:rPr lang="ru-RU" dirty="0">
                <a:latin typeface="Gabriola" pitchFamily="82" charset="0"/>
              </a:rPr>
              <a:t>самом севере Ладоги есть </a:t>
            </a:r>
            <a:r>
              <a:rPr lang="ru-RU" b="1" dirty="0">
                <a:latin typeface="Gabriola" pitchFamily="82" charset="0"/>
              </a:rPr>
              <a:t>гора Хийденвуори</a:t>
            </a:r>
            <a:r>
              <a:rPr lang="ru-RU" dirty="0">
                <a:latin typeface="Gabriola" pitchFamily="82" charset="0"/>
              </a:rPr>
              <a:t>  (</a:t>
            </a:r>
            <a:r>
              <a:rPr lang="ru-RU" dirty="0" smtClean="0">
                <a:latin typeface="Gabriola" pitchFamily="82" charset="0"/>
              </a:rPr>
              <a:t>Питкярантский район </a:t>
            </a:r>
            <a:r>
              <a:rPr lang="ru-RU" dirty="0">
                <a:latin typeface="Gabriola" pitchFamily="82" charset="0"/>
              </a:rPr>
              <a:t>Республики </a:t>
            </a:r>
            <a:r>
              <a:rPr lang="ru-RU" dirty="0" smtClean="0">
                <a:latin typeface="Gabriola" pitchFamily="82" charset="0"/>
              </a:rPr>
              <a:t>Карелия),</a:t>
            </a:r>
            <a:r>
              <a:rPr lang="ru-RU" dirty="0">
                <a:latin typeface="Gabriola" pitchFamily="82" charset="0"/>
              </a:rPr>
              <a:t> рядом с поселком </a:t>
            </a:r>
            <a:r>
              <a:rPr lang="ru-RU" dirty="0" smtClean="0">
                <a:latin typeface="Gabriola" pitchFamily="82" charset="0"/>
              </a:rPr>
              <a:t>Хийденсельга. </a:t>
            </a:r>
            <a:r>
              <a:rPr lang="ru-RU" dirty="0">
                <a:latin typeface="Gabriola" pitchFamily="82" charset="0"/>
              </a:rPr>
              <a:t>Ее высота – 117 метров. С финского языка название горы Хийденвуори можно перевести как «Гора лешего». Также ее иногда называют горой Хийси. Хийси – злой дух, который и является аналогом нашего русского лешего </a:t>
            </a:r>
            <a:r>
              <a:rPr lang="ru-RU" dirty="0" smtClean="0">
                <a:latin typeface="Gabriola" pitchFamily="82" charset="0"/>
              </a:rPr>
              <a:t>.</a:t>
            </a:r>
            <a:r>
              <a:rPr lang="ru-RU" b="1" dirty="0">
                <a:latin typeface="Gabriola" pitchFamily="82" charset="0"/>
              </a:rPr>
              <a:t> Вершина Хийденвуори</a:t>
            </a:r>
            <a:r>
              <a:rPr lang="ru-RU" dirty="0">
                <a:latin typeface="Gabriola" pitchFamily="82" charset="0"/>
              </a:rPr>
              <a:t> возвышается над лесом и с неё хорошо видно всю </a:t>
            </a:r>
            <a:r>
              <a:rPr lang="ru-RU" dirty="0" smtClean="0">
                <a:latin typeface="Gabriola" pitchFamily="82" charset="0"/>
              </a:rPr>
              <a:t>округу. </a:t>
            </a:r>
            <a:endParaRPr lang="ru-RU" dirty="0">
              <a:latin typeface="Gabriola" pitchFamily="82" charset="0"/>
            </a:endParaRPr>
          </a:p>
          <a:p>
            <a:endParaRPr lang="ru-RU" dirty="0">
              <a:latin typeface="Gabriola" pitchFamily="82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41805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Логинова Мария ( группа 1П)</a:t>
            </a:r>
            <a:endParaRPr lang="ru-RU" sz="2000" dirty="0"/>
          </a:p>
        </p:txBody>
      </p:sp>
      <p:pic>
        <p:nvPicPr>
          <p:cNvPr id="4" name="Рисунок 3" descr="1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83568" y="3356992"/>
            <a:ext cx="3096344" cy="3101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1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644008" y="3717033"/>
            <a:ext cx="3852000" cy="2573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16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11960" y="476672"/>
            <a:ext cx="3751256" cy="2813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39552" y="1124744"/>
            <a:ext cx="3600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Gabriola" pitchFamily="82" charset="0"/>
              </a:rPr>
              <a:t>…Этим воздухом сладко напиться:</a:t>
            </a:r>
            <a:br>
              <a:rPr lang="ru-RU" sz="2000" dirty="0" smtClean="0">
                <a:latin typeface="Gabriola" pitchFamily="82" charset="0"/>
              </a:rPr>
            </a:br>
            <a:r>
              <a:rPr lang="ru-RU" sz="2000" dirty="0" smtClean="0">
                <a:latin typeface="Gabriola" pitchFamily="82" charset="0"/>
              </a:rPr>
              <a:t>Так прохладен, прозрачен, высок!</a:t>
            </a:r>
            <a:br>
              <a:rPr lang="ru-RU" sz="2000" dirty="0" smtClean="0">
                <a:latin typeface="Gabriola" pitchFamily="82" charset="0"/>
              </a:rPr>
            </a:br>
            <a:r>
              <a:rPr lang="ru-RU" sz="2000" dirty="0" smtClean="0">
                <a:latin typeface="Gabriola" pitchFamily="82" charset="0"/>
              </a:rPr>
              <a:t>Аромат разнотравья струится,</a:t>
            </a:r>
            <a:br>
              <a:rPr lang="ru-RU" sz="2000" dirty="0" smtClean="0">
                <a:latin typeface="Gabriola" pitchFamily="82" charset="0"/>
              </a:rPr>
            </a:br>
            <a:r>
              <a:rPr lang="ru-RU" sz="2000" dirty="0" smtClean="0">
                <a:latin typeface="Gabriola" pitchFamily="82" charset="0"/>
              </a:rPr>
              <a:t>Поспевает брусникой восток…</a:t>
            </a:r>
          </a:p>
          <a:p>
            <a:r>
              <a:rPr lang="ru-RU" sz="2000" dirty="0" smtClean="0">
                <a:latin typeface="Gabriola" pitchFamily="82" charset="0"/>
              </a:rPr>
              <a:t>	                </a:t>
            </a:r>
            <a:r>
              <a:rPr lang="ru-RU" dirty="0" smtClean="0">
                <a:latin typeface="Gabriola" pitchFamily="82" charset="0"/>
              </a:rPr>
              <a:t>Н. </a:t>
            </a:r>
            <a:r>
              <a:rPr lang="ru-RU" dirty="0" err="1" smtClean="0">
                <a:latin typeface="Gabriola" pitchFamily="82" charset="0"/>
              </a:rPr>
              <a:t>Лайдинен</a:t>
            </a:r>
            <a:endParaRPr lang="ru-RU" dirty="0" smtClean="0">
              <a:latin typeface="Gabriola" pitchFamily="82" charset="0"/>
            </a:endParaRPr>
          </a:p>
          <a:p>
            <a:r>
              <a:rPr lang="ru-RU" dirty="0" smtClean="0">
                <a:latin typeface="Gabriola" pitchFamily="82" charset="0"/>
              </a:rPr>
              <a:t>                       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3600400" cy="41805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Логинова Мария ( группа 1П)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1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55576" y="3429000"/>
            <a:ext cx="2954756" cy="2784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1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006284" y="430415"/>
            <a:ext cx="3670171" cy="2566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19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499993" y="3717032"/>
            <a:ext cx="3675324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67544" y="692696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>
                <a:latin typeface="Gabriola" pitchFamily="82" charset="0"/>
              </a:rPr>
              <a:t>Заонежье - исконно русский край Карелии. заселенный новгородцами в </a:t>
            </a:r>
            <a:r>
              <a:rPr lang="en-US" dirty="0" smtClean="0">
                <a:latin typeface="Gabriola" pitchFamily="82" charset="0"/>
              </a:rPr>
              <a:t>XI-XIII </a:t>
            </a:r>
            <a:r>
              <a:rPr lang="ru-RU" dirty="0" smtClean="0">
                <a:latin typeface="Gabriola" pitchFamily="82" charset="0"/>
              </a:rPr>
              <a:t>вв.. Его центральная часть о.Кижи. </a:t>
            </a:r>
          </a:p>
          <a:p>
            <a:pPr algn="ctr" fontAlgn="base"/>
            <a:r>
              <a:rPr lang="ru-RU" sz="2000" dirty="0" smtClean="0">
                <a:latin typeface="Gabriola" pitchFamily="82" charset="0"/>
              </a:rPr>
              <a:t>Заонежье мое за Онегою -</a:t>
            </a:r>
            <a:br>
              <a:rPr lang="ru-RU" sz="2000" dirty="0" smtClean="0">
                <a:latin typeface="Gabriola" pitchFamily="82" charset="0"/>
              </a:rPr>
            </a:br>
            <a:r>
              <a:rPr lang="ru-RU" sz="2000" dirty="0" smtClean="0">
                <a:latin typeface="Gabriola" pitchFamily="82" charset="0"/>
              </a:rPr>
              <a:t>Край озер и кудрявых берез,</a:t>
            </a:r>
            <a:br>
              <a:rPr lang="ru-RU" sz="2000" dirty="0" smtClean="0">
                <a:latin typeface="Gabriola" pitchFamily="82" charset="0"/>
              </a:rPr>
            </a:br>
            <a:r>
              <a:rPr lang="ru-RU" sz="2000" dirty="0" smtClean="0">
                <a:latin typeface="Gabriola" pitchFamily="82" charset="0"/>
              </a:rPr>
              <a:t>Заонежье мое – за Онегою,</a:t>
            </a:r>
            <a:br>
              <a:rPr lang="ru-RU" sz="2000" dirty="0" smtClean="0">
                <a:latin typeface="Gabriola" pitchFamily="82" charset="0"/>
              </a:rPr>
            </a:br>
            <a:r>
              <a:rPr lang="ru-RU" sz="2000" dirty="0" smtClean="0">
                <a:latin typeface="Gabriola" pitchFamily="82" charset="0"/>
              </a:rPr>
              <a:t>Здесь душою к России прирос.</a:t>
            </a:r>
          </a:p>
          <a:p>
            <a:pPr algn="ctr" fontAlgn="base"/>
            <a:r>
              <a:rPr lang="ru-RU" dirty="0" smtClean="0">
                <a:latin typeface="Gabriola" pitchFamily="82" charset="0"/>
              </a:rPr>
              <a:t>                                    В. Лопаткин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>
              <a:latin typeface="Gabriola" pitchFamily="82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628800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320480" cy="64807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Ермакова Александра Владимировна</a:t>
            </a:r>
            <a:b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</a:rPr>
              <a:t> (зам. директора)</a:t>
            </a:r>
            <a:endParaRPr lang="ru-RU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7544" y="3573016"/>
            <a:ext cx="3881433" cy="2183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499992" y="692696"/>
            <a:ext cx="4184950" cy="2354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644008" y="3933056"/>
            <a:ext cx="3978013" cy="2237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95536" y="1285860"/>
            <a:ext cx="38884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Gabriola" pitchFamily="82" charset="0"/>
              </a:rPr>
              <a:t>Ма́шезеро</a:t>
            </a:r>
            <a:r>
              <a:rPr lang="ru-RU" sz="2000" dirty="0" smtClean="0">
                <a:latin typeface="Gabriola" pitchFamily="82" charset="0"/>
              </a:rPr>
              <a:t> (</a:t>
            </a:r>
            <a:r>
              <a:rPr lang="ru-RU" sz="2000" i="1" dirty="0" err="1" smtClean="0">
                <a:latin typeface="Gabriola" pitchFamily="82" charset="0"/>
              </a:rPr>
              <a:t>Ма́шозеро</a:t>
            </a:r>
            <a:r>
              <a:rPr lang="ru-RU" sz="2000" dirty="0" smtClean="0">
                <a:latin typeface="Gabriola" pitchFamily="82" charset="0"/>
              </a:rPr>
              <a:t>) (карел. </a:t>
            </a:r>
            <a:r>
              <a:rPr lang="ru-RU" sz="2000" i="1" dirty="0" smtClean="0">
                <a:latin typeface="Gabriola" pitchFamily="82" charset="0"/>
              </a:rPr>
              <a:t>Maašjärvi</a:t>
            </a:r>
            <a:r>
              <a:rPr lang="ru-RU" sz="2000" dirty="0" smtClean="0">
                <a:latin typeface="Gabriola" pitchFamily="82" charset="0"/>
              </a:rPr>
              <a:t>) — озеро в Прионежском районе Республики Карелия. Водохранилище создано в начале XVIII века для нужд Петровского чугунолитейного завода, стоком служит река Машезерка. </a:t>
            </a: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5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1714</TotalTime>
  <Words>899</Words>
  <Application>Microsoft Office PowerPoint</Application>
  <PresentationFormat>Экран (4:3)</PresentationFormat>
  <Paragraphs>127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Бумажная</vt:lpstr>
      <vt:lpstr>Слайд 1</vt:lpstr>
      <vt:lpstr>Зайцева Наталья Викторовна (преподаватель)</vt:lpstr>
      <vt:lpstr>Слайд 3</vt:lpstr>
      <vt:lpstr>Анна Габриелян (группа 1С)</vt:lpstr>
      <vt:lpstr>Яна Красилова (группа 1Т)</vt:lpstr>
      <vt:lpstr>Яна Красилова (группа 1Т)</vt:lpstr>
      <vt:lpstr>Логинова Мария ( группа 1П)</vt:lpstr>
      <vt:lpstr>Логинова Мария ( группа 1П)</vt:lpstr>
      <vt:lpstr>Ермакова Александра Владимировна  (зам. директора)</vt:lpstr>
      <vt:lpstr>Ермакова Александра Владимировна (зам. директора)</vt:lpstr>
      <vt:lpstr> Новикова Татьяна (группа 1П) </vt:lpstr>
      <vt:lpstr>Слайд 12</vt:lpstr>
      <vt:lpstr>Лазаренко Ирина Вячеславовна (преподаватель)</vt:lpstr>
      <vt:lpstr>Лазаренко Ирина Вячеславовна (преподаватель)</vt:lpstr>
      <vt:lpstr>Паппинен Сергей (группа 1ГС) </vt:lpstr>
      <vt:lpstr>Ксения Иванова (группа 2Г) </vt:lpstr>
      <vt:lpstr>Бобровская Светлана Васильевна  (преподаватель)</vt:lpstr>
      <vt:lpstr>Бобровская Светлана Васильевна  (преподаватель)</vt:lpstr>
      <vt:lpstr>Слайд 19</vt:lpstr>
      <vt:lpstr>Татчиева Екатерина (группа 2С)</vt:lpstr>
      <vt:lpstr>Ростовцева Ирина  </vt:lpstr>
      <vt:lpstr>Ростовцева Ирина</vt:lpstr>
      <vt:lpstr>Ростовцева Ирина </vt:lpstr>
      <vt:lpstr>Ростовцева Ирина</vt:lpstr>
      <vt:lpstr>Кабанцева Елена (группа 3П)</vt:lpstr>
      <vt:lpstr>Кабанцева Елена (группа 3П)</vt:lpstr>
      <vt:lpstr>Шамро Алина (группа 1П1) </vt:lpstr>
      <vt:lpstr>Борцова Елизавета (группа 2П)</vt:lpstr>
      <vt:lpstr>Тамила Цицуашвили (группа 1ТК)</vt:lpstr>
      <vt:lpstr>Тамила Цицуашвили (группа 1ТК)</vt:lpstr>
      <vt:lpstr>Демьяненко Милана (группа 1К) </vt:lpstr>
      <vt:lpstr>Артемьева Анна (группа 2ТС)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0</dc:creator>
  <cp:lastModifiedBy>ktip-ptz-3@outlook.com</cp:lastModifiedBy>
  <cp:revision>153</cp:revision>
  <dcterms:created xsi:type="dcterms:W3CDTF">2020-06-11T08:34:20Z</dcterms:created>
  <dcterms:modified xsi:type="dcterms:W3CDTF">2020-06-25T06:15:18Z</dcterms:modified>
</cp:coreProperties>
</file>